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1" r:id="rId3"/>
    <p:sldId id="282" r:id="rId4"/>
    <p:sldId id="283" r:id="rId5"/>
    <p:sldId id="288" r:id="rId6"/>
    <p:sldId id="272" r:id="rId7"/>
    <p:sldId id="280" r:id="rId8"/>
    <p:sldId id="281" r:id="rId9"/>
    <p:sldId id="277" r:id="rId10"/>
    <p:sldId id="278" r:id="rId11"/>
    <p:sldId id="276" r:id="rId12"/>
    <p:sldId id="275" r:id="rId13"/>
    <p:sldId id="274" r:id="rId14"/>
    <p:sldId id="273" r:id="rId15"/>
    <p:sldId id="287" r:id="rId16"/>
    <p:sldId id="289" r:id="rId17"/>
    <p:sldId id="290" r:id="rId18"/>
    <p:sldId id="286" r:id="rId19"/>
  </p:sldIdLst>
  <p:sldSz cx="9144000" cy="6858000" type="screen4x3"/>
  <p:notesSz cx="6797675" cy="9928225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B9EDB9"/>
    <a:srgbClr val="FF0066"/>
    <a:srgbClr val="CC0099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redný štý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049" autoAdjust="0"/>
    <p:restoredTop sz="87536" autoAdjust="0"/>
  </p:normalViewPr>
  <p:slideViewPr>
    <p:cSldViewPr>
      <p:cViewPr>
        <p:scale>
          <a:sx n="100" d="100"/>
          <a:sy n="100" d="100"/>
        </p:scale>
        <p:origin x="-1428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7EFFF-4C13-4D9C-842C-BDEBF7DA971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69410-2634-4EB0-B7BC-AD7F4830657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45930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10</a:t>
            </a:fld>
            <a:endParaRPr lang="sk-S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Tieto závislosti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sú výsledkom dvoch prebiehajúcich procesov, jedným procesom je rast 211 častíc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Oswald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ripening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procesom, druhým je tlačenie častíc kryštalizačným frontom, pričom kritická veľkosť klesá so zvyšujúcou sa rýchlosťou rastu kryštálu.</a:t>
            </a: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11</a:t>
            </a:fld>
            <a:endParaRPr lang="sk-S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12</a:t>
            </a:fld>
            <a:endParaRPr lang="sk-S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13</a:t>
            </a:fld>
            <a:endParaRPr lang="sk-S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14</a:t>
            </a:fld>
            <a:endParaRPr lang="sk-S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rámci spolupráce skupinou prof.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Dusza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 snažíme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ovplyniť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pinning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sekundárnymi časticami</a:t>
            </a: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16</a:t>
            </a:fld>
            <a:endParaRPr lang="sk-S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17</a:t>
            </a:fld>
            <a:endParaRPr lang="sk-S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18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Vyssie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Jc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 dosahuje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vytvaranim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pinningovych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centier (centra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uchytavania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magnetickych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tokociar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substituciou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lahkou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vzacnou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zeminou. Pri tejto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Dochadza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znizeniu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Tc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preto treba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substituciu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kontrolovat</a:t>
            </a:r>
            <a:r>
              <a:rPr lang="sk-S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3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4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5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6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7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8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69410-2634-4EB0-B7BC-AD7F48306576}" type="slidenum">
              <a:rPr lang="sk-SK" smtClean="0"/>
              <a:pPr/>
              <a:t>9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4A7-A894-4FB3-B88F-C4CBD70687D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6961-5E3F-40C0-944D-47D785EF10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4A7-A894-4FB3-B88F-C4CBD70687D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6961-5E3F-40C0-944D-47D785EF10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4A7-A894-4FB3-B88F-C4CBD70687D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6961-5E3F-40C0-944D-47D785EF10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4A7-A894-4FB3-B88F-C4CBD70687D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6961-5E3F-40C0-944D-47D785EF10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4A7-A894-4FB3-B88F-C4CBD70687D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6961-5E3F-40C0-944D-47D785EF10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4A7-A894-4FB3-B88F-C4CBD70687D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6961-5E3F-40C0-944D-47D785EF10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4A7-A894-4FB3-B88F-C4CBD70687D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6961-5E3F-40C0-944D-47D785EF10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4A7-A894-4FB3-B88F-C4CBD70687D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6961-5E3F-40C0-944D-47D785EF10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4A7-A894-4FB3-B88F-C4CBD70687D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6961-5E3F-40C0-944D-47D785EF10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4A7-A894-4FB3-B88F-C4CBD70687D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6961-5E3F-40C0-944D-47D785EF10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E4A7-A894-4FB3-B88F-C4CBD70687D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6961-5E3F-40C0-944D-47D785EF10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1E4A7-A894-4FB3-B88F-C4CBD70687D2}" type="datetimeFigureOut">
              <a:rPr lang="sk-SK" smtClean="0"/>
              <a:pPr/>
              <a:t>27.6.2018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B6961-5E3F-40C0-944D-47D785EF10ED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215074" y="5286388"/>
            <a:ext cx="2214578" cy="785818"/>
          </a:xfrm>
        </p:spPr>
        <p:txBody>
          <a:bodyPr anchor="t">
            <a:normAutofit/>
          </a:bodyPr>
          <a:lstStyle/>
          <a:p>
            <a:pPr algn="l">
              <a:lnSpc>
                <a:spcPct val="120000"/>
              </a:lnSpc>
            </a:pPr>
            <a:r>
              <a:rPr lang="sk-SK" sz="2500" dirty="0" smtClean="0">
                <a:solidFill>
                  <a:schemeClr val="tx1"/>
                </a:solidFill>
              </a:rPr>
              <a:t>Petra </a:t>
            </a:r>
            <a:r>
              <a:rPr lang="sk-SK" sz="2500" b="1" dirty="0" smtClean="0">
                <a:solidFill>
                  <a:srgbClr val="008000"/>
                </a:solidFill>
              </a:rPr>
              <a:t>HAJDOVÁ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5" name="Obdélník 14"/>
          <p:cNvSpPr/>
          <p:nvPr/>
        </p:nvSpPr>
        <p:spPr>
          <a:xfrm>
            <a:off x="0" y="2000240"/>
            <a:ext cx="9144000" cy="214314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99000">
                <a:srgbClr val="00B050">
                  <a:alpha val="6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214554"/>
            <a:ext cx="7772400" cy="1743086"/>
          </a:xfrm>
        </p:spPr>
        <p:txBody>
          <a:bodyPr>
            <a:normAutofit/>
          </a:bodyPr>
          <a:lstStyle/>
          <a:p>
            <a:r>
              <a:rPr lang="sk-SK" b="1" dirty="0" smtClean="0"/>
              <a:t>Príprava, štruktúra a vlastnosti REBCO masívnych supravodičov</a:t>
            </a:r>
            <a:endParaRPr lang="sk-SK" dirty="0"/>
          </a:p>
        </p:txBody>
      </p:sp>
      <p:pic>
        <p:nvPicPr>
          <p:cNvPr id="17" name="Obrázek 16" descr="logo_SA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142852"/>
            <a:ext cx="928694" cy="928694"/>
          </a:xfrm>
          <a:prstGeom prst="rect">
            <a:avLst/>
          </a:prstGeom>
        </p:spPr>
      </p:pic>
      <p:pic>
        <p:nvPicPr>
          <p:cNvPr id="18" name="Obrázek 17" descr="logo_UEF-S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900" y="928670"/>
            <a:ext cx="740623" cy="857256"/>
          </a:xfrm>
          <a:prstGeom prst="rect">
            <a:avLst/>
          </a:prstGeom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85721" y="5072074"/>
            <a:ext cx="44291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sk-SK" sz="2000" dirty="0">
                <a:cs typeface="Arial" charset="0"/>
              </a:rPr>
              <a:t>Školiteľ		 </a:t>
            </a:r>
            <a:r>
              <a:rPr lang="sk-SK" sz="2000" dirty="0" smtClean="0">
                <a:cs typeface="Arial" charset="0"/>
              </a:rPr>
              <a:t> Ing</a:t>
            </a:r>
            <a:r>
              <a:rPr lang="sk-SK" sz="2000" dirty="0">
                <a:cs typeface="Arial" charset="0"/>
              </a:rPr>
              <a:t>. Pavel </a:t>
            </a:r>
            <a:r>
              <a:rPr lang="sk-SK" sz="2000" dirty="0" err="1">
                <a:cs typeface="Arial" charset="0"/>
              </a:rPr>
              <a:t>Diko</a:t>
            </a:r>
            <a:r>
              <a:rPr lang="sk-SK" sz="2000" dirty="0">
                <a:cs typeface="Arial" charset="0"/>
              </a:rPr>
              <a:t>, DrSc.</a:t>
            </a:r>
          </a:p>
          <a:p>
            <a:pPr algn="l"/>
            <a:r>
              <a:rPr lang="sk-SK" dirty="0">
                <a:cs typeface="Arial" charset="0"/>
              </a:rPr>
              <a:t>Študijný odbor	  5.2.26 Materiály</a:t>
            </a:r>
            <a:br>
              <a:rPr lang="sk-SK" dirty="0">
                <a:cs typeface="Arial" charset="0"/>
              </a:rPr>
            </a:br>
            <a:r>
              <a:rPr lang="sk-SK" dirty="0">
                <a:cs typeface="Arial" charset="0"/>
              </a:rPr>
              <a:t>Študijný program       </a:t>
            </a:r>
            <a:r>
              <a:rPr lang="sk-SK" dirty="0" smtClean="0">
                <a:cs typeface="Arial" charset="0"/>
              </a:rPr>
              <a:t>Náuka </a:t>
            </a:r>
            <a:r>
              <a:rPr lang="sk-SK" dirty="0">
                <a:cs typeface="Arial" charset="0"/>
              </a:rPr>
              <a:t>o materiáloch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Mikroštruktúra narasteného kryštálu Gd123 + </a:t>
            </a:r>
            <a:r>
              <a:rPr lang="sk-SK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Ag</a:t>
            </a: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000125"/>
            <a:ext cx="381635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H:\PavelZaloha\LMFPracovnyA\ALMFDiko\VedeckeLMF\Experimenty\Supravodice\REBCO\Petra\Gd123Ag11517\05Gd123Ag11517cGsb.jpg"/>
          <p:cNvPicPr>
            <a:picLocks noChangeAspect="1" noChangeArrowheads="1"/>
          </p:cNvPicPr>
          <p:nvPr/>
        </p:nvPicPr>
        <p:blipFill>
          <a:blip r:embed="rId4" cstate="print">
            <a:lum bright="22000" contrast="8000"/>
          </a:blip>
          <a:srcRect/>
          <a:stretch>
            <a:fillRect/>
          </a:stretch>
        </p:blipFill>
        <p:spPr bwMode="auto">
          <a:xfrm>
            <a:off x="5500688" y="1071563"/>
            <a:ext cx="2376487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ok 7" descr="06Gd123Ag11517aGsb.jpg"/>
          <p:cNvPicPr>
            <a:picLocks noChangeAspect="1"/>
          </p:cNvPicPr>
          <p:nvPr/>
        </p:nvPicPr>
        <p:blipFill>
          <a:blip r:embed="rId5" cstate="print">
            <a:lum bright="20000" contrast="34000"/>
          </a:blip>
          <a:srcRect/>
          <a:stretch>
            <a:fillRect/>
          </a:stretch>
        </p:blipFill>
        <p:spPr bwMode="auto">
          <a:xfrm>
            <a:off x="5500688" y="3929063"/>
            <a:ext cx="2370137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Rovná spojovacia šípka 22"/>
          <p:cNvCxnSpPr/>
          <p:nvPr/>
        </p:nvCxnSpPr>
        <p:spPr>
          <a:xfrm rot="10800000">
            <a:off x="7143750" y="1785938"/>
            <a:ext cx="1000125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BlokTextu 46"/>
          <p:cNvSpPr txBox="1">
            <a:spLocks noChangeArrowheads="1"/>
          </p:cNvSpPr>
          <p:nvPr/>
        </p:nvSpPr>
        <p:spPr bwMode="auto">
          <a:xfrm>
            <a:off x="8072438" y="1571625"/>
            <a:ext cx="498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000" b="1"/>
              <a:t>Ag</a:t>
            </a:r>
            <a:endParaRPr lang="sk-SK" sz="2000" b="1" baseline="-25000"/>
          </a:p>
        </p:txBody>
      </p:sp>
      <p:cxnSp>
        <p:nvCxnSpPr>
          <p:cNvPr id="25" name="Rovná spojovacia šípka 24"/>
          <p:cNvCxnSpPr/>
          <p:nvPr/>
        </p:nvCxnSpPr>
        <p:spPr>
          <a:xfrm rot="10800000">
            <a:off x="7286625" y="5072063"/>
            <a:ext cx="785813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BlokTextu 46"/>
          <p:cNvSpPr txBox="1">
            <a:spLocks noChangeArrowheads="1"/>
          </p:cNvSpPr>
          <p:nvPr/>
        </p:nvSpPr>
        <p:spPr bwMode="auto">
          <a:xfrm>
            <a:off x="8001000" y="4857750"/>
            <a:ext cx="498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000" b="1"/>
              <a:t>Ag</a:t>
            </a:r>
            <a:endParaRPr lang="sk-SK" sz="2000" b="1" baseline="-25000"/>
          </a:p>
        </p:txBody>
      </p:sp>
      <p:sp>
        <p:nvSpPr>
          <p:cNvPr id="28" name="BlokTextu 46"/>
          <p:cNvSpPr txBox="1">
            <a:spLocks noChangeArrowheads="1"/>
          </p:cNvSpPr>
          <p:nvPr/>
        </p:nvSpPr>
        <p:spPr bwMode="auto">
          <a:xfrm>
            <a:off x="8072438" y="2571750"/>
            <a:ext cx="896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000" b="1"/>
              <a:t>Gd211</a:t>
            </a:r>
            <a:endParaRPr lang="sk-SK" sz="2000" b="1" baseline="-25000"/>
          </a:p>
        </p:txBody>
      </p:sp>
      <p:cxnSp>
        <p:nvCxnSpPr>
          <p:cNvPr id="29" name="Rovná spojovacia šípka 28"/>
          <p:cNvCxnSpPr>
            <a:stCxn id="28" idx="1"/>
          </p:cNvCxnSpPr>
          <p:nvPr/>
        </p:nvCxnSpPr>
        <p:spPr>
          <a:xfrm rot="10800000" flipV="1">
            <a:off x="7572375" y="2771775"/>
            <a:ext cx="500063" cy="285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BlokTextu 46"/>
          <p:cNvSpPr txBox="1">
            <a:spLocks noChangeArrowheads="1"/>
          </p:cNvSpPr>
          <p:nvPr/>
        </p:nvSpPr>
        <p:spPr bwMode="auto">
          <a:xfrm>
            <a:off x="8001000" y="2071688"/>
            <a:ext cx="91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000" b="1"/>
              <a:t>Gd123</a:t>
            </a:r>
            <a:endParaRPr lang="sk-SK" sz="2000" b="1" baseline="-25000"/>
          </a:p>
        </p:txBody>
      </p:sp>
      <p:cxnSp>
        <p:nvCxnSpPr>
          <p:cNvPr id="31" name="Rovná spojovacia šípka 30"/>
          <p:cNvCxnSpPr/>
          <p:nvPr/>
        </p:nvCxnSpPr>
        <p:spPr>
          <a:xfrm rot="10800000" flipV="1">
            <a:off x="7572375" y="2286000"/>
            <a:ext cx="4286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H:\PavelZaloha\LMFPracovnyA\ALMFDiko\VedeckeLMF\Experimenty\Supravodice\REBCO\Petra\Gd123Ag11517\04Gd123Ag11517.jpg"/>
          <p:cNvPicPr>
            <a:picLocks noChangeAspect="1" noChangeArrowheads="1"/>
          </p:cNvPicPr>
          <p:nvPr/>
        </p:nvPicPr>
        <p:blipFill>
          <a:blip r:embed="rId6" cstate="print">
            <a:lum bright="22000" contrast="24000"/>
          </a:blip>
          <a:srcRect/>
          <a:stretch>
            <a:fillRect/>
          </a:stretch>
        </p:blipFill>
        <p:spPr bwMode="auto">
          <a:xfrm>
            <a:off x="1214438" y="3571875"/>
            <a:ext cx="28575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Rovná spojovacia šípka 33"/>
          <p:cNvCxnSpPr/>
          <p:nvPr/>
        </p:nvCxnSpPr>
        <p:spPr>
          <a:xfrm flipH="1">
            <a:off x="1863725" y="4191000"/>
            <a:ext cx="936625" cy="0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ovná spojovacia šípka 34"/>
          <p:cNvCxnSpPr/>
          <p:nvPr/>
        </p:nvCxnSpPr>
        <p:spPr>
          <a:xfrm>
            <a:off x="3929063" y="4572000"/>
            <a:ext cx="0" cy="936625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BlokTextu 46"/>
          <p:cNvSpPr txBox="1">
            <a:spLocks noChangeArrowheads="1"/>
          </p:cNvSpPr>
          <p:nvPr/>
        </p:nvSpPr>
        <p:spPr bwMode="auto">
          <a:xfrm>
            <a:off x="2000250" y="4143375"/>
            <a:ext cx="727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000" b="1">
                <a:solidFill>
                  <a:srgbClr val="FFFF00"/>
                </a:solidFill>
              </a:rPr>
              <a:t>a-RS</a:t>
            </a:r>
          </a:p>
        </p:txBody>
      </p:sp>
      <p:sp>
        <p:nvSpPr>
          <p:cNvPr id="37" name="BlokTextu 48"/>
          <p:cNvSpPr txBox="1">
            <a:spLocks noChangeArrowheads="1"/>
          </p:cNvSpPr>
          <p:nvPr/>
        </p:nvSpPr>
        <p:spPr bwMode="auto">
          <a:xfrm>
            <a:off x="3500430" y="4786322"/>
            <a:ext cx="492443" cy="6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sk-SK" sz="2000" b="1" dirty="0" err="1">
                <a:solidFill>
                  <a:srgbClr val="FFFF00"/>
                </a:solidFill>
              </a:rPr>
              <a:t>c-RS</a:t>
            </a:r>
            <a:endParaRPr lang="sk-SK" sz="2000" b="1" dirty="0">
              <a:solidFill>
                <a:srgbClr val="FFFF00"/>
              </a:solidFill>
            </a:endParaRPr>
          </a:p>
        </p:txBody>
      </p:sp>
      <p:sp>
        <p:nvSpPr>
          <p:cNvPr id="38" name="Voľná forma 37"/>
          <p:cNvSpPr/>
          <p:nvPr/>
        </p:nvSpPr>
        <p:spPr>
          <a:xfrm>
            <a:off x="2143125" y="3571875"/>
            <a:ext cx="1285875" cy="2786063"/>
          </a:xfrm>
          <a:custGeom>
            <a:avLst/>
            <a:gdLst>
              <a:gd name="connsiteX0" fmla="*/ 0 w 1616853"/>
              <a:gd name="connsiteY0" fmla="*/ 1986247 h 1986247"/>
              <a:gd name="connsiteX1" fmla="*/ 1616853 w 1616853"/>
              <a:gd name="connsiteY1" fmla="*/ 0 h 1986247"/>
              <a:gd name="connsiteX2" fmla="*/ 1616853 w 1616853"/>
              <a:gd name="connsiteY2" fmla="*/ 0 h 198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6853" h="1986247">
                <a:moveTo>
                  <a:pt x="0" y="1986247"/>
                </a:moveTo>
                <a:lnTo>
                  <a:pt x="1616853" y="0"/>
                </a:lnTo>
                <a:lnTo>
                  <a:pt x="1616853" y="0"/>
                </a:lnTo>
              </a:path>
            </a:pathLst>
          </a:custGeom>
          <a:ln w="2857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sk-SK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42844" y="228600"/>
            <a:ext cx="88583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Závislosť veľkosti a objemového podielu Gd211 častíc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 vzdialenosti od zárodku 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2" descr="H:\PavelZaloha\LMFPracovnyA\ALMFDiko\VedeckeLMF\Experimenty\Supravodice\REBCO\Petra\Gd123Ag11517\25Gd123Ag11517cGSb.jpg"/>
          <p:cNvPicPr>
            <a:picLocks noChangeAspect="1" noChangeArrowheads="1"/>
          </p:cNvPicPr>
          <p:nvPr/>
        </p:nvPicPr>
        <p:blipFill>
          <a:blip r:embed="rId3" cstate="print">
            <a:lum bright="8000" contrast="6000"/>
          </a:blip>
          <a:srcRect/>
          <a:stretch>
            <a:fillRect/>
          </a:stretch>
        </p:blipFill>
        <p:spPr bwMode="auto">
          <a:xfrm>
            <a:off x="571500" y="1214438"/>
            <a:ext cx="16002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Obrázok 2" descr="26Gd123Ag11517cGSe.jpg"/>
          <p:cNvPicPr>
            <a:picLocks noChangeAspect="1"/>
          </p:cNvPicPr>
          <p:nvPr/>
        </p:nvPicPr>
        <p:blipFill>
          <a:blip r:embed="rId4" cstate="print">
            <a:lum bright="8000" contrast="12000"/>
          </a:blip>
          <a:srcRect/>
          <a:stretch>
            <a:fillRect/>
          </a:stretch>
        </p:blipFill>
        <p:spPr bwMode="auto">
          <a:xfrm>
            <a:off x="571500" y="4929188"/>
            <a:ext cx="15986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rázok 3" descr="28Gd123Ag11517aGSb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2286000" y="1214438"/>
            <a:ext cx="15986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Obrázok 4" descr="30Gd123Ag11517aGSe.jpg"/>
          <p:cNvPicPr>
            <a:picLocks noChangeAspect="1"/>
          </p:cNvPicPr>
          <p:nvPr/>
        </p:nvPicPr>
        <p:blipFill>
          <a:blip r:embed="rId6" cstate="print">
            <a:lum bright="4000" contrast="4000"/>
          </a:blip>
          <a:srcRect/>
          <a:stretch>
            <a:fillRect/>
          </a:stretch>
        </p:blipFill>
        <p:spPr bwMode="auto">
          <a:xfrm>
            <a:off x="2286000" y="4929188"/>
            <a:ext cx="15986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BlokTextu 8"/>
          <p:cNvSpPr txBox="1">
            <a:spLocks noChangeArrowheads="1"/>
          </p:cNvSpPr>
          <p:nvPr/>
        </p:nvSpPr>
        <p:spPr bwMode="auto">
          <a:xfrm>
            <a:off x="214282" y="1928802"/>
            <a:ext cx="1889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dirty="0" smtClean="0"/>
              <a:t>s</a:t>
            </a:r>
            <a:endParaRPr lang="sk-SK" dirty="0"/>
          </a:p>
        </p:txBody>
      </p:sp>
      <p:sp>
        <p:nvSpPr>
          <p:cNvPr id="24" name="BlokTextu 9"/>
          <p:cNvSpPr txBox="1">
            <a:spLocks noChangeArrowheads="1"/>
          </p:cNvSpPr>
          <p:nvPr/>
        </p:nvSpPr>
        <p:spPr bwMode="auto">
          <a:xfrm>
            <a:off x="214313" y="5500688"/>
            <a:ext cx="392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dirty="0" smtClean="0"/>
              <a:t>e</a:t>
            </a:r>
            <a:endParaRPr lang="sk-SK" dirty="0"/>
          </a:p>
        </p:txBody>
      </p:sp>
      <p:pic>
        <p:nvPicPr>
          <p:cNvPr id="25" name="Picture 2" descr="H:\PavelZaloha\LMFPracovnyA\ALMFDiko\VedeckeLMF\Experimenty\Supravodice\REBCO\Petra\Gd123Ag11517\32Gd123Ag11517aGS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3071813"/>
            <a:ext cx="15986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H:\PavelZaloha\LMFPracovnyA\ALMFDiko\VedeckeLMF\Experimenty\Supravodice\REBCO\Petra\Gd123Ag11517\23Gd123Ag11517cGS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" y="3071813"/>
            <a:ext cx="15986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BlokTextu 12"/>
          <p:cNvSpPr txBox="1">
            <a:spLocks noChangeArrowheads="1"/>
          </p:cNvSpPr>
          <p:nvPr/>
        </p:nvSpPr>
        <p:spPr bwMode="auto">
          <a:xfrm>
            <a:off x="142844" y="3714752"/>
            <a:ext cx="2270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dirty="0" smtClean="0"/>
              <a:t>m</a:t>
            </a:r>
            <a:endParaRPr lang="sk-SK" dirty="0"/>
          </a:p>
        </p:txBody>
      </p:sp>
      <p:sp>
        <p:nvSpPr>
          <p:cNvPr id="28" name="Obdélník 23"/>
          <p:cNvSpPr/>
          <p:nvPr/>
        </p:nvSpPr>
        <p:spPr>
          <a:xfrm>
            <a:off x="7215188" y="1428750"/>
            <a:ext cx="1714500" cy="9699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sk-SK" sz="1900" dirty="0" err="1"/>
              <a:t>anizotropické</a:t>
            </a:r>
            <a:r>
              <a:rPr lang="sk-SK" sz="1900" dirty="0"/>
              <a:t> tlačenie</a:t>
            </a:r>
            <a:br>
              <a:rPr lang="sk-SK" sz="1900" dirty="0"/>
            </a:br>
            <a:r>
              <a:rPr lang="en-US" sz="1900" dirty="0"/>
              <a:t>211 </a:t>
            </a:r>
            <a:r>
              <a:rPr lang="sk-SK" sz="1900" dirty="0"/>
              <a:t>častíc</a:t>
            </a:r>
            <a:endParaRPr lang="en-US" sz="1900" dirty="0"/>
          </a:p>
        </p:txBody>
      </p:sp>
      <p:pic>
        <p:nvPicPr>
          <p:cNvPr id="29" name="Obrázek 44" descr="Gd - sr.tif"/>
          <p:cNvPicPr>
            <a:picLocks noChangeAspect="1"/>
          </p:cNvPicPr>
          <p:nvPr/>
        </p:nvPicPr>
        <p:blipFill>
          <a:blip r:embed="rId9" cstate="print"/>
          <a:srcRect l="38472" t="8820" b="2985"/>
          <a:stretch>
            <a:fillRect/>
          </a:stretch>
        </p:blipFill>
        <p:spPr bwMode="auto">
          <a:xfrm>
            <a:off x="4143372" y="3643314"/>
            <a:ext cx="3059207" cy="306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Obrázek 45" descr="Gd - op.tif"/>
          <p:cNvPicPr>
            <a:picLocks noChangeAspect="1"/>
          </p:cNvPicPr>
          <p:nvPr/>
        </p:nvPicPr>
        <p:blipFill>
          <a:blip r:embed="rId10" cstate="print"/>
          <a:srcRect l="41550" t="10291"/>
          <a:stretch>
            <a:fillRect/>
          </a:stretch>
        </p:blipFill>
        <p:spPr bwMode="auto">
          <a:xfrm>
            <a:off x="4143375" y="928688"/>
            <a:ext cx="2713038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bdélník 23"/>
          <p:cNvSpPr/>
          <p:nvPr/>
        </p:nvSpPr>
        <p:spPr>
          <a:xfrm>
            <a:off x="7143768" y="4572009"/>
            <a:ext cx="1857388" cy="15542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sk-SK" sz="1900" dirty="0" smtClean="0"/>
              <a:t>- </a:t>
            </a:r>
            <a:r>
              <a:rPr lang="sk-SK" sz="1900" dirty="0" err="1" smtClean="0"/>
              <a:t>anizotropické</a:t>
            </a:r>
            <a:r>
              <a:rPr lang="sk-SK" sz="1900" dirty="0" smtClean="0"/>
              <a:t>     </a:t>
            </a:r>
            <a:br>
              <a:rPr lang="sk-SK" sz="1900" dirty="0" smtClean="0"/>
            </a:br>
            <a:r>
              <a:rPr lang="sk-SK" sz="1900" dirty="0" smtClean="0"/>
              <a:t>  tlačenie</a:t>
            </a:r>
            <a:br>
              <a:rPr lang="sk-SK" sz="1900" dirty="0" smtClean="0"/>
            </a:br>
            <a:r>
              <a:rPr lang="sk-SK" sz="1900" dirty="0" smtClean="0"/>
              <a:t>  </a:t>
            </a:r>
            <a:r>
              <a:rPr lang="en-US" sz="1900" dirty="0" smtClean="0"/>
              <a:t>211 </a:t>
            </a:r>
            <a:r>
              <a:rPr lang="sk-SK" sz="1900" dirty="0" smtClean="0"/>
              <a:t>častíc</a:t>
            </a:r>
            <a:endParaRPr lang="en-US" sz="1900" dirty="0" smtClean="0"/>
          </a:p>
          <a:p>
            <a:pPr>
              <a:defRPr/>
            </a:pPr>
            <a:r>
              <a:rPr lang="sk-SK" sz="1900" dirty="0" smtClean="0"/>
              <a:t>- </a:t>
            </a:r>
            <a:r>
              <a:rPr lang="sk-SK" sz="1900" smtClean="0"/>
              <a:t>Ostwald</a:t>
            </a:r>
            <a:r>
              <a:rPr lang="sk-SK" sz="1900" dirty="0" smtClean="0"/>
              <a:t> </a:t>
            </a:r>
            <a:br>
              <a:rPr lang="sk-SK" sz="1900" dirty="0" smtClean="0"/>
            </a:br>
            <a:r>
              <a:rPr lang="sk-SK" sz="1900" dirty="0" smtClean="0"/>
              <a:t>  </a:t>
            </a:r>
            <a:r>
              <a:rPr lang="sk-SK" sz="1900" dirty="0" err="1" smtClean="0"/>
              <a:t>ripening</a:t>
            </a:r>
            <a:r>
              <a:rPr lang="sk-SK" sz="1900" dirty="0" smtClean="0"/>
              <a:t> proces</a:t>
            </a:r>
            <a:endParaRPr lang="en-US" sz="1900" dirty="0"/>
          </a:p>
        </p:txBody>
      </p:sp>
      <p:sp>
        <p:nvSpPr>
          <p:cNvPr id="32" name="BlokTextu 9"/>
          <p:cNvSpPr txBox="1">
            <a:spLocks noChangeArrowheads="1"/>
          </p:cNvSpPr>
          <p:nvPr/>
        </p:nvSpPr>
        <p:spPr bwMode="auto">
          <a:xfrm>
            <a:off x="1071538" y="928670"/>
            <a:ext cx="785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dirty="0" err="1" smtClean="0"/>
              <a:t>c-GS</a:t>
            </a:r>
            <a:endParaRPr lang="sk-SK" dirty="0"/>
          </a:p>
        </p:txBody>
      </p:sp>
      <p:sp>
        <p:nvSpPr>
          <p:cNvPr id="33" name="BlokTextu 9"/>
          <p:cNvSpPr txBox="1">
            <a:spLocks noChangeArrowheads="1"/>
          </p:cNvSpPr>
          <p:nvPr/>
        </p:nvSpPr>
        <p:spPr bwMode="auto">
          <a:xfrm>
            <a:off x="2786050" y="928670"/>
            <a:ext cx="785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dirty="0" err="1" smtClean="0"/>
              <a:t>a-GS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WDS meranie koncentrácie </a:t>
            </a:r>
            <a:r>
              <a:rPr lang="sk-SK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Ag</a:t>
            </a: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v Gd123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" y="1644650"/>
            <a:ext cx="298926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:\PavelZaloha\LMFPracovnyA\ALMFDiko\VedeckeLMF\Experimenty\Supravodice\REBCO\Petra\Gd123Ag11517\08Gd123Ag11517aG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38" y="3930650"/>
            <a:ext cx="2481262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Rovná spojovacia šípka 17"/>
          <p:cNvCxnSpPr/>
          <p:nvPr/>
        </p:nvCxnSpPr>
        <p:spPr>
          <a:xfrm flipH="1" flipV="1">
            <a:off x="1660525" y="2060575"/>
            <a:ext cx="87313" cy="1871663"/>
          </a:xfrm>
          <a:prstGeom prst="straightConnector1">
            <a:avLst/>
          </a:prstGeom>
          <a:ln w="28575">
            <a:solidFill>
              <a:srgbClr val="F80E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ovacia šípka 18"/>
          <p:cNvCxnSpPr/>
          <p:nvPr/>
        </p:nvCxnSpPr>
        <p:spPr>
          <a:xfrm rot="10800000" flipV="1">
            <a:off x="1928813" y="5083175"/>
            <a:ext cx="1492250" cy="560388"/>
          </a:xfrm>
          <a:prstGeom prst="straightConnector1">
            <a:avLst/>
          </a:prstGeom>
          <a:ln w="28575">
            <a:solidFill>
              <a:srgbClr val="F80E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lokTextu 18"/>
          <p:cNvSpPr txBox="1">
            <a:spLocks noChangeArrowheads="1"/>
          </p:cNvSpPr>
          <p:nvPr/>
        </p:nvSpPr>
        <p:spPr bwMode="auto">
          <a:xfrm>
            <a:off x="5572132" y="4429125"/>
            <a:ext cx="34290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k-SK" sz="2000" dirty="0"/>
              <a:t>- vrstva Gd123 kryštálu</a:t>
            </a:r>
          </a:p>
          <a:p>
            <a:pPr algn="l"/>
            <a:r>
              <a:rPr lang="sk-SK" sz="2000" dirty="0"/>
              <a:t> </a:t>
            </a:r>
            <a:r>
              <a:rPr lang="sk-SK" sz="2000" dirty="0" smtClean="0"/>
              <a:t> </a:t>
            </a:r>
            <a:r>
              <a:rPr lang="sk-SK" sz="2000" dirty="0"/>
              <a:t>vytvorená pri ochladzovaní</a:t>
            </a:r>
          </a:p>
          <a:p>
            <a:pPr algn="l"/>
            <a:endParaRPr lang="sk-SK" sz="1000" dirty="0"/>
          </a:p>
          <a:p>
            <a:pPr algn="l"/>
            <a:r>
              <a:rPr lang="sk-SK" sz="2000" dirty="0"/>
              <a:t>- koncentráciu </a:t>
            </a:r>
            <a:r>
              <a:rPr lang="sk-SK" sz="2000" dirty="0" err="1"/>
              <a:t>Ag</a:t>
            </a:r>
            <a:r>
              <a:rPr lang="sk-SK" sz="2000" dirty="0"/>
              <a:t> klesá</a:t>
            </a:r>
          </a:p>
        </p:txBody>
      </p:sp>
      <p:sp>
        <p:nvSpPr>
          <p:cNvPr id="21" name="BlokTextu 23"/>
          <p:cNvSpPr txBox="1">
            <a:spLocks noChangeArrowheads="1"/>
          </p:cNvSpPr>
          <p:nvPr/>
        </p:nvSpPr>
        <p:spPr bwMode="auto">
          <a:xfrm>
            <a:off x="1071538" y="1071546"/>
            <a:ext cx="2714644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2200" dirty="0">
                <a:solidFill>
                  <a:srgbClr val="C00000"/>
                </a:solidFill>
              </a:rPr>
              <a:t>Gd</a:t>
            </a:r>
            <a:r>
              <a:rPr lang="sk-SK" sz="2200" baseline="-25000" dirty="0">
                <a:solidFill>
                  <a:srgbClr val="C00000"/>
                </a:solidFill>
              </a:rPr>
              <a:t>1+x</a:t>
            </a:r>
            <a:r>
              <a:rPr lang="sk-SK" sz="2200" dirty="0">
                <a:solidFill>
                  <a:srgbClr val="C00000"/>
                </a:solidFill>
              </a:rPr>
              <a:t>Ba</a:t>
            </a:r>
            <a:r>
              <a:rPr lang="sk-SK" sz="2200" baseline="-25000" dirty="0">
                <a:solidFill>
                  <a:srgbClr val="C00000"/>
                </a:solidFill>
              </a:rPr>
              <a:t>2-x</a:t>
            </a:r>
            <a:r>
              <a:rPr lang="sk-SK" sz="2200" dirty="0">
                <a:solidFill>
                  <a:srgbClr val="C00000"/>
                </a:solidFill>
              </a:rPr>
              <a:t>Cu</a:t>
            </a:r>
            <a:r>
              <a:rPr lang="sk-SK" sz="2200" baseline="-25000" dirty="0">
                <a:solidFill>
                  <a:srgbClr val="C00000"/>
                </a:solidFill>
              </a:rPr>
              <a:t>3-y</a:t>
            </a:r>
            <a:r>
              <a:rPr lang="sk-SK" sz="2200" dirty="0">
                <a:solidFill>
                  <a:srgbClr val="C00000"/>
                </a:solidFill>
              </a:rPr>
              <a:t>Ag</a:t>
            </a:r>
            <a:r>
              <a:rPr lang="sk-SK" sz="2200" baseline="-25000" dirty="0">
                <a:solidFill>
                  <a:srgbClr val="C00000"/>
                </a:solidFill>
              </a:rPr>
              <a:t>y</a:t>
            </a:r>
            <a:r>
              <a:rPr lang="sk-SK" sz="2200" dirty="0">
                <a:solidFill>
                  <a:srgbClr val="C00000"/>
                </a:solidFill>
              </a:rPr>
              <a:t>O</a:t>
            </a:r>
            <a:r>
              <a:rPr lang="sk-SK" sz="2200" baseline="-25000" dirty="0">
                <a:solidFill>
                  <a:srgbClr val="C00000"/>
                </a:solidFill>
              </a:rPr>
              <a:t>7</a:t>
            </a:r>
          </a:p>
        </p:txBody>
      </p:sp>
      <p:cxnSp>
        <p:nvCxnSpPr>
          <p:cNvPr id="22" name="Rovná spojovacia šípka 21"/>
          <p:cNvCxnSpPr/>
          <p:nvPr/>
        </p:nvCxnSpPr>
        <p:spPr>
          <a:xfrm rot="5400000">
            <a:off x="2424906" y="2231232"/>
            <a:ext cx="714375" cy="1588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ovacia šípka 22"/>
          <p:cNvCxnSpPr/>
          <p:nvPr/>
        </p:nvCxnSpPr>
        <p:spPr>
          <a:xfrm rot="10800000">
            <a:off x="1709738" y="1946275"/>
            <a:ext cx="722312" cy="1588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H:\PavelZaloha\LMFPracovnyA\ALMFDiko\VedeckeLMF\Experimenty\Supravodice\REBCO\Petra\Gd123Ag11517\09Gd123Ag11517aG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13" y="3929063"/>
            <a:ext cx="2449512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Obrázok 26" descr="Fig. 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678429"/>
            <a:ext cx="4286280" cy="322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sk-SK" sz="2000" b="1" i="1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pre Gd-007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Obdĺžnik 13"/>
          <p:cNvSpPr>
            <a:spLocks noChangeArrowheads="1"/>
          </p:cNvSpPr>
          <p:nvPr/>
        </p:nvSpPr>
        <p:spPr bwMode="auto">
          <a:xfrm>
            <a:off x="0" y="6215063"/>
            <a:ext cx="914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Char char="-"/>
            </a:pPr>
            <a:r>
              <a:rPr lang="sk-SK" sz="1600" dirty="0"/>
              <a:t> vibračný </a:t>
            </a:r>
            <a:r>
              <a:rPr lang="sk-SK" sz="1600" dirty="0" err="1"/>
              <a:t>magnetometer</a:t>
            </a:r>
            <a:r>
              <a:rPr lang="sk-SK" sz="1600" dirty="0"/>
              <a:t> (VSM) v meracom systéme suchého </a:t>
            </a:r>
            <a:r>
              <a:rPr lang="sk-SK" sz="1600" dirty="0" err="1"/>
              <a:t>kryostatu</a:t>
            </a:r>
            <a:r>
              <a:rPr lang="sk-SK" sz="1600" dirty="0"/>
              <a:t> od firmy </a:t>
            </a:r>
            <a:r>
              <a:rPr lang="sk-SK" sz="1600" dirty="0" err="1"/>
              <a:t>Cryogenic</a:t>
            </a:r>
            <a:r>
              <a:rPr lang="sk-SK" sz="1600" dirty="0"/>
              <a:t> </a:t>
            </a:r>
            <a:r>
              <a:rPr lang="sk-SK" sz="1600" dirty="0" err="1"/>
              <a:t>Limited</a:t>
            </a:r>
            <a:endParaRPr lang="sk-SK" sz="1600" dirty="0"/>
          </a:p>
        </p:txBody>
      </p:sp>
      <p:pic>
        <p:nvPicPr>
          <p:cNvPr id="17" name="Obrázek 21" descr="Copy of Graph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500188"/>
            <a:ext cx="6143625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Rovná spojovacia šípka 16"/>
          <p:cNvCxnSpPr>
            <a:cxnSpLocks noChangeShapeType="1"/>
          </p:cNvCxnSpPr>
          <p:nvPr/>
        </p:nvCxnSpPr>
        <p:spPr bwMode="auto">
          <a:xfrm flipH="1" flipV="1">
            <a:off x="4000496" y="3786190"/>
            <a:ext cx="647700" cy="1444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" name="Rovná spojovacia šípka 18"/>
          <p:cNvCxnSpPr>
            <a:cxnSpLocks noChangeShapeType="1"/>
          </p:cNvCxnSpPr>
          <p:nvPr/>
        </p:nvCxnSpPr>
        <p:spPr bwMode="auto">
          <a:xfrm flipV="1">
            <a:off x="5156200" y="2638425"/>
            <a:ext cx="431800" cy="36036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BlokTextu 20"/>
          <p:cNvSpPr txBox="1">
            <a:spLocks noChangeArrowheads="1"/>
          </p:cNvSpPr>
          <p:nvPr/>
        </p:nvSpPr>
        <p:spPr bwMode="auto">
          <a:xfrm>
            <a:off x="5286375" y="2286000"/>
            <a:ext cx="6572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900"/>
              <a:t>stred</a:t>
            </a:r>
          </a:p>
        </p:txBody>
      </p:sp>
      <p:sp>
        <p:nvSpPr>
          <p:cNvPr id="21" name="BlokTextu 21"/>
          <p:cNvSpPr txBox="1">
            <a:spLocks noChangeArrowheads="1"/>
          </p:cNvSpPr>
          <p:nvPr/>
        </p:nvSpPr>
        <p:spPr bwMode="auto">
          <a:xfrm>
            <a:off x="3357558" y="3500440"/>
            <a:ext cx="678199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900" dirty="0" smtClean="0"/>
              <a:t>okraj</a:t>
            </a:r>
            <a:endParaRPr lang="sk-SK" sz="1900" dirty="0"/>
          </a:p>
        </p:txBody>
      </p:sp>
      <p:pic>
        <p:nvPicPr>
          <p:cNvPr id="22" name="Obrázek 26" descr="Fig. 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688" y="2286000"/>
            <a:ext cx="2243137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928794" y="1000108"/>
            <a:ext cx="785813" cy="428625"/>
          </a:xfrm>
          <a:prstGeom prst="rect">
            <a:avLst/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sk-SK" sz="2200" kern="0" dirty="0">
                <a:solidFill>
                  <a:srgbClr val="C00000"/>
                </a:solidFill>
                <a:cs typeface="Arial" charset="0"/>
              </a:rPr>
              <a:t>2 </a:t>
            </a:r>
            <a:r>
              <a:rPr lang="sk-SK" sz="2200" kern="0" dirty="0" err="1">
                <a:solidFill>
                  <a:srgbClr val="C00000"/>
                </a:solidFill>
                <a:cs typeface="Arial" charset="0"/>
              </a:rPr>
              <a:t>mT</a:t>
            </a:r>
            <a:endParaRPr lang="sk-SK" sz="2200" kern="0" dirty="0">
              <a:solidFill>
                <a:srgbClr val="C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</a:t>
            </a:r>
            <a:r>
              <a:rPr lang="sk-SK" sz="2000" b="1" i="1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pre Gd-007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Obdĺžnik 13"/>
          <p:cNvSpPr>
            <a:spLocks noChangeArrowheads="1"/>
          </p:cNvSpPr>
          <p:nvPr/>
        </p:nvSpPr>
        <p:spPr bwMode="auto">
          <a:xfrm>
            <a:off x="0" y="6215063"/>
            <a:ext cx="9001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Char char="-"/>
            </a:pPr>
            <a:r>
              <a:rPr lang="sk-SK" sz="1600" dirty="0"/>
              <a:t> vibračný </a:t>
            </a:r>
            <a:r>
              <a:rPr lang="sk-SK" sz="1600" dirty="0" err="1"/>
              <a:t>magnetometer</a:t>
            </a:r>
            <a:r>
              <a:rPr lang="sk-SK" sz="1600" dirty="0"/>
              <a:t> (VSM) v meracom systéme suchého </a:t>
            </a:r>
            <a:r>
              <a:rPr lang="sk-SK" sz="1600" dirty="0" err="1"/>
              <a:t>kryostatu</a:t>
            </a:r>
            <a:r>
              <a:rPr lang="sk-SK" sz="1600" dirty="0"/>
              <a:t> od firmy </a:t>
            </a:r>
            <a:r>
              <a:rPr lang="sk-SK" sz="1600" dirty="0" err="1"/>
              <a:t>Cryogenic</a:t>
            </a:r>
            <a:r>
              <a:rPr lang="sk-SK" sz="1600" dirty="0"/>
              <a:t> </a:t>
            </a:r>
            <a:r>
              <a:rPr lang="sk-SK" sz="1600" dirty="0" err="1"/>
              <a:t>Limited</a:t>
            </a:r>
            <a:endParaRPr lang="sk-SK" sz="1600" dirty="0"/>
          </a:p>
        </p:txBody>
      </p:sp>
      <p:pic>
        <p:nvPicPr>
          <p:cNvPr id="17" name="Obrázek 26" descr="Fig. 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2286000"/>
            <a:ext cx="2243137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D:\TUKE\3 doktorandske studium\Prednasky a konferencie\PASREG\2017\k clanku\Obrazky\na nahranie\Fig. 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571625"/>
            <a:ext cx="6329362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071670" y="1071546"/>
            <a:ext cx="785812" cy="428625"/>
          </a:xfrm>
          <a:prstGeom prst="rect">
            <a:avLst/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sk-SK" sz="2200" kern="0" dirty="0">
                <a:solidFill>
                  <a:srgbClr val="C00000"/>
                </a:solidFill>
                <a:cs typeface="Arial" charset="0"/>
              </a:rPr>
              <a:t>77 K</a:t>
            </a:r>
          </a:p>
        </p:txBody>
      </p:sp>
      <p:cxnSp>
        <p:nvCxnSpPr>
          <p:cNvPr id="20" name="Rovná spojovacia šípka 19"/>
          <p:cNvCxnSpPr/>
          <p:nvPr/>
        </p:nvCxnSpPr>
        <p:spPr>
          <a:xfrm rot="10800000" flipV="1">
            <a:off x="2786063" y="2571750"/>
            <a:ext cx="714375" cy="57150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lokTextu 20"/>
          <p:cNvSpPr txBox="1">
            <a:spLocks noChangeArrowheads="1"/>
          </p:cNvSpPr>
          <p:nvPr/>
        </p:nvSpPr>
        <p:spPr bwMode="auto">
          <a:xfrm>
            <a:off x="2786063" y="1857375"/>
            <a:ext cx="1785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000" dirty="0"/>
              <a:t>sekundárny </a:t>
            </a:r>
            <a:r>
              <a:rPr lang="sk-SK" sz="2000" dirty="0" err="1"/>
              <a:t>peak</a:t>
            </a:r>
            <a:r>
              <a:rPr lang="sk-SK" sz="2000" dirty="0"/>
              <a:t> efekt</a:t>
            </a:r>
          </a:p>
        </p:txBody>
      </p:sp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YBCO + </a:t>
            </a:r>
            <a:r>
              <a:rPr lang="sk-SK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nanofibers</a:t>
            </a: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TiO</a:t>
            </a:r>
            <a:r>
              <a:rPr lang="sk-SK" sz="2000" b="1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 </a:t>
            </a: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(UMV-SAV)</a:t>
            </a:r>
            <a:endParaRPr lang="en-US" sz="2000" baseline="-25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2" name="Obrázok 21" descr="DSCN8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285860"/>
            <a:ext cx="2571767" cy="1928826"/>
          </a:xfrm>
          <a:prstGeom prst="rect">
            <a:avLst/>
          </a:prstGeom>
        </p:spPr>
      </p:pic>
      <p:pic>
        <p:nvPicPr>
          <p:cNvPr id="23" name="Obrázok 22" descr="DSCN79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643314"/>
            <a:ext cx="2857519" cy="2143140"/>
          </a:xfrm>
          <a:prstGeom prst="rect">
            <a:avLst/>
          </a:prstGeom>
        </p:spPr>
      </p:pic>
      <p:pic>
        <p:nvPicPr>
          <p:cNvPr id="24" name="Obrázok 23" descr="TiO2-40%-2hod._02.tif"/>
          <p:cNvPicPr>
            <a:picLocks noChangeAspect="1"/>
          </p:cNvPicPr>
          <p:nvPr/>
        </p:nvPicPr>
        <p:blipFill>
          <a:blip r:embed="rId5" cstate="print"/>
          <a:srcRect b="7936"/>
          <a:stretch>
            <a:fillRect/>
          </a:stretch>
        </p:blipFill>
        <p:spPr>
          <a:xfrm>
            <a:off x="5643570" y="1214422"/>
            <a:ext cx="3128241" cy="2160000"/>
          </a:xfrm>
          <a:prstGeom prst="rect">
            <a:avLst/>
          </a:prstGeom>
        </p:spPr>
      </p:pic>
      <p:pic>
        <p:nvPicPr>
          <p:cNvPr id="25" name="Obrázok 24" descr="TiO2-40%-ultrazvuk_01.tif"/>
          <p:cNvPicPr>
            <a:picLocks noChangeAspect="1"/>
          </p:cNvPicPr>
          <p:nvPr/>
        </p:nvPicPr>
        <p:blipFill>
          <a:blip r:embed="rId6" cstate="print"/>
          <a:srcRect b="10128"/>
          <a:stretch>
            <a:fillRect/>
          </a:stretch>
        </p:blipFill>
        <p:spPr>
          <a:xfrm>
            <a:off x="5580112" y="4077072"/>
            <a:ext cx="3204545" cy="2160000"/>
          </a:xfrm>
          <a:prstGeom prst="rect">
            <a:avLst/>
          </a:prstGeom>
        </p:spPr>
      </p:pic>
      <p:sp>
        <p:nvSpPr>
          <p:cNvPr id="26" name="Obdĺžnik 25"/>
          <p:cNvSpPr>
            <a:spLocks noChangeArrowheads="1"/>
          </p:cNvSpPr>
          <p:nvPr/>
        </p:nvSpPr>
        <p:spPr bwMode="auto">
          <a:xfrm>
            <a:off x="5572132" y="714356"/>
            <a:ext cx="3143272" cy="42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1600" dirty="0" smtClean="0">
                <a:ea typeface="MS PGothic" pitchFamily="34" charset="-128"/>
                <a:cs typeface="Arial" charset="0"/>
              </a:rPr>
              <a:t>TiO</a:t>
            </a:r>
            <a:r>
              <a:rPr lang="sk-SK" sz="1600" baseline="-25000" dirty="0" smtClean="0">
                <a:ea typeface="MS PGothic" pitchFamily="34" charset="-128"/>
                <a:cs typeface="Arial" charset="0"/>
              </a:rPr>
              <a:t>2</a:t>
            </a:r>
            <a:r>
              <a:rPr lang="sk-SK" sz="1600" dirty="0" smtClean="0">
                <a:ea typeface="MS PGothic" pitchFamily="34" charset="-128"/>
                <a:cs typeface="Arial" charset="0"/>
              </a:rPr>
              <a:t> vlákna po žíhaní</a:t>
            </a:r>
            <a:endParaRPr lang="sk-SK" altLang="ja-JP" sz="1000" dirty="0">
              <a:ea typeface="MS PGothic" pitchFamily="34" charset="-128"/>
              <a:cs typeface="Arial" charset="0"/>
            </a:endParaRPr>
          </a:p>
        </p:txBody>
      </p:sp>
      <p:sp>
        <p:nvSpPr>
          <p:cNvPr id="27" name="Obdĺžnik 26"/>
          <p:cNvSpPr>
            <a:spLocks noChangeArrowheads="1"/>
          </p:cNvSpPr>
          <p:nvPr/>
        </p:nvSpPr>
        <p:spPr bwMode="auto">
          <a:xfrm>
            <a:off x="5572132" y="3643314"/>
            <a:ext cx="3357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1600" dirty="0" smtClean="0">
                <a:ea typeface="MS PGothic" pitchFamily="34" charset="-128"/>
                <a:cs typeface="Arial" charset="0"/>
              </a:rPr>
              <a:t>TiO</a:t>
            </a:r>
            <a:r>
              <a:rPr lang="sk-SK" sz="1600" baseline="-25000" dirty="0" smtClean="0">
                <a:ea typeface="MS PGothic" pitchFamily="34" charset="-128"/>
                <a:cs typeface="Arial" charset="0"/>
              </a:rPr>
              <a:t>2</a:t>
            </a:r>
            <a:r>
              <a:rPr lang="sk-SK" sz="1600" dirty="0" smtClean="0">
                <a:ea typeface="MS PGothic" pitchFamily="34" charset="-128"/>
                <a:cs typeface="Arial" charset="0"/>
              </a:rPr>
              <a:t> vlákna po mletí a 7hod ultrazvuku</a:t>
            </a:r>
            <a:endParaRPr lang="sk-SK" altLang="ja-JP" sz="1600" dirty="0">
              <a:ea typeface="MS PGothic" pitchFamily="34" charset="-128"/>
              <a:cs typeface="Arial" charset="0"/>
            </a:endParaRPr>
          </a:p>
        </p:txBody>
      </p:sp>
      <p:sp>
        <p:nvSpPr>
          <p:cNvPr id="28" name="Obdĺžnik 27"/>
          <p:cNvSpPr>
            <a:spLocks noChangeArrowheads="1"/>
          </p:cNvSpPr>
          <p:nvPr/>
        </p:nvSpPr>
        <p:spPr bwMode="auto">
          <a:xfrm>
            <a:off x="3071803" y="1928802"/>
            <a:ext cx="92869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2000" dirty="0" smtClean="0">
                <a:ea typeface="MS PGothic" pitchFamily="34" charset="-128"/>
                <a:cs typeface="Arial" charset="0"/>
              </a:rPr>
              <a:t>YBCO</a:t>
            </a:r>
            <a:endParaRPr lang="sk-SK" sz="2000" dirty="0">
              <a:ea typeface="MS PGothic" pitchFamily="34" charset="-128"/>
              <a:cs typeface="Arial" charset="0"/>
            </a:endParaRP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endParaRPr lang="sk-SK" altLang="ja-JP" sz="1000" dirty="0">
              <a:ea typeface="MS PGothic" pitchFamily="34" charset="-128"/>
              <a:cs typeface="Arial" charset="0"/>
            </a:endParaRPr>
          </a:p>
        </p:txBody>
      </p:sp>
      <p:sp>
        <p:nvSpPr>
          <p:cNvPr id="29" name="Obdĺžnik 28"/>
          <p:cNvSpPr>
            <a:spLocks noChangeArrowheads="1"/>
          </p:cNvSpPr>
          <p:nvPr/>
        </p:nvSpPr>
        <p:spPr bwMode="auto">
          <a:xfrm>
            <a:off x="3071802" y="4357694"/>
            <a:ext cx="185738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2000" dirty="0" err="1" smtClean="0">
                <a:ea typeface="MS PGothic" pitchFamily="34" charset="-128"/>
                <a:cs typeface="Arial" charset="0"/>
              </a:rPr>
              <a:t>YBCO+Sm</a:t>
            </a:r>
            <a:endParaRPr lang="sk-SK" sz="2000" dirty="0">
              <a:ea typeface="MS PGothic" pitchFamily="34" charset="-128"/>
              <a:cs typeface="Arial" charset="0"/>
            </a:endParaRP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endParaRPr lang="sk-SK" altLang="ja-JP" sz="1000" dirty="0">
              <a:ea typeface="MS PGothic" pitchFamily="34" charset="-128"/>
              <a:cs typeface="Arial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571736" y="3071810"/>
            <a:ext cx="3000396" cy="785818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sk-SK" sz="2200" kern="0" dirty="0" smtClean="0">
                <a:solidFill>
                  <a:srgbClr val="008000"/>
                </a:solidFill>
                <a:cs typeface="Arial" charset="0"/>
              </a:rPr>
              <a:t>0,05 hm.%  TiO</a:t>
            </a:r>
            <a:r>
              <a:rPr lang="sk-SK" sz="2200" kern="0" baseline="-25000" dirty="0" smtClean="0">
                <a:solidFill>
                  <a:srgbClr val="008000"/>
                </a:solidFill>
                <a:cs typeface="Arial" charset="0"/>
              </a:rPr>
              <a:t>2</a:t>
            </a:r>
            <a:endParaRPr lang="sk-SK" sz="2200" kern="0" baseline="-25000" dirty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6357958"/>
            <a:ext cx="8929718" cy="357214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sk-SK" sz="1500" kern="0" dirty="0" err="1" smtClean="0">
                <a:ea typeface="+mj-ea"/>
              </a:rPr>
              <a:t>Chia-Ming</a:t>
            </a:r>
            <a:r>
              <a:rPr lang="sk-SK" sz="1500" kern="0" dirty="0" smtClean="0">
                <a:ea typeface="+mj-ea"/>
              </a:rPr>
              <a:t> </a:t>
            </a:r>
            <a:r>
              <a:rPr lang="sk-SK" sz="1500" kern="0" dirty="0" err="1" smtClean="0">
                <a:ea typeface="+mj-ea"/>
              </a:rPr>
              <a:t>Yang</a:t>
            </a:r>
            <a:r>
              <a:rPr lang="sk-SK" sz="1500" kern="0" dirty="0" smtClean="0">
                <a:ea typeface="+mj-ea"/>
              </a:rPr>
              <a:t>, </a:t>
            </a:r>
            <a:r>
              <a:rPr lang="sk-SK" sz="1500" kern="0" dirty="0">
                <a:ea typeface="+mj-ea"/>
              </a:rPr>
              <a:t>In: </a:t>
            </a:r>
            <a:r>
              <a:rPr lang="sk-SK" sz="1500" dirty="0" smtClean="0"/>
              <a:t>IEEE </a:t>
            </a:r>
            <a:r>
              <a:rPr lang="sk-SK" sz="1500" dirty="0" err="1" smtClean="0"/>
              <a:t>Transaction</a:t>
            </a:r>
            <a:r>
              <a:rPr lang="sk-SK" sz="1500" dirty="0" smtClean="0"/>
              <a:t> on </a:t>
            </a:r>
            <a:r>
              <a:rPr lang="sk-SK" sz="1500" dirty="0" err="1" smtClean="0"/>
              <a:t>Applied</a:t>
            </a:r>
            <a:r>
              <a:rPr lang="sk-SK" sz="1500" dirty="0" smtClean="0"/>
              <a:t> </a:t>
            </a:r>
            <a:r>
              <a:rPr lang="sk-SK" sz="1500" dirty="0" err="1" smtClean="0"/>
              <a:t>Superconducitivity</a:t>
            </a:r>
            <a:r>
              <a:rPr lang="sk-SK" sz="1500" dirty="0" smtClean="0"/>
              <a:t>, </a:t>
            </a:r>
            <a:r>
              <a:rPr lang="sk-SK" sz="1500" dirty="0" err="1" smtClean="0"/>
              <a:t>Vol</a:t>
            </a:r>
            <a:r>
              <a:rPr lang="sk-SK" sz="1500" dirty="0" smtClean="0"/>
              <a:t>.</a:t>
            </a:r>
            <a:r>
              <a:rPr lang="sk" sz="1500" dirty="0" smtClean="0"/>
              <a:t>27, No.4,</a:t>
            </a:r>
            <a:r>
              <a:rPr lang="sk-SK" sz="1500" dirty="0" smtClean="0"/>
              <a:t> </a:t>
            </a:r>
            <a:r>
              <a:rPr lang="sk" sz="1500" dirty="0"/>
              <a:t>(</a:t>
            </a:r>
            <a:r>
              <a:rPr lang="sk" sz="1500" dirty="0" smtClean="0"/>
              <a:t>2017)</a:t>
            </a:r>
            <a:r>
              <a:rPr lang="sk-SK" sz="1500" dirty="0" smtClean="0"/>
              <a:t> </a:t>
            </a:r>
            <a:endParaRPr lang="sk-SK" sz="1500" kern="0" dirty="0">
              <a:ea typeface="+mj-ea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3286116" y="3429000"/>
            <a:ext cx="2143140" cy="785818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sk-SK" sz="2200" kern="0" dirty="0" smtClean="0">
                <a:solidFill>
                  <a:srgbClr val="008000"/>
                </a:solidFill>
                <a:cs typeface="Arial" charset="0"/>
              </a:rPr>
              <a:t>hrúbka </a:t>
            </a:r>
            <a:r>
              <a:rPr lang="sk-SK" sz="2200" kern="0" baseline="-2000" dirty="0" smtClean="0">
                <a:solidFill>
                  <a:srgbClr val="008000"/>
                </a:solidFill>
                <a:cs typeface="Arial" charset="0"/>
              </a:rPr>
              <a:t>~</a:t>
            </a:r>
            <a:r>
              <a:rPr lang="sk-SK" sz="2200" kern="0" dirty="0" smtClean="0">
                <a:solidFill>
                  <a:srgbClr val="008000"/>
                </a:solidFill>
                <a:cs typeface="Arial" charset="0"/>
              </a:rPr>
              <a:t> 490 nm</a:t>
            </a:r>
            <a:endParaRPr lang="sk-SK" sz="2200" kern="0" baseline="-25000" dirty="0">
              <a:solidFill>
                <a:srgbClr val="008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Výstupy a ďalšie kroky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Obdĺžnik 12"/>
          <p:cNvSpPr>
            <a:spLocks noChangeArrowheads="1"/>
          </p:cNvSpPr>
          <p:nvPr/>
        </p:nvSpPr>
        <p:spPr bwMode="auto">
          <a:xfrm>
            <a:off x="142844" y="1643050"/>
            <a:ext cx="8786812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2000" b="1" dirty="0" smtClean="0">
                <a:ea typeface="MS PGothic" pitchFamily="34" charset="-128"/>
                <a:cs typeface="Arial" charset="0"/>
              </a:rPr>
              <a:t>Školský rok 2017/2018</a:t>
            </a:r>
          </a:p>
          <a:p>
            <a:pPr eaLnBrk="0" hangingPunct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sk-SK" altLang="ja-JP" sz="2000" dirty="0" smtClean="0">
                <a:ea typeface="MS PGothic" pitchFamily="34" charset="-128"/>
                <a:cs typeface="Arial" charset="0"/>
              </a:rPr>
              <a:t>    </a:t>
            </a:r>
            <a:r>
              <a:rPr lang="sk-SK" altLang="ja-JP" sz="2000" smtClean="0">
                <a:ea typeface="MS PGothic" pitchFamily="34" charset="-128"/>
                <a:cs typeface="Arial" charset="0"/>
              </a:rPr>
              <a:t>dizertačná skúška (október</a:t>
            </a:r>
            <a:r>
              <a:rPr lang="sk-SK" altLang="ja-JP" sz="2000" dirty="0" smtClean="0">
                <a:ea typeface="MS PGothic" pitchFamily="34" charset="-128"/>
                <a:cs typeface="Arial" charset="0"/>
              </a:rPr>
              <a:t>)</a:t>
            </a:r>
          </a:p>
          <a:p>
            <a:pPr eaLnBrk="0" hangingPunct="0">
              <a:lnSpc>
                <a:spcPct val="150000"/>
              </a:lnSpc>
              <a:buClr>
                <a:srgbClr val="FF0000"/>
              </a:buClr>
            </a:pPr>
            <a:endParaRPr lang="sk-SK" altLang="ja-JP" sz="1000" dirty="0" smtClean="0">
              <a:ea typeface="MS PGothic" pitchFamily="34" charset="-128"/>
              <a:cs typeface="Arial" charset="0"/>
            </a:endParaRPr>
          </a:p>
          <a:p>
            <a:pPr eaLnBrk="0" hangingPunct="0">
              <a:lnSpc>
                <a:spcPct val="150000"/>
              </a:lnSpc>
              <a:buClr>
                <a:srgbClr val="FF0000"/>
              </a:buClr>
            </a:pPr>
            <a:endParaRPr lang="sk-SK" altLang="ja-JP" sz="1000" dirty="0" smtClean="0">
              <a:ea typeface="MS PGothic" pitchFamily="34" charset="-128"/>
              <a:cs typeface="Arial" charset="0"/>
            </a:endParaRPr>
          </a:p>
          <a:p>
            <a:pPr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2000" b="1" dirty="0" smtClean="0">
                <a:ea typeface="MS PGothic" pitchFamily="34" charset="-128"/>
                <a:cs typeface="Arial" charset="0"/>
              </a:rPr>
              <a:t>Postup experimentálnych prác</a:t>
            </a:r>
          </a:p>
          <a:p>
            <a:pPr eaLnBrk="0" hangingPunct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sk-SK" sz="2000" dirty="0" smtClean="0">
                <a:ea typeface="MS PGothic" pitchFamily="34" charset="-128"/>
                <a:cs typeface="Arial" charset="0"/>
              </a:rPr>
              <a:t>    rast </a:t>
            </a:r>
            <a:r>
              <a:rPr lang="sk-SK" sz="2000" dirty="0" err="1" smtClean="0">
                <a:ea typeface="MS PGothic" pitchFamily="34" charset="-128"/>
                <a:cs typeface="Arial" charset="0"/>
              </a:rPr>
              <a:t>SmBCO</a:t>
            </a:r>
            <a:r>
              <a:rPr lang="sk-SK" sz="2000" dirty="0" smtClean="0">
                <a:ea typeface="MS PGothic" pitchFamily="34" charset="-128"/>
                <a:cs typeface="Arial" charset="0"/>
              </a:rPr>
              <a:t> s prídavkom striebra (na zníženie krehkosti), štruktúra, vlastnosti</a:t>
            </a:r>
          </a:p>
          <a:p>
            <a:pPr eaLnBrk="0" hangingPunct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sk-SK" altLang="ja-JP" sz="2000" dirty="0" smtClean="0">
                <a:ea typeface="MS PGothic" pitchFamily="34" charset="-128"/>
                <a:cs typeface="Arial" charset="0"/>
              </a:rPr>
              <a:t>    zjemnenie </a:t>
            </a:r>
            <a:r>
              <a:rPr lang="en-GB" altLang="ja-JP" sz="2000" dirty="0" smtClean="0">
                <a:ea typeface="MS PGothic" pitchFamily="34" charset="-128"/>
                <a:cs typeface="Arial" charset="0"/>
              </a:rPr>
              <a:t>Sm211</a:t>
            </a:r>
            <a:r>
              <a:rPr lang="sk-SK" altLang="ja-JP" sz="2000" dirty="0" smtClean="0">
                <a:ea typeface="MS PGothic" pitchFamily="34" charset="-128"/>
                <a:cs typeface="Arial" charset="0"/>
              </a:rPr>
              <a:t> mletím, rast, štruktúra, vlastnosti </a:t>
            </a:r>
            <a:endParaRPr lang="sk-SK" altLang="ja-JP" sz="2000" baseline="-25000" dirty="0" smtClean="0">
              <a:ea typeface="MS PGothic" pitchFamily="34" charset="-128"/>
              <a:cs typeface="Arial" charset="0"/>
            </a:endParaRPr>
          </a:p>
          <a:p>
            <a:pPr eaLnBrk="0" hangingPunct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sk-SK" sz="2000" dirty="0" smtClean="0">
                <a:ea typeface="MS PGothic" pitchFamily="34" charset="-128"/>
                <a:cs typeface="Arial" charset="0"/>
              </a:rPr>
              <a:t>    rast YBCO+ </a:t>
            </a:r>
            <a:r>
              <a:rPr lang="sk-SK" sz="2000" dirty="0" err="1" smtClean="0">
                <a:ea typeface="MS PGothic" pitchFamily="34" charset="-128"/>
                <a:cs typeface="Arial" charset="0"/>
              </a:rPr>
              <a:t>nf</a:t>
            </a:r>
            <a:r>
              <a:rPr lang="sk-SK" sz="2000" dirty="0" smtClean="0">
                <a:ea typeface="MS PGothic" pitchFamily="34" charset="-128"/>
                <a:cs typeface="Arial" charset="0"/>
              </a:rPr>
              <a:t> TiO</a:t>
            </a:r>
            <a:r>
              <a:rPr lang="sk-SK" sz="2000" baseline="-25000" dirty="0" smtClean="0">
                <a:ea typeface="MS PGothic" pitchFamily="34" charset="-128"/>
                <a:cs typeface="Arial" charset="0"/>
              </a:rPr>
              <a:t>2</a:t>
            </a:r>
            <a:r>
              <a:rPr lang="sk-SK" sz="2000" dirty="0" smtClean="0">
                <a:ea typeface="MS PGothic" pitchFamily="34" charset="-128"/>
                <a:cs typeface="Arial" charset="0"/>
              </a:rPr>
              <a:t>, štruktúra, vlastnosti</a:t>
            </a:r>
            <a:endParaRPr lang="sk-SK" altLang="ja-JP" sz="2000" dirty="0" smtClean="0">
              <a:ea typeface="MS PGothic" pitchFamily="34" charset="-128"/>
              <a:cs typeface="Arial" charset="0"/>
            </a:endParaRP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endParaRPr lang="sk-SK" altLang="ja-JP" sz="1000" dirty="0">
              <a:ea typeface="MS PGothic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3" name="Obdĺžnik 12"/>
          <p:cNvSpPr>
            <a:spLocks noChangeArrowheads="1"/>
          </p:cNvSpPr>
          <p:nvPr/>
        </p:nvSpPr>
        <p:spPr bwMode="auto">
          <a:xfrm>
            <a:off x="142844" y="142852"/>
            <a:ext cx="8786812" cy="688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2000" b="1" dirty="0" smtClean="0">
                <a:ea typeface="MS PGothic" pitchFamily="34" charset="-128"/>
                <a:cs typeface="Arial" charset="0"/>
              </a:rPr>
              <a:t>Konferencie</a:t>
            </a:r>
          </a:p>
          <a:p>
            <a:pPr eaLnBrk="0" hangingPunct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sk-SK" sz="1600" dirty="0" smtClean="0">
                <a:ea typeface="MS PGothic" pitchFamily="34" charset="-128"/>
                <a:cs typeface="Arial" charset="0"/>
              </a:rPr>
              <a:t>    </a:t>
            </a:r>
            <a:r>
              <a:rPr lang="sk-SK" sz="1600" b="1" dirty="0" smtClean="0">
                <a:solidFill>
                  <a:srgbClr val="C00000"/>
                </a:solidFill>
                <a:ea typeface="MS PGothic" pitchFamily="34" charset="-128"/>
                <a:cs typeface="Arial" charset="0"/>
              </a:rPr>
              <a:t>EUCAS</a:t>
            </a:r>
            <a:r>
              <a:rPr lang="sk-SK" altLang="ja-JP" sz="1600" b="1" dirty="0" smtClean="0">
                <a:solidFill>
                  <a:srgbClr val="C00000"/>
                </a:solidFill>
                <a:ea typeface="MS PGothic" pitchFamily="34" charset="-128"/>
                <a:cs typeface="Arial" charset="0"/>
              </a:rPr>
              <a:t>'</a:t>
            </a:r>
            <a:r>
              <a:rPr lang="sk-SK" sz="1600" b="1" dirty="0" smtClean="0">
                <a:solidFill>
                  <a:srgbClr val="C00000"/>
                </a:solidFill>
                <a:ea typeface="MS PGothic" pitchFamily="34" charset="-128"/>
                <a:cs typeface="Arial" charset="0"/>
              </a:rPr>
              <a:t>17, </a:t>
            </a:r>
            <a:r>
              <a:rPr lang="sk-SK" sz="1600" b="1" dirty="0" err="1" smtClean="0">
                <a:solidFill>
                  <a:srgbClr val="C00000"/>
                </a:solidFill>
                <a:ea typeface="MS PGothic" pitchFamily="34" charset="-128"/>
                <a:cs typeface="Arial" charset="0"/>
              </a:rPr>
              <a:t>Geneva</a:t>
            </a:r>
            <a:r>
              <a:rPr lang="sk-SK" sz="1600" b="1" dirty="0" smtClean="0">
                <a:solidFill>
                  <a:srgbClr val="C00000"/>
                </a:solidFill>
                <a:ea typeface="MS PGothic" pitchFamily="34" charset="-128"/>
                <a:cs typeface="Arial" charset="0"/>
              </a:rPr>
              <a:t>  </a:t>
            </a:r>
            <a:r>
              <a:rPr lang="sk-SK" sz="1600" dirty="0" smtClean="0">
                <a:ea typeface="MS PGothic" pitchFamily="34" charset="-128"/>
                <a:cs typeface="Arial" charset="0"/>
              </a:rPr>
              <a:t>(</a:t>
            </a:r>
            <a:r>
              <a:rPr lang="sk-SK" sz="1600" dirty="0" err="1" smtClean="0">
                <a:ea typeface="MS PGothic" pitchFamily="34" charset="-128"/>
                <a:cs typeface="Arial" charset="0"/>
              </a:rPr>
              <a:t>poster</a:t>
            </a:r>
            <a:r>
              <a:rPr lang="sk-SK" sz="1600" dirty="0" smtClean="0">
                <a:ea typeface="MS PGothic" pitchFamily="34" charset="-128"/>
                <a:cs typeface="Arial" charset="0"/>
              </a:rPr>
              <a:t>, publikovaný článok)</a:t>
            </a:r>
          </a:p>
          <a:p>
            <a:pPr eaLnBrk="0" hangingPunct="0">
              <a:lnSpc>
                <a:spcPct val="150000"/>
              </a:lnSpc>
              <a:buClr>
                <a:srgbClr val="FF0000"/>
              </a:buClr>
            </a:pPr>
            <a:endParaRPr lang="sk-SK" sz="300" dirty="0" smtClean="0">
              <a:ea typeface="MS PGothic" pitchFamily="34" charset="-128"/>
              <a:cs typeface="Arial" charset="0"/>
            </a:endParaRPr>
          </a:p>
          <a:p>
            <a:pPr algn="ctr" eaLnBrk="0" hangingPunct="0">
              <a:lnSpc>
                <a:spcPct val="150000"/>
              </a:lnSpc>
              <a:buClr>
                <a:srgbClr val="FF0000"/>
              </a:buClr>
            </a:pPr>
            <a:r>
              <a:rPr lang="en-GB" sz="17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Change of Superconducting Properties of Single Grain </a:t>
            </a:r>
            <a:r>
              <a:rPr lang="en-GB" sz="17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Sm</a:t>
            </a:r>
            <a:r>
              <a:rPr lang="en-GB" sz="17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7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GB" sz="17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-Cu-O Bulk </a:t>
            </a:r>
            <a:r>
              <a:rPr lang="sk-SK" sz="17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GB" sz="17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Sm</a:t>
            </a:r>
            <a:r>
              <a:rPr lang="en-GB" sz="17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17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GB" sz="17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Substitution Effect</a:t>
            </a:r>
            <a:endParaRPr lang="sk-SK" sz="17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buClr>
                <a:srgbClr val="FF0000"/>
              </a:buClr>
            </a:pPr>
            <a:r>
              <a:rPr lang="en-GB" sz="1500" i="1" u="sng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GB" sz="1500" i="1" u="sng" dirty="0" err="1" smtClean="0">
                <a:latin typeface="Times New Roman" pitchFamily="18" charset="0"/>
                <a:cs typeface="Times New Roman" pitchFamily="18" charset="0"/>
              </a:rPr>
              <a:t>Hajdová</a:t>
            </a:r>
            <a:r>
              <a:rPr lang="en-GB" sz="1500" i="1" dirty="0" smtClean="0">
                <a:latin typeface="Times New Roman" pitchFamily="18" charset="0"/>
                <a:cs typeface="Times New Roman" pitchFamily="18" charset="0"/>
              </a:rPr>
              <a:t>, M. </a:t>
            </a:r>
            <a:r>
              <a:rPr lang="en-GB" sz="1500" i="1" dirty="0" err="1" smtClean="0">
                <a:latin typeface="Times New Roman" pitchFamily="18" charset="0"/>
                <a:cs typeface="Times New Roman" pitchFamily="18" charset="0"/>
              </a:rPr>
              <a:t>Rajňák</a:t>
            </a:r>
            <a:r>
              <a:rPr lang="en-GB" sz="1500" i="1" dirty="0" smtClean="0">
                <a:latin typeface="Times New Roman" pitchFamily="18" charset="0"/>
                <a:cs typeface="Times New Roman" pitchFamily="18" charset="0"/>
              </a:rPr>
              <a:t>, V. </a:t>
            </a:r>
            <a:r>
              <a:rPr lang="en-GB" sz="1500" i="1" dirty="0" err="1" smtClean="0">
                <a:latin typeface="Times New Roman" pitchFamily="18" charset="0"/>
                <a:cs typeface="Times New Roman" pitchFamily="18" charset="0"/>
              </a:rPr>
              <a:t>Antal</a:t>
            </a:r>
            <a:r>
              <a:rPr lang="en-GB" sz="1500" i="1" dirty="0" smtClean="0">
                <a:latin typeface="Times New Roman" pitchFamily="18" charset="0"/>
                <a:cs typeface="Times New Roman" pitchFamily="18" charset="0"/>
              </a:rPr>
              <a:t>, L. </a:t>
            </a:r>
            <a:r>
              <a:rPr lang="en-GB" sz="1500" i="1" dirty="0" err="1" smtClean="0">
                <a:latin typeface="Times New Roman" pitchFamily="18" charset="0"/>
                <a:cs typeface="Times New Roman" pitchFamily="18" charset="0"/>
              </a:rPr>
              <a:t>Vojtkova</a:t>
            </a:r>
            <a:r>
              <a:rPr lang="en-GB" sz="1500" i="1" dirty="0" smtClean="0">
                <a:latin typeface="Times New Roman" pitchFamily="18" charset="0"/>
                <a:cs typeface="Times New Roman" pitchFamily="18" charset="0"/>
              </a:rPr>
              <a:t> and P. </a:t>
            </a:r>
            <a:r>
              <a:rPr lang="en-GB" sz="1500" i="1" dirty="0" err="1" smtClean="0">
                <a:latin typeface="Times New Roman" pitchFamily="18" charset="0"/>
                <a:cs typeface="Times New Roman" pitchFamily="18" charset="0"/>
              </a:rPr>
              <a:t>Diko</a:t>
            </a:r>
            <a:endParaRPr lang="sk-SK" sz="15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1400" b="1" dirty="0" smtClean="0">
                <a:latin typeface="+mj-lt"/>
              </a:rPr>
              <a:t>IEEE TRANSACTIONS ON APPLIED SUPERCONDUCTIVITY, VOL. 28, NO. 4, JUNE 2018</a:t>
            </a:r>
            <a:endParaRPr lang="sk-SK" sz="1400" b="1" i="1" dirty="0" smtClean="0">
              <a:latin typeface="+mj-lt"/>
              <a:cs typeface="Times New Roman" pitchFamily="18" charset="0"/>
            </a:endParaRP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endParaRPr lang="sk-SK" altLang="ja-JP" sz="800" dirty="0" smtClean="0">
              <a:ea typeface="MS PGothic" pitchFamily="34" charset="-128"/>
              <a:cs typeface="Arial" charset="0"/>
            </a:endParaRPr>
          </a:p>
          <a:p>
            <a:pPr eaLnBrk="0" hangingPunct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sk-SK" altLang="ja-JP" sz="1600" dirty="0" smtClean="0">
                <a:ea typeface="MS PGothic" pitchFamily="34" charset="-128"/>
                <a:cs typeface="Arial" charset="0"/>
              </a:rPr>
              <a:t>  </a:t>
            </a:r>
            <a:r>
              <a:rPr lang="sk-SK" altLang="ja-JP" sz="1600" b="1" dirty="0" smtClean="0">
                <a:solidFill>
                  <a:srgbClr val="C00000"/>
                </a:solidFill>
                <a:ea typeface="MS PGothic" pitchFamily="34" charset="-128"/>
                <a:cs typeface="Arial" charset="0"/>
              </a:rPr>
              <a:t>PASREG'17, </a:t>
            </a:r>
            <a:r>
              <a:rPr lang="sk-SK" altLang="ja-JP" sz="1600" b="1" dirty="0" err="1" smtClean="0">
                <a:solidFill>
                  <a:srgbClr val="C00000"/>
                </a:solidFill>
                <a:ea typeface="MS PGothic" pitchFamily="34" charset="-128"/>
                <a:cs typeface="Arial" charset="0"/>
              </a:rPr>
              <a:t>Tokyo</a:t>
            </a:r>
            <a:r>
              <a:rPr lang="sk-SK" altLang="ja-JP" sz="1600" b="1" dirty="0" smtClean="0">
                <a:solidFill>
                  <a:srgbClr val="C00000"/>
                </a:solidFill>
                <a:ea typeface="MS PGothic" pitchFamily="34" charset="-128"/>
                <a:cs typeface="Arial" charset="0"/>
              </a:rPr>
              <a:t> </a:t>
            </a:r>
            <a:r>
              <a:rPr lang="sk-SK" altLang="ja-JP" sz="1600" dirty="0" smtClean="0">
                <a:ea typeface="MS PGothic" pitchFamily="34" charset="-128"/>
                <a:cs typeface="Arial" charset="0"/>
              </a:rPr>
              <a:t>(prezentácia, článok +spoluautorský článok v recenznom konaní)</a:t>
            </a: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endParaRPr lang="sk-SK" altLang="ja-JP" sz="300" dirty="0" smtClean="0">
              <a:ea typeface="MS PGothic" pitchFamily="34" charset="-128"/>
              <a:cs typeface="Arial" charset="0"/>
            </a:endParaRP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sk-SK" altLang="ja-JP" sz="500" baseline="-25000" dirty="0" smtClean="0">
              <a:ea typeface="MS PGothic" pitchFamily="34" charset="-128"/>
              <a:cs typeface="Arial" charset="0"/>
            </a:endParaRPr>
          </a:p>
          <a:p>
            <a:pPr algn="ctr"/>
            <a:r>
              <a:rPr lang="en-GB" sz="17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Growth, microstructure and properties of </a:t>
            </a:r>
            <a:r>
              <a:rPr lang="en-GB" sz="17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GdBCO</a:t>
            </a:r>
            <a:r>
              <a:rPr lang="en-GB" sz="17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-Ag superconductor</a:t>
            </a:r>
            <a:endParaRPr lang="sk-SK" sz="17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1500" i="1" u="sng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GB" sz="1500" i="1" u="sng" dirty="0" err="1" smtClean="0">
                <a:latin typeface="Times New Roman" pitchFamily="18" charset="0"/>
                <a:cs typeface="Times New Roman" pitchFamily="18" charset="0"/>
              </a:rPr>
              <a:t>Hajdová</a:t>
            </a:r>
            <a:r>
              <a:rPr lang="en-GB" sz="1500" i="1" dirty="0" smtClean="0">
                <a:latin typeface="Times New Roman" pitchFamily="18" charset="0"/>
                <a:cs typeface="Times New Roman" pitchFamily="18" charset="0"/>
              </a:rPr>
              <a:t>, D. </a:t>
            </a:r>
            <a:r>
              <a:rPr lang="en-GB" sz="1500" i="1" dirty="0" err="1" smtClean="0">
                <a:latin typeface="Times New Roman" pitchFamily="18" charset="0"/>
                <a:cs typeface="Times New Roman" pitchFamily="18" charset="0"/>
              </a:rPr>
              <a:t>Volochová</a:t>
            </a:r>
            <a:r>
              <a:rPr lang="en-GB" sz="1500" i="1" dirty="0" smtClean="0">
                <a:latin typeface="Times New Roman" pitchFamily="18" charset="0"/>
                <a:cs typeface="Times New Roman" pitchFamily="18" charset="0"/>
              </a:rPr>
              <a:t>, M. </a:t>
            </a:r>
            <a:r>
              <a:rPr lang="en-GB" sz="1500" i="1" dirty="0" err="1" smtClean="0">
                <a:latin typeface="Times New Roman" pitchFamily="18" charset="0"/>
                <a:cs typeface="Times New Roman" pitchFamily="18" charset="0"/>
              </a:rPr>
              <a:t>Rajňák</a:t>
            </a:r>
            <a:r>
              <a:rPr lang="en-GB" sz="1500" i="1" dirty="0" smtClean="0">
                <a:latin typeface="Times New Roman" pitchFamily="18" charset="0"/>
                <a:cs typeface="Times New Roman" pitchFamily="18" charset="0"/>
              </a:rPr>
              <a:t>, V. </a:t>
            </a:r>
            <a:r>
              <a:rPr lang="en-GB" sz="1500" i="1" dirty="0" err="1" smtClean="0">
                <a:latin typeface="Times New Roman" pitchFamily="18" charset="0"/>
                <a:cs typeface="Times New Roman" pitchFamily="18" charset="0"/>
              </a:rPr>
              <a:t>Antal</a:t>
            </a:r>
            <a:r>
              <a:rPr lang="en-GB" sz="1500" i="1" dirty="0" smtClean="0">
                <a:latin typeface="Times New Roman" pitchFamily="18" charset="0"/>
                <a:cs typeface="Times New Roman" pitchFamily="18" charset="0"/>
              </a:rPr>
              <a:t> and P. </a:t>
            </a:r>
            <a:r>
              <a:rPr lang="en-GB" sz="1500" i="1" dirty="0" err="1" smtClean="0">
                <a:latin typeface="Times New Roman" pitchFamily="18" charset="0"/>
                <a:cs typeface="Times New Roman" pitchFamily="18" charset="0"/>
              </a:rPr>
              <a:t>Diko</a:t>
            </a:r>
            <a:endParaRPr lang="sk-SK" sz="1500" i="1" dirty="0" smtClean="0">
              <a:latin typeface="Times New Roman" pitchFamily="18" charset="0"/>
              <a:cs typeface="Times New Roman" pitchFamily="18" charset="0"/>
            </a:endParaRP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endParaRPr lang="sk-SK" altLang="ja-JP" sz="500" baseline="-25000" dirty="0" smtClean="0">
              <a:ea typeface="MS PGothic" pitchFamily="34" charset="-128"/>
              <a:cs typeface="Arial" charset="0"/>
            </a:endParaRPr>
          </a:p>
          <a:p>
            <a:pPr algn="ctr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1400" b="1" dirty="0" smtClean="0"/>
              <a:t>IEEE TRANSACTIONS ON APPLIED SUPERCONDUCTIVITY</a:t>
            </a:r>
          </a:p>
          <a:p>
            <a:pPr algn="ctr" eaLnBrk="0" hangingPunct="0">
              <a:lnSpc>
                <a:spcPct val="150000"/>
              </a:lnSpc>
              <a:buClr>
                <a:srgbClr val="FF0000"/>
              </a:buClr>
            </a:pPr>
            <a:endParaRPr lang="sk-SK" altLang="ja-JP" sz="500" dirty="0" smtClean="0">
              <a:ea typeface="MS PGothic" pitchFamily="34" charset="-128"/>
              <a:cs typeface="Arial" charset="0"/>
            </a:endParaRPr>
          </a:p>
          <a:p>
            <a:pPr algn="ctr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altLang="ja-JP" dirty="0" err="1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Microstructure</a:t>
            </a:r>
            <a:r>
              <a:rPr lang="sk-SK" altLang="ja-JP" dirty="0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sk-SK" altLang="ja-JP" dirty="0" err="1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of</a:t>
            </a:r>
            <a:r>
              <a:rPr lang="sk-SK" altLang="ja-JP" dirty="0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sk-SK" altLang="ja-JP" dirty="0" err="1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bulk</a:t>
            </a:r>
            <a:r>
              <a:rPr lang="sk-SK" altLang="ja-JP" dirty="0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sk-SK" altLang="ja-JP" dirty="0" err="1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FeSe</a:t>
            </a:r>
            <a:r>
              <a:rPr lang="sk-SK" altLang="ja-JP" dirty="0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sk-SK" altLang="ja-JP" dirty="0" err="1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with</a:t>
            </a:r>
            <a:r>
              <a:rPr lang="sk-SK" altLang="ja-JP" dirty="0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sk-SK" altLang="ja-JP" dirty="0" err="1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silver</a:t>
            </a:r>
            <a:r>
              <a:rPr lang="sk-SK" altLang="ja-JP" dirty="0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sk-SK" altLang="ja-JP" dirty="0" err="1" smtClean="0">
                <a:solidFill>
                  <a:srgbClr val="008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addition</a:t>
            </a:r>
            <a:endParaRPr lang="sk-SK" altLang="ja-JP" dirty="0" smtClean="0">
              <a:solidFill>
                <a:srgbClr val="008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altLang="ja-JP" sz="1500" i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K. </a:t>
            </a:r>
            <a:r>
              <a:rPr lang="sk-SK" altLang="ja-JP" sz="1500" i="1" dirty="0" err="1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Furutani</a:t>
            </a:r>
            <a:r>
              <a:rPr lang="sk-SK" altLang="ja-JP" sz="1500" i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M. </a:t>
            </a:r>
            <a:r>
              <a:rPr lang="sk-SK" altLang="ja-JP" sz="1500" i="1" dirty="0" err="1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Muralidhar</a:t>
            </a:r>
            <a:r>
              <a:rPr lang="sk-SK" altLang="ja-JP" sz="1500" i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P. </a:t>
            </a:r>
            <a:r>
              <a:rPr lang="sk-SK" altLang="ja-JP" sz="1500" i="1" dirty="0" err="1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Diko</a:t>
            </a:r>
            <a:r>
              <a:rPr lang="sk-SK" altLang="ja-JP" sz="1500" i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</a:t>
            </a:r>
            <a:r>
              <a:rPr lang="sk-SK" altLang="ja-JP" sz="1500" i="1" u="sng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P. </a:t>
            </a:r>
            <a:r>
              <a:rPr lang="sk-SK" altLang="ja-JP" sz="1500" i="1" u="sng" dirty="0" err="1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Hajdova</a:t>
            </a:r>
            <a:r>
              <a:rPr lang="sk-SK" altLang="ja-JP" sz="1500" i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M. </a:t>
            </a:r>
            <a:r>
              <a:rPr lang="sk-SK" altLang="ja-JP" sz="1500" i="1" dirty="0" err="1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Jirsa</a:t>
            </a:r>
            <a:r>
              <a:rPr lang="sk-SK" altLang="ja-JP" sz="1500" i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and M. </a:t>
            </a:r>
            <a:r>
              <a:rPr lang="sk-SK" altLang="ja-JP" sz="1500" i="1" dirty="0" err="1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Murakami</a:t>
            </a:r>
            <a:endParaRPr lang="sk-SK" altLang="ja-JP" sz="1500" i="1" dirty="0" smtClean="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1400" b="1" dirty="0" smtClean="0"/>
              <a:t>IEEE TRANSACTIONS ON APPLIED SUPERCONDUCTIVITY</a:t>
            </a:r>
            <a:endParaRPr lang="sk-SK" altLang="ja-JP" sz="1400" b="1" dirty="0" smtClean="0">
              <a:ea typeface="MS PGothic" pitchFamily="34" charset="-128"/>
              <a:cs typeface="Arial" charset="0"/>
            </a:endParaRPr>
          </a:p>
          <a:p>
            <a:pPr eaLnBrk="0" hangingPunct="0">
              <a:lnSpc>
                <a:spcPct val="150000"/>
              </a:lnSpc>
              <a:buClr>
                <a:srgbClr val="FF0000"/>
              </a:buClr>
            </a:pPr>
            <a:endParaRPr lang="sk-SK" altLang="ja-JP" sz="800" dirty="0" smtClean="0">
              <a:ea typeface="MS PGothic" pitchFamily="34" charset="-128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sk-SK" altLang="ja-JP" sz="1600" b="1" baseline="-25000" dirty="0" smtClean="0">
                <a:solidFill>
                  <a:srgbClr val="C00000"/>
                </a:solidFill>
                <a:ea typeface="MS PGothic" pitchFamily="34" charset="-128"/>
                <a:cs typeface="Arial" charset="0"/>
              </a:rPr>
              <a:t>      </a:t>
            </a:r>
            <a:r>
              <a:rPr lang="sk-SK" altLang="ja-JP" sz="1600" b="1" dirty="0" smtClean="0">
                <a:solidFill>
                  <a:srgbClr val="C00000"/>
                </a:solidFill>
                <a:ea typeface="MS PGothic" pitchFamily="34" charset="-128"/>
                <a:cs typeface="Arial" charset="0"/>
              </a:rPr>
              <a:t>METALURGIA JUNIOR'18, Herľany  </a:t>
            </a:r>
            <a:r>
              <a:rPr lang="sk-SK" altLang="ja-JP" sz="1600" dirty="0" smtClean="0">
                <a:ea typeface="MS PGothic" pitchFamily="34" charset="-128"/>
                <a:cs typeface="Arial" charset="0"/>
              </a:rPr>
              <a:t>(prezentácia, publikovaný článok)</a:t>
            </a:r>
          </a:p>
          <a:p>
            <a:pPr eaLnBrk="0" hangingPunct="0">
              <a:lnSpc>
                <a:spcPct val="150000"/>
              </a:lnSpc>
              <a:buClr>
                <a:srgbClr val="FF0000"/>
              </a:buClr>
            </a:pPr>
            <a:endParaRPr lang="sk-SK" altLang="ja-JP" sz="300" dirty="0" smtClean="0">
              <a:ea typeface="MS PGothic" pitchFamily="34" charset="-128"/>
              <a:cs typeface="Arial" charset="0"/>
            </a:endParaRPr>
          </a:p>
          <a:p>
            <a:pPr algn="ctr"/>
            <a:r>
              <a:rPr lang="en-GB" sz="17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Preparation and characterization of </a:t>
            </a:r>
            <a:r>
              <a:rPr lang="en-GB" sz="17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GdBCO</a:t>
            </a:r>
            <a:r>
              <a:rPr lang="en-GB" sz="17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bulk superconductors </a:t>
            </a:r>
            <a:endParaRPr lang="sk-SK" sz="1700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1500" i="1" u="sng" dirty="0" smtClean="0">
                <a:latin typeface="Times New Roman" pitchFamily="18" charset="0"/>
                <a:cs typeface="Times New Roman" pitchFamily="18" charset="0"/>
              </a:rPr>
              <a:t>Petra </a:t>
            </a:r>
            <a:r>
              <a:rPr lang="en-GB" sz="1500" i="1" u="sng" dirty="0" err="1" smtClean="0">
                <a:latin typeface="Times New Roman" pitchFamily="18" charset="0"/>
                <a:cs typeface="Times New Roman" pitchFamily="18" charset="0"/>
              </a:rPr>
              <a:t>Hajdová</a:t>
            </a:r>
            <a:r>
              <a:rPr lang="en-GB" sz="15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500" i="1" dirty="0" err="1" smtClean="0">
                <a:latin typeface="Times New Roman" pitchFamily="18" charset="0"/>
                <a:cs typeface="Times New Roman" pitchFamily="18" charset="0"/>
              </a:rPr>
              <a:t>Pavel</a:t>
            </a:r>
            <a:r>
              <a:rPr lang="en-GB" sz="15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500" i="1" dirty="0" err="1" smtClean="0">
                <a:latin typeface="Times New Roman" pitchFamily="18" charset="0"/>
                <a:cs typeface="Times New Roman" pitchFamily="18" charset="0"/>
              </a:rPr>
              <a:t>Diko</a:t>
            </a:r>
            <a:endParaRPr lang="sk-SK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buClr>
                <a:srgbClr val="FF0000"/>
              </a:buClr>
            </a:pPr>
            <a:r>
              <a:rPr lang="en-US" sz="1400" b="1" dirty="0" err="1" smtClean="0"/>
              <a:t>Zborník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recenzovaných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príspevkov</a:t>
            </a:r>
            <a:r>
              <a:rPr lang="en-US" sz="1400" b="1" dirty="0" smtClean="0"/>
              <a:t> z </a:t>
            </a:r>
            <a:r>
              <a:rPr lang="en-US" sz="1400" b="1" dirty="0" err="1" smtClean="0"/>
              <a:t>konferencie</a:t>
            </a:r>
            <a:r>
              <a:rPr lang="en-US" sz="1400" b="1" dirty="0" smtClean="0"/>
              <a:t> Metallurgy Junior 2018</a:t>
            </a:r>
            <a:r>
              <a:rPr lang="sk-SK" sz="1400" b="1" dirty="0" smtClean="0"/>
              <a:t>, FMMR-TUKE</a:t>
            </a:r>
            <a:endParaRPr lang="sk-SK" altLang="ja-JP" sz="1400" b="1" dirty="0" smtClean="0">
              <a:ea typeface="MS PGothic" pitchFamily="34" charset="-128"/>
              <a:cs typeface="Arial" charset="0"/>
            </a:endParaRP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1" name="Obdĺžnik 10"/>
          <p:cNvSpPr>
            <a:spLocks noChangeArrowheads="1"/>
          </p:cNvSpPr>
          <p:nvPr/>
        </p:nvSpPr>
        <p:spPr bwMode="auto">
          <a:xfrm>
            <a:off x="8215338" y="2071678"/>
            <a:ext cx="571504" cy="42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altLang="ja-JP" sz="1600" b="1" dirty="0" smtClean="0">
                <a:ea typeface="MS PGothic" pitchFamily="34" charset="-128"/>
                <a:cs typeface="Arial" charset="0"/>
              </a:rPr>
              <a:t>Q2</a:t>
            </a:r>
          </a:p>
        </p:txBody>
      </p:sp>
      <p:sp>
        <p:nvSpPr>
          <p:cNvPr id="12" name="Obdĺžnik 11"/>
          <p:cNvSpPr>
            <a:spLocks noChangeArrowheads="1"/>
          </p:cNvSpPr>
          <p:nvPr/>
        </p:nvSpPr>
        <p:spPr bwMode="auto">
          <a:xfrm>
            <a:off x="8215338" y="3714752"/>
            <a:ext cx="571504" cy="42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altLang="ja-JP" sz="1600" b="1" dirty="0" smtClean="0">
                <a:ea typeface="MS PGothic" pitchFamily="34" charset="-128"/>
                <a:cs typeface="Arial" charset="0"/>
              </a:rPr>
              <a:t>Q2</a:t>
            </a:r>
          </a:p>
        </p:txBody>
      </p:sp>
      <p:sp>
        <p:nvSpPr>
          <p:cNvPr id="14" name="Obdĺžnik 13"/>
          <p:cNvSpPr>
            <a:spLocks noChangeArrowheads="1"/>
          </p:cNvSpPr>
          <p:nvPr/>
        </p:nvSpPr>
        <p:spPr bwMode="auto">
          <a:xfrm>
            <a:off x="8215338" y="4929198"/>
            <a:ext cx="571504" cy="42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altLang="ja-JP" sz="1600" b="1" dirty="0" smtClean="0">
                <a:ea typeface="MS PGothic" pitchFamily="34" charset="-128"/>
                <a:cs typeface="Arial" charset="0"/>
              </a:rPr>
              <a:t>Q2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85926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sk-SK" sz="3500" b="1" dirty="0" smtClean="0">
                <a:solidFill>
                  <a:srgbClr val="008000"/>
                </a:solidFill>
                <a:latin typeface="+mn-lt"/>
                <a:cs typeface="Arial" charset="0"/>
              </a:rPr>
              <a:t>Ďakujem za vašu pozornosť!</a:t>
            </a:r>
          </a:p>
        </p:txBody>
      </p:sp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Obdĺžnik 12"/>
          <p:cNvSpPr>
            <a:spLocks noChangeArrowheads="1"/>
          </p:cNvSpPr>
          <p:nvPr/>
        </p:nvSpPr>
        <p:spPr bwMode="auto">
          <a:xfrm>
            <a:off x="142844" y="3303181"/>
            <a:ext cx="8786812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endParaRPr lang="sk-SK" altLang="ja-JP" sz="1000" dirty="0">
              <a:ea typeface="MS PGothic" pitchFamily="34" charset="-128"/>
              <a:cs typeface="Arial" charset="0"/>
            </a:endParaRP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2000" b="1" dirty="0" smtClean="0">
                <a:ea typeface="MS PGothic" pitchFamily="34" charset="-128"/>
                <a:cs typeface="Arial" charset="0"/>
              </a:rPr>
              <a:t>Pomoc </a:t>
            </a:r>
            <a:r>
              <a:rPr lang="sk-SK" sz="2000" b="1" dirty="0">
                <a:ea typeface="MS PGothic" pitchFamily="34" charset="-128"/>
                <a:cs typeface="Arial" charset="0"/>
              </a:rPr>
              <a:t>pri experimentoch  </a:t>
            </a: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2000" dirty="0">
                <a:ea typeface="MS PGothic" pitchFamily="34" charset="-128"/>
                <a:cs typeface="Arial" charset="0"/>
              </a:rPr>
              <a:t>SEM: Ing. </a:t>
            </a:r>
            <a:r>
              <a:rPr lang="sk-SK" sz="2000" dirty="0" smtClean="0">
                <a:ea typeface="MS PGothic" pitchFamily="34" charset="-128"/>
                <a:cs typeface="Arial" charset="0"/>
              </a:rPr>
              <a:t>Pavel </a:t>
            </a:r>
            <a:r>
              <a:rPr lang="sk-SK" sz="2000" dirty="0" err="1">
                <a:ea typeface="MS PGothic" pitchFamily="34" charset="-128"/>
                <a:cs typeface="Arial" charset="0"/>
              </a:rPr>
              <a:t>Diko</a:t>
            </a:r>
            <a:r>
              <a:rPr lang="sk-SK" sz="2000" dirty="0">
                <a:ea typeface="MS PGothic" pitchFamily="34" charset="-128"/>
                <a:cs typeface="Arial" charset="0"/>
              </a:rPr>
              <a:t>, DrSc.</a:t>
            </a: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2000" dirty="0">
                <a:ea typeface="MS PGothic" pitchFamily="34" charset="-128"/>
                <a:cs typeface="Arial" charset="0"/>
              </a:rPr>
              <a:t>rast kryštálov: Mgr. </a:t>
            </a:r>
            <a:r>
              <a:rPr lang="sk-SK" sz="2000" dirty="0" smtClean="0">
                <a:ea typeface="MS PGothic" pitchFamily="34" charset="-128"/>
                <a:cs typeface="Arial" charset="0"/>
              </a:rPr>
              <a:t>Daniela </a:t>
            </a:r>
            <a:r>
              <a:rPr lang="sk-SK" sz="2000" dirty="0" err="1">
                <a:ea typeface="MS PGothic" pitchFamily="34" charset="-128"/>
                <a:cs typeface="Arial" charset="0"/>
              </a:rPr>
              <a:t>Volochová</a:t>
            </a:r>
            <a:r>
              <a:rPr lang="sk-SK" sz="2000" dirty="0">
                <a:ea typeface="MS PGothic" pitchFamily="34" charset="-128"/>
                <a:cs typeface="Arial" charset="0"/>
              </a:rPr>
              <a:t>, PhD.</a:t>
            </a: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2000" dirty="0" smtClean="0">
                <a:ea typeface="MS PGothic" pitchFamily="34" charset="-128"/>
                <a:cs typeface="Arial" charset="0"/>
              </a:rPr>
              <a:t>DTA merania: </a:t>
            </a:r>
            <a:r>
              <a:rPr lang="sk-SK" sz="2000" dirty="0">
                <a:ea typeface="MS PGothic" pitchFamily="34" charset="-128"/>
                <a:cs typeface="Arial" charset="0"/>
              </a:rPr>
              <a:t>Mgr. </a:t>
            </a:r>
            <a:r>
              <a:rPr lang="sk-SK" sz="2000" dirty="0" err="1">
                <a:ea typeface="MS PGothic" pitchFamily="34" charset="-128"/>
                <a:cs typeface="Arial" charset="0"/>
              </a:rPr>
              <a:t>Vitaliy</a:t>
            </a:r>
            <a:r>
              <a:rPr lang="sk-SK" sz="2000" dirty="0">
                <a:ea typeface="MS PGothic" pitchFamily="34" charset="-128"/>
                <a:cs typeface="Arial" charset="0"/>
              </a:rPr>
              <a:t> </a:t>
            </a:r>
            <a:r>
              <a:rPr lang="sk-SK" sz="2000" dirty="0" err="1">
                <a:ea typeface="MS PGothic" pitchFamily="34" charset="-128"/>
                <a:cs typeface="Arial" charset="0"/>
              </a:rPr>
              <a:t>Antal</a:t>
            </a:r>
            <a:r>
              <a:rPr lang="sk-SK" sz="2000" dirty="0">
                <a:ea typeface="MS PGothic" pitchFamily="34" charset="-128"/>
                <a:cs typeface="Arial" charset="0"/>
              </a:rPr>
              <a:t>, PhD.</a:t>
            </a: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2000" dirty="0">
                <a:ea typeface="MS PGothic" pitchFamily="34" charset="-128"/>
                <a:cs typeface="Arial" charset="0"/>
              </a:rPr>
              <a:t>optická </a:t>
            </a:r>
            <a:r>
              <a:rPr lang="sk-SK" sz="2000" dirty="0" err="1" smtClean="0">
                <a:ea typeface="MS PGothic" pitchFamily="34" charset="-128"/>
                <a:cs typeface="Arial" charset="0"/>
              </a:rPr>
              <a:t>mikroskopia</a:t>
            </a:r>
            <a:r>
              <a:rPr lang="sk-SK" sz="2000" dirty="0" smtClean="0">
                <a:ea typeface="MS PGothic" pitchFamily="34" charset="-128"/>
                <a:cs typeface="Arial" charset="0"/>
              </a:rPr>
              <a:t>: </a:t>
            </a:r>
            <a:r>
              <a:rPr lang="sk-SK" sz="2000" dirty="0">
                <a:ea typeface="MS PGothic" pitchFamily="34" charset="-128"/>
                <a:cs typeface="Arial" charset="0"/>
              </a:rPr>
              <a:t>Ing. </a:t>
            </a:r>
            <a:r>
              <a:rPr lang="sk-SK" sz="2000" dirty="0" smtClean="0">
                <a:ea typeface="MS PGothic" pitchFamily="34" charset="-128"/>
                <a:cs typeface="Arial" charset="0"/>
              </a:rPr>
              <a:t>Monika </a:t>
            </a:r>
            <a:r>
              <a:rPr lang="sk-SK" sz="2000" dirty="0" err="1">
                <a:ea typeface="MS PGothic" pitchFamily="34" charset="-128"/>
                <a:cs typeface="Arial" charset="0"/>
              </a:rPr>
              <a:t>Radušovská</a:t>
            </a:r>
            <a:r>
              <a:rPr lang="sk-SK" sz="2000" dirty="0">
                <a:ea typeface="MS PGothic" pitchFamily="34" charset="-128"/>
                <a:cs typeface="Arial" charset="0"/>
              </a:rPr>
              <a:t>, PhD.</a:t>
            </a:r>
          </a:p>
          <a:p>
            <a:pPr eaLnBrk="0" hangingPunct="0">
              <a:lnSpc>
                <a:spcPct val="150000"/>
              </a:lnSpc>
              <a:buClr>
                <a:srgbClr val="FF0000"/>
              </a:buClr>
            </a:pPr>
            <a:r>
              <a:rPr lang="sk-SK" sz="2000" dirty="0">
                <a:ea typeface="MS PGothic" pitchFamily="34" charset="-128"/>
                <a:cs typeface="Arial" charset="0"/>
              </a:rPr>
              <a:t>magnetizačné merania: </a:t>
            </a:r>
            <a:r>
              <a:rPr lang="sk-SK" sz="2000" dirty="0" smtClean="0">
                <a:ea typeface="MS PGothic" pitchFamily="34" charset="-128"/>
                <a:cs typeface="Arial" charset="0"/>
              </a:rPr>
              <a:t>RNDr</a:t>
            </a:r>
            <a:r>
              <a:rPr lang="sk-SK" sz="2000" dirty="0">
                <a:ea typeface="MS PGothic" pitchFamily="34" charset="-128"/>
                <a:cs typeface="Arial" charset="0"/>
              </a:rPr>
              <a:t>. </a:t>
            </a:r>
            <a:r>
              <a:rPr lang="sk-SK" sz="2000" dirty="0" smtClean="0">
                <a:ea typeface="MS PGothic" pitchFamily="34" charset="-128"/>
                <a:cs typeface="Arial" charset="0"/>
              </a:rPr>
              <a:t>Michal </a:t>
            </a:r>
            <a:r>
              <a:rPr lang="sk-SK" sz="2000" dirty="0" err="1">
                <a:ea typeface="MS PGothic" pitchFamily="34" charset="-128"/>
                <a:cs typeface="Arial" charset="0"/>
              </a:rPr>
              <a:t>Rajňák</a:t>
            </a:r>
            <a:r>
              <a:rPr lang="sk-SK" sz="2000" dirty="0">
                <a:ea typeface="MS PGothic" pitchFamily="34" charset="-128"/>
                <a:cs typeface="Arial" charset="0"/>
              </a:rPr>
              <a:t>, PhD</a:t>
            </a:r>
            <a:r>
              <a:rPr lang="sk-SK" sz="2000" dirty="0" smtClean="0">
                <a:ea typeface="MS PGothic" pitchFamily="34" charset="-128"/>
                <a:cs typeface="Arial" charset="0"/>
              </a:rPr>
              <a:t>.</a:t>
            </a:r>
            <a:endParaRPr lang="sk-SK" sz="2000" dirty="0">
              <a:ea typeface="MS PGothic" pitchFamily="34" charset="-128"/>
              <a:cs typeface="Arial" charset="0"/>
            </a:endParaRPr>
          </a:p>
          <a:p>
            <a:pPr algn="l" eaLnBrk="0" hangingPunct="0">
              <a:lnSpc>
                <a:spcPct val="150000"/>
              </a:lnSpc>
              <a:buClr>
                <a:srgbClr val="FF0000"/>
              </a:buClr>
            </a:pPr>
            <a:endParaRPr lang="sk-SK" sz="2000" dirty="0">
              <a:ea typeface="MS PGothic" pitchFamily="34" charset="-128"/>
              <a:cs typeface="Arial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alt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REBCO masívne </a:t>
            </a:r>
            <a:r>
              <a:rPr lang="sk-SK" altLang="sk-SK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monokryštalické</a:t>
            </a:r>
            <a:r>
              <a:rPr lang="sk-SK" altLang="sk-SK" sz="20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 supravodiče</a:t>
            </a:r>
            <a:endParaRPr lang="sk-SK" altLang="sk-SK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0" name="Tabuľka 29"/>
          <p:cNvGraphicFramePr>
            <a:graphicFrameLocks noGrp="1"/>
          </p:cNvGraphicFramePr>
          <p:nvPr/>
        </p:nvGraphicFramePr>
        <p:xfrm>
          <a:off x="285750" y="1692250"/>
          <a:ext cx="8572560" cy="18176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6899"/>
                <a:gridCol w="566899"/>
                <a:gridCol w="566899"/>
                <a:gridCol w="566899"/>
                <a:gridCol w="566899"/>
                <a:gridCol w="566899"/>
                <a:gridCol w="566899"/>
                <a:gridCol w="566899"/>
                <a:gridCol w="566899"/>
                <a:gridCol w="566899"/>
                <a:gridCol w="566899"/>
                <a:gridCol w="566899"/>
                <a:gridCol w="566899"/>
                <a:gridCol w="566899"/>
                <a:gridCol w="635974"/>
              </a:tblGrid>
              <a:tr h="246050"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39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14">
                  <a:txBody>
                    <a:bodyPr/>
                    <a:lstStyle/>
                    <a:p>
                      <a:pPr algn="ctr"/>
                      <a:endParaRPr lang="sk-SK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6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smtClean="0">
                          <a:solidFill>
                            <a:srgbClr val="00B050"/>
                          </a:solidFill>
                          <a:latin typeface="+mj-lt"/>
                          <a:cs typeface="Arial" pitchFamily="34" charset="0"/>
                        </a:rPr>
                        <a:t>Y</a:t>
                      </a:r>
                      <a:endParaRPr lang="sk-SK" sz="2000" u="none" dirty="0">
                        <a:solidFill>
                          <a:srgbClr val="00B05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 vMerge="1">
                  <a:txBody>
                    <a:bodyPr/>
                    <a:lstStyle/>
                    <a:p>
                      <a:endParaRPr lang="sk-SK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57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58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59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60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61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62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63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64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65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66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67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68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69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70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u="none" dirty="0" smtClean="0">
                          <a:latin typeface="+mj-lt"/>
                          <a:cs typeface="Arial" pitchFamily="34" charset="0"/>
                        </a:rPr>
                        <a:t>71</a:t>
                      </a:r>
                      <a:endParaRPr lang="sk-SK" sz="14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4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smtClean="0">
                          <a:solidFill>
                            <a:srgbClr val="0070C0"/>
                          </a:solidFill>
                          <a:latin typeface="+mj-lt"/>
                          <a:cs typeface="Arial" pitchFamily="34" charset="0"/>
                        </a:rPr>
                        <a:t>La</a:t>
                      </a:r>
                      <a:endParaRPr lang="sk-SK" sz="2000" u="none" dirty="0">
                        <a:solidFill>
                          <a:srgbClr val="0070C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solidFill>
                            <a:srgbClr val="0070C0"/>
                          </a:solidFill>
                          <a:latin typeface="+mj-lt"/>
                          <a:cs typeface="Arial" pitchFamily="34" charset="0"/>
                        </a:rPr>
                        <a:t>Ce</a:t>
                      </a:r>
                      <a:endParaRPr lang="sk-SK" sz="2000" u="none" dirty="0">
                        <a:solidFill>
                          <a:srgbClr val="0070C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solidFill>
                            <a:srgbClr val="0070C0"/>
                          </a:solidFill>
                          <a:latin typeface="+mj-lt"/>
                          <a:cs typeface="Arial" pitchFamily="34" charset="0"/>
                        </a:rPr>
                        <a:t>Pr</a:t>
                      </a:r>
                      <a:endParaRPr lang="sk-SK" sz="2000" u="none" dirty="0">
                        <a:solidFill>
                          <a:srgbClr val="0070C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solidFill>
                            <a:srgbClr val="C00000"/>
                          </a:solidFill>
                          <a:latin typeface="+mj-lt"/>
                          <a:cs typeface="Arial" pitchFamily="34" charset="0"/>
                        </a:rPr>
                        <a:t>Nd</a:t>
                      </a:r>
                      <a:endParaRPr lang="sk-SK" sz="2000" u="none" dirty="0">
                        <a:solidFill>
                          <a:srgbClr val="C0000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latin typeface="+mj-lt"/>
                          <a:cs typeface="Arial" pitchFamily="34" charset="0"/>
                        </a:rPr>
                        <a:t>Pm</a:t>
                      </a:r>
                      <a:endParaRPr lang="sk-SK" sz="2000" u="none" dirty="0"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solidFill>
                            <a:srgbClr val="C00000"/>
                          </a:solidFill>
                          <a:latin typeface="+mj-lt"/>
                          <a:cs typeface="Arial" pitchFamily="34" charset="0"/>
                        </a:rPr>
                        <a:t>Sm</a:t>
                      </a:r>
                      <a:endParaRPr lang="sk-SK" sz="2000" u="none" dirty="0">
                        <a:solidFill>
                          <a:srgbClr val="C0000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solidFill>
                            <a:srgbClr val="C00000"/>
                          </a:solidFill>
                          <a:latin typeface="+mj-lt"/>
                          <a:cs typeface="Arial" pitchFamily="34" charset="0"/>
                        </a:rPr>
                        <a:t>Eu</a:t>
                      </a:r>
                      <a:endParaRPr lang="sk-SK" sz="2000" u="none" dirty="0">
                        <a:solidFill>
                          <a:srgbClr val="C0000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solidFill>
                            <a:srgbClr val="C00000"/>
                          </a:solidFill>
                          <a:latin typeface="+mj-lt"/>
                          <a:cs typeface="Arial" pitchFamily="34" charset="0"/>
                        </a:rPr>
                        <a:t>Gd</a:t>
                      </a:r>
                      <a:endParaRPr lang="sk-SK" sz="2000" u="none" dirty="0">
                        <a:solidFill>
                          <a:srgbClr val="C0000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solidFill>
                            <a:srgbClr val="0070C0"/>
                          </a:solidFill>
                          <a:latin typeface="+mj-lt"/>
                          <a:cs typeface="Arial" pitchFamily="34" charset="0"/>
                        </a:rPr>
                        <a:t>Tb</a:t>
                      </a:r>
                      <a:endParaRPr lang="sk-SK" sz="2000" u="none" dirty="0">
                        <a:solidFill>
                          <a:srgbClr val="0070C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solidFill>
                            <a:srgbClr val="C00000"/>
                          </a:solidFill>
                          <a:latin typeface="+mj-lt"/>
                          <a:cs typeface="Arial" pitchFamily="34" charset="0"/>
                        </a:rPr>
                        <a:t>Dy</a:t>
                      </a:r>
                      <a:endParaRPr lang="sk-SK" sz="2000" u="none" dirty="0">
                        <a:solidFill>
                          <a:srgbClr val="C0000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smtClean="0">
                          <a:solidFill>
                            <a:srgbClr val="C00000"/>
                          </a:solidFill>
                          <a:latin typeface="+mj-lt"/>
                          <a:cs typeface="Arial" pitchFamily="34" charset="0"/>
                        </a:rPr>
                        <a:t>Ho</a:t>
                      </a:r>
                      <a:endParaRPr lang="sk-SK" sz="2000" u="none" dirty="0">
                        <a:solidFill>
                          <a:srgbClr val="C0000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solidFill>
                            <a:srgbClr val="C00000"/>
                          </a:solidFill>
                          <a:latin typeface="+mj-lt"/>
                          <a:cs typeface="Arial" pitchFamily="34" charset="0"/>
                        </a:rPr>
                        <a:t>Er</a:t>
                      </a:r>
                      <a:endParaRPr lang="sk-SK" sz="2000" u="none" dirty="0">
                        <a:solidFill>
                          <a:srgbClr val="C0000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solidFill>
                            <a:srgbClr val="C00000"/>
                          </a:solidFill>
                          <a:latin typeface="+mj-lt"/>
                          <a:cs typeface="Arial" pitchFamily="34" charset="0"/>
                        </a:rPr>
                        <a:t>Tm</a:t>
                      </a:r>
                      <a:endParaRPr lang="sk-SK" sz="2000" u="none" dirty="0">
                        <a:solidFill>
                          <a:srgbClr val="C0000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solidFill>
                            <a:srgbClr val="C00000"/>
                          </a:solidFill>
                          <a:latin typeface="+mj-lt"/>
                          <a:cs typeface="Arial" pitchFamily="34" charset="0"/>
                        </a:rPr>
                        <a:t>Yb</a:t>
                      </a:r>
                      <a:endParaRPr lang="sk-SK" sz="2000" u="none" dirty="0">
                        <a:solidFill>
                          <a:srgbClr val="C0000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sk-SK" sz="2000" u="none" dirty="0" err="1" smtClean="0">
                          <a:solidFill>
                            <a:srgbClr val="0070C0"/>
                          </a:solidFill>
                          <a:latin typeface="+mj-lt"/>
                          <a:cs typeface="Arial" pitchFamily="34" charset="0"/>
                        </a:rPr>
                        <a:t>Lu</a:t>
                      </a:r>
                      <a:endParaRPr lang="sk-SK" sz="2000" u="none" dirty="0">
                        <a:solidFill>
                          <a:srgbClr val="0070C0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" name="Obdĺžnik 13"/>
          <p:cNvSpPr>
            <a:spLocks noChangeArrowheads="1"/>
          </p:cNvSpPr>
          <p:nvPr/>
        </p:nvSpPr>
        <p:spPr bwMode="auto">
          <a:xfrm>
            <a:off x="7000875" y="1692250"/>
            <a:ext cx="142875" cy="142875"/>
          </a:xfrm>
          <a:prstGeom prst="rect">
            <a:avLst/>
          </a:prstGeom>
          <a:solidFill>
            <a:srgbClr val="C0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Obdĺžnik 14"/>
          <p:cNvSpPr>
            <a:spLocks noChangeArrowheads="1"/>
          </p:cNvSpPr>
          <p:nvPr/>
        </p:nvSpPr>
        <p:spPr bwMode="auto">
          <a:xfrm>
            <a:off x="7000875" y="1978000"/>
            <a:ext cx="142875" cy="142875"/>
          </a:xfrm>
          <a:prstGeom prst="rect">
            <a:avLst/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Obdĺžnik 15"/>
          <p:cNvSpPr>
            <a:spLocks noChangeArrowheads="1"/>
          </p:cNvSpPr>
          <p:nvPr/>
        </p:nvSpPr>
        <p:spPr bwMode="auto">
          <a:xfrm>
            <a:off x="7000875" y="2263750"/>
            <a:ext cx="142875" cy="142875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7215206" y="1549365"/>
            <a:ext cx="15716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sk-SK" sz="1700" dirty="0">
                <a:latin typeface="+mj-lt"/>
                <a:cs typeface="Arial" pitchFamily="34" charset="0"/>
              </a:rPr>
              <a:t>supravodivé</a:t>
            </a:r>
            <a:endParaRPr lang="sk-SK" sz="1700" kern="0" dirty="0">
              <a:latin typeface="+mj-lt"/>
              <a:cs typeface="Arial" pitchFamily="34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7215206" y="1835117"/>
            <a:ext cx="1785938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sk-SK" sz="1700" dirty="0">
                <a:latin typeface="+mj-lt"/>
                <a:cs typeface="Arial" pitchFamily="34" charset="0"/>
              </a:rPr>
              <a:t>nesupravodivé</a:t>
            </a:r>
            <a:endParaRPr lang="sk-SK" sz="1700" kern="0" dirty="0">
              <a:latin typeface="+mj-lt"/>
              <a:cs typeface="Arial" pitchFamily="34" charset="0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7215206" y="2335183"/>
            <a:ext cx="1643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sk-SK" sz="1700" kern="0" dirty="0">
                <a:latin typeface="+mj-lt"/>
                <a:cs typeface="Arial" pitchFamily="34" charset="0"/>
              </a:rPr>
              <a:t>nezistené</a:t>
            </a:r>
          </a:p>
          <a:p>
            <a:pPr>
              <a:defRPr/>
            </a:pPr>
            <a:endParaRPr lang="sk-SK" sz="2000" kern="0" dirty="0"/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1331640" y="1700808"/>
            <a:ext cx="5028009" cy="5715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sk-SK" sz="1800" kern="0" dirty="0" err="1" smtClean="0">
                <a:ea typeface="+mj-ea"/>
              </a:rPr>
              <a:t>monokryštalická</a:t>
            </a:r>
            <a:r>
              <a:rPr lang="sk-SK" sz="1800" kern="0" dirty="0" smtClean="0">
                <a:ea typeface="+mj-ea"/>
              </a:rPr>
              <a:t> matrica</a:t>
            </a:r>
            <a:r>
              <a:rPr lang="sk-SK" sz="1800" kern="0" dirty="0">
                <a:ea typeface="+mj-ea"/>
              </a:rPr>
              <a:t>: </a:t>
            </a:r>
            <a:r>
              <a:rPr lang="sk-SK" sz="1800" kern="0" dirty="0">
                <a:solidFill>
                  <a:srgbClr val="C00000"/>
                </a:solidFill>
                <a:ea typeface="+mj-ea"/>
              </a:rPr>
              <a:t>RE</a:t>
            </a:r>
            <a:r>
              <a:rPr lang="sk-SK" sz="1800" kern="0" baseline="-25000" dirty="0">
                <a:ea typeface="+mj-ea"/>
              </a:rPr>
              <a:t>1</a:t>
            </a:r>
            <a:r>
              <a:rPr lang="sk-SK" sz="1800" kern="0" dirty="0">
                <a:ea typeface="+mj-ea"/>
              </a:rPr>
              <a:t>Ba</a:t>
            </a:r>
            <a:r>
              <a:rPr lang="sk-SK" sz="1800" kern="0" baseline="-25000" dirty="0">
                <a:ea typeface="+mj-ea"/>
              </a:rPr>
              <a:t>2</a:t>
            </a:r>
            <a:r>
              <a:rPr lang="sk-SK" sz="1800" kern="0" dirty="0">
                <a:ea typeface="+mj-ea"/>
              </a:rPr>
              <a:t>Cu</a:t>
            </a:r>
            <a:r>
              <a:rPr lang="sk-SK" sz="1800" kern="0" baseline="-25000" dirty="0">
                <a:ea typeface="+mj-ea"/>
              </a:rPr>
              <a:t>3</a:t>
            </a:r>
            <a:r>
              <a:rPr lang="sk-SK" sz="1800" kern="0" dirty="0">
                <a:ea typeface="+mj-ea"/>
              </a:rPr>
              <a:t>O</a:t>
            </a:r>
            <a:r>
              <a:rPr lang="sk-SK" sz="1800" kern="0" baseline="-25000" dirty="0">
                <a:ea typeface="+mj-ea"/>
              </a:rPr>
              <a:t>7</a:t>
            </a:r>
            <a:r>
              <a:rPr lang="sk-SK" sz="1800" kern="0" baseline="-25000" dirty="0"/>
              <a:t>±</a:t>
            </a:r>
            <a:r>
              <a:rPr lang="el-GR" sz="1800" kern="0" baseline="-25000" dirty="0"/>
              <a:t>δ</a:t>
            </a:r>
            <a:r>
              <a:rPr lang="sk-SK" sz="1800" kern="0" baseline="-25000" dirty="0"/>
              <a:t> </a:t>
            </a:r>
            <a:r>
              <a:rPr lang="sk-SK" sz="1800" kern="0" dirty="0"/>
              <a:t>(RE123)</a:t>
            </a:r>
            <a:endParaRPr lang="sk-SK" sz="1800" kern="0" baseline="-25000" dirty="0">
              <a:ea typeface="+mj-ea"/>
            </a:endParaRPr>
          </a:p>
          <a:p>
            <a:pPr algn="l">
              <a:defRPr/>
            </a:pPr>
            <a:r>
              <a:rPr lang="sk-SK" sz="1800" kern="0" dirty="0"/>
              <a:t> </a:t>
            </a:r>
            <a:r>
              <a:rPr lang="sk-SK" sz="1800" kern="0" dirty="0" smtClean="0"/>
              <a:t>                              častice</a:t>
            </a:r>
            <a:r>
              <a:rPr lang="sk-SK" sz="1800" kern="0" dirty="0"/>
              <a:t>: </a:t>
            </a:r>
            <a:r>
              <a:rPr lang="sk-SK" sz="1800" kern="0" dirty="0">
                <a:solidFill>
                  <a:srgbClr val="C00000"/>
                </a:solidFill>
              </a:rPr>
              <a:t>RE</a:t>
            </a:r>
            <a:r>
              <a:rPr lang="sk-SK" sz="1800" kern="0" baseline="-25000" dirty="0"/>
              <a:t>2</a:t>
            </a:r>
            <a:r>
              <a:rPr lang="sk-SK" sz="1800" kern="0" dirty="0"/>
              <a:t>Ba</a:t>
            </a:r>
            <a:r>
              <a:rPr lang="sk-SK" sz="1800" kern="0" baseline="-25000" dirty="0"/>
              <a:t>1</a:t>
            </a:r>
            <a:r>
              <a:rPr lang="sk-SK" sz="1800" kern="0" dirty="0"/>
              <a:t>Cu</a:t>
            </a:r>
            <a:r>
              <a:rPr lang="sk-SK" sz="1800" kern="0" baseline="-25000" dirty="0"/>
              <a:t>1</a:t>
            </a:r>
            <a:r>
              <a:rPr lang="sk-SK" sz="1800" kern="0" dirty="0"/>
              <a:t>O</a:t>
            </a:r>
            <a:r>
              <a:rPr lang="sk-SK" sz="1800" kern="0" baseline="-25000" dirty="0"/>
              <a:t>5 </a:t>
            </a:r>
            <a:r>
              <a:rPr lang="sk-SK" sz="1800" kern="0" dirty="0"/>
              <a:t>(RE211)</a:t>
            </a:r>
            <a:endParaRPr lang="sk-SK" sz="1800" kern="0" baseline="-25000" dirty="0"/>
          </a:p>
          <a:p>
            <a:pPr algn="l">
              <a:defRPr/>
            </a:pPr>
            <a:endParaRPr lang="sk-SK" sz="2000" kern="0" baseline="-25000" dirty="0">
              <a:ea typeface="+mj-ea"/>
            </a:endParaRPr>
          </a:p>
        </p:txBody>
      </p:sp>
      <p:sp>
        <p:nvSpPr>
          <p:cNvPr id="47" name="Šipka ohnutá nahoru 22"/>
          <p:cNvSpPr/>
          <p:nvPr/>
        </p:nvSpPr>
        <p:spPr bwMode="auto">
          <a:xfrm rot="5400000">
            <a:off x="4893469" y="3513906"/>
            <a:ext cx="428625" cy="500063"/>
          </a:xfrm>
          <a:prstGeom prst="bentUpArrow">
            <a:avLst>
              <a:gd name="adj1" fmla="val 12302"/>
              <a:gd name="adj2" fmla="val 27408"/>
              <a:gd name="adj3" fmla="val 27354"/>
            </a:avLst>
          </a:prstGeom>
          <a:solidFill>
            <a:schemeClr val="bg1">
              <a:lumMod val="75000"/>
            </a:schemeClr>
          </a:solidFill>
          <a:ln>
            <a:solidFill>
              <a:srgbClr val="883077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sk-SK">
              <a:solidFill>
                <a:schemeClr val="tx1"/>
              </a:solidFill>
            </a:endParaRPr>
          </a:p>
        </p:txBody>
      </p:sp>
      <p:sp>
        <p:nvSpPr>
          <p:cNvPr id="48" name="Šipka ohnutá nahoru 24"/>
          <p:cNvSpPr/>
          <p:nvPr/>
        </p:nvSpPr>
        <p:spPr bwMode="auto">
          <a:xfrm rot="16200000" flipH="1">
            <a:off x="4321969" y="3513906"/>
            <a:ext cx="428625" cy="500063"/>
          </a:xfrm>
          <a:prstGeom prst="bentUpArrow">
            <a:avLst>
              <a:gd name="adj1" fmla="val 12302"/>
              <a:gd name="adj2" fmla="val 27408"/>
              <a:gd name="adj3" fmla="val 27354"/>
            </a:avLst>
          </a:prstGeom>
          <a:solidFill>
            <a:schemeClr val="bg1">
              <a:lumMod val="65000"/>
            </a:schemeClr>
          </a:solidFill>
          <a:ln>
            <a:solidFill>
              <a:srgbClr val="D60093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sk-SK">
              <a:solidFill>
                <a:schemeClr val="tx1"/>
              </a:solidFill>
            </a:endParaRPr>
          </a:p>
        </p:txBody>
      </p:sp>
      <p:sp>
        <p:nvSpPr>
          <p:cNvPr id="49" name="Obdĺžnik 21"/>
          <p:cNvSpPr>
            <a:spLocks noChangeArrowheads="1"/>
          </p:cNvSpPr>
          <p:nvPr/>
        </p:nvSpPr>
        <p:spPr bwMode="auto">
          <a:xfrm>
            <a:off x="5429250" y="3692500"/>
            <a:ext cx="25717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500"/>
              <a:t>ťažké prvky vzácnych zemín</a:t>
            </a:r>
          </a:p>
        </p:txBody>
      </p:sp>
      <p:sp>
        <p:nvSpPr>
          <p:cNvPr id="50" name="Obdĺžnik 21"/>
          <p:cNvSpPr>
            <a:spLocks noChangeArrowheads="1"/>
          </p:cNvSpPr>
          <p:nvPr/>
        </p:nvSpPr>
        <p:spPr bwMode="auto">
          <a:xfrm>
            <a:off x="1571625" y="3692500"/>
            <a:ext cx="2714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500" dirty="0"/>
              <a:t>ľahké prvky vzácnych zemín</a:t>
            </a:r>
          </a:p>
        </p:txBody>
      </p:sp>
      <p:sp>
        <p:nvSpPr>
          <p:cNvPr id="51" name="Obdĺžnik 20"/>
          <p:cNvSpPr>
            <a:spLocks noChangeArrowheads="1"/>
          </p:cNvSpPr>
          <p:nvPr/>
        </p:nvSpPr>
        <p:spPr bwMode="auto">
          <a:xfrm>
            <a:off x="214313" y="620688"/>
            <a:ext cx="8715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-"/>
            </a:pPr>
            <a:r>
              <a:rPr lang="sk-SK" altLang="sk-SK" sz="1800" dirty="0"/>
              <a:t> komplexné oxidy – </a:t>
            </a:r>
            <a:r>
              <a:rPr lang="sk-SK" altLang="sk-SK" sz="1800" dirty="0" err="1"/>
              <a:t>kupráty</a:t>
            </a:r>
            <a:r>
              <a:rPr lang="en-GB" altLang="sk-SK" sz="1800" dirty="0"/>
              <a:t>; </a:t>
            </a:r>
            <a:r>
              <a:rPr lang="sk-SK" altLang="sk-SK" sz="1800" dirty="0" smtClean="0"/>
              <a:t>objavené 1987</a:t>
            </a:r>
            <a:r>
              <a:rPr lang="en-GB" altLang="sk-SK" sz="1800" dirty="0" smtClean="0"/>
              <a:t> </a:t>
            </a:r>
            <a:r>
              <a:rPr lang="en-GB" altLang="sk-SK" sz="1800" dirty="0"/>
              <a:t>(</a:t>
            </a:r>
            <a:r>
              <a:rPr lang="sk-SK" altLang="sk-SK" sz="1800" dirty="0"/>
              <a:t>Nobelova cena</a:t>
            </a:r>
            <a:r>
              <a:rPr lang="en-GB" altLang="sk-SK" sz="1800" dirty="0"/>
              <a:t>)</a:t>
            </a:r>
            <a:r>
              <a:rPr lang="sk-SK" altLang="sk-SK" sz="1800" dirty="0"/>
              <a:t/>
            </a:r>
            <a:br>
              <a:rPr lang="sk-SK" altLang="sk-SK" sz="1800" dirty="0"/>
            </a:br>
            <a:r>
              <a:rPr lang="sk-SK" altLang="sk-SK" sz="1800" dirty="0"/>
              <a:t>- </a:t>
            </a:r>
            <a:r>
              <a:rPr lang="en-GB" altLang="sk-SK" sz="1800" dirty="0"/>
              <a:t>REBCO </a:t>
            </a:r>
            <a:r>
              <a:rPr lang="sk-SK" altLang="sk-SK" sz="1800" dirty="0"/>
              <a:t>vhodné pre praktické aplikácie pri teplote kvapalného dusíka</a:t>
            </a:r>
          </a:p>
        </p:txBody>
      </p:sp>
      <p:sp>
        <p:nvSpPr>
          <p:cNvPr id="52" name="Obdélník 27"/>
          <p:cNvSpPr>
            <a:spLocks noChangeArrowheads="1"/>
          </p:cNvSpPr>
          <p:nvPr/>
        </p:nvSpPr>
        <p:spPr bwMode="auto">
          <a:xfrm>
            <a:off x="2286000" y="3906813"/>
            <a:ext cx="10715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600"/>
              <a:t>↑ </a:t>
            </a:r>
            <a:r>
              <a:rPr lang="sk-SK" sz="1600" i="1"/>
              <a:t>Tc, Jc </a:t>
            </a:r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 bwMode="auto">
          <a:xfrm>
            <a:off x="214313" y="4264000"/>
            <a:ext cx="892968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buFont typeface="Symbol"/>
              <a:buChar char="Þ"/>
              <a:defRPr/>
            </a:pPr>
            <a:r>
              <a:rPr lang="en-US" sz="1800" kern="0" dirty="0">
                <a:latin typeface="+mn-lt"/>
                <a:cs typeface="Arial" pitchFamily="34" charset="0"/>
              </a:rPr>
              <a:t> </a:t>
            </a:r>
            <a:r>
              <a:rPr lang="sk-SK" sz="1800" kern="0" dirty="0">
                <a:latin typeface="+mn-lt"/>
                <a:cs typeface="Arial" pitchFamily="34" charset="0"/>
              </a:rPr>
              <a:t>substitúcia</a:t>
            </a:r>
            <a:r>
              <a:rPr lang="sk-SK" sz="1800" dirty="0">
                <a:latin typeface="+mn-lt"/>
                <a:cs typeface="Arial" pitchFamily="34" charset="0"/>
              </a:rPr>
              <a:t> </a:t>
            </a:r>
            <a:r>
              <a:rPr lang="sk-SK" sz="1800" kern="0" dirty="0">
                <a:latin typeface="+mn-lt"/>
              </a:rPr>
              <a:t>Ba -</a:t>
            </a:r>
            <a:r>
              <a:rPr lang="en-US" sz="1800" kern="0" dirty="0">
                <a:latin typeface="+mn-lt"/>
              </a:rPr>
              <a:t> </a:t>
            </a:r>
            <a:r>
              <a:rPr lang="sk-SK" sz="1800" kern="0" dirty="0" err="1">
                <a:latin typeface="+mn-lt"/>
              </a:rPr>
              <a:t>Nd</a:t>
            </a:r>
            <a:r>
              <a:rPr lang="sk-SK" sz="1800" kern="0" dirty="0">
                <a:latin typeface="+mn-lt"/>
              </a:rPr>
              <a:t>, </a:t>
            </a:r>
            <a:r>
              <a:rPr lang="sk-SK" sz="1800" kern="0" dirty="0" err="1">
                <a:latin typeface="+mn-lt"/>
              </a:rPr>
              <a:t>Sm</a:t>
            </a:r>
            <a:r>
              <a:rPr lang="sk-SK" sz="1800" kern="0" dirty="0">
                <a:latin typeface="+mn-lt"/>
              </a:rPr>
              <a:t>, </a:t>
            </a:r>
            <a:r>
              <a:rPr lang="sk-SK" sz="1800" kern="0" dirty="0" err="1">
                <a:latin typeface="+mn-lt"/>
              </a:rPr>
              <a:t>Eu</a:t>
            </a:r>
            <a:r>
              <a:rPr lang="sk-SK" sz="1800" kern="0" dirty="0">
                <a:latin typeface="+mn-lt"/>
              </a:rPr>
              <a:t>, </a:t>
            </a:r>
            <a:r>
              <a:rPr lang="sk-SK" sz="1800" kern="0" dirty="0" err="1">
                <a:latin typeface="+mn-lt"/>
              </a:rPr>
              <a:t>Gd</a:t>
            </a:r>
            <a:r>
              <a:rPr lang="sk-SK" sz="1800" kern="0" dirty="0">
                <a:latin typeface="+mn-lt"/>
              </a:rPr>
              <a:t> →</a:t>
            </a:r>
            <a:endParaRPr lang="sk-SK" sz="1800" kern="0" dirty="0">
              <a:latin typeface="+mn-lt"/>
              <a:ea typeface="+mj-ea"/>
            </a:endParaRP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 bwMode="auto">
          <a:xfrm>
            <a:off x="3714750" y="4264000"/>
            <a:ext cx="235743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sk-SK" sz="1800" b="1" kern="0" dirty="0">
                <a:solidFill>
                  <a:srgbClr val="C00000"/>
                </a:solidFill>
                <a:ea typeface="+mj-ea"/>
              </a:rPr>
              <a:t>LRE</a:t>
            </a:r>
            <a:r>
              <a:rPr lang="sk-SK" sz="1800" b="1" kern="0" baseline="-25000" dirty="0">
                <a:solidFill>
                  <a:srgbClr val="C00000"/>
                </a:solidFill>
                <a:ea typeface="+mj-ea"/>
              </a:rPr>
              <a:t>1+x</a:t>
            </a:r>
            <a:r>
              <a:rPr lang="sk-SK" sz="1800" b="1" kern="0" dirty="0">
                <a:solidFill>
                  <a:srgbClr val="C00000"/>
                </a:solidFill>
                <a:ea typeface="+mj-ea"/>
              </a:rPr>
              <a:t>Ba</a:t>
            </a:r>
            <a:r>
              <a:rPr lang="sk-SK" sz="1800" b="1" kern="0" baseline="-25000" dirty="0">
                <a:solidFill>
                  <a:srgbClr val="C00000"/>
                </a:solidFill>
                <a:ea typeface="+mj-ea"/>
              </a:rPr>
              <a:t>2-x</a:t>
            </a:r>
            <a:r>
              <a:rPr lang="sk-SK" sz="1800" b="1" kern="0" dirty="0">
                <a:solidFill>
                  <a:srgbClr val="C00000"/>
                </a:solidFill>
                <a:ea typeface="+mj-ea"/>
              </a:rPr>
              <a:t>Cu</a:t>
            </a:r>
            <a:r>
              <a:rPr lang="sk-SK" sz="1800" b="1" kern="0" baseline="-25000" dirty="0">
                <a:solidFill>
                  <a:srgbClr val="C00000"/>
                </a:solidFill>
                <a:ea typeface="+mj-ea"/>
              </a:rPr>
              <a:t>3</a:t>
            </a:r>
            <a:r>
              <a:rPr lang="sk-SK" sz="1800" b="1" kern="0" dirty="0">
                <a:solidFill>
                  <a:srgbClr val="C00000"/>
                </a:solidFill>
                <a:ea typeface="+mj-ea"/>
              </a:rPr>
              <a:t>O</a:t>
            </a:r>
            <a:r>
              <a:rPr lang="sk-SK" sz="1800" b="1" kern="0" baseline="-25000" dirty="0">
                <a:solidFill>
                  <a:srgbClr val="C00000"/>
                </a:solidFill>
                <a:ea typeface="+mj-ea"/>
              </a:rPr>
              <a:t>7±</a:t>
            </a:r>
            <a:r>
              <a:rPr lang="el-GR" sz="1800" b="1" kern="0" baseline="-25000" dirty="0">
                <a:solidFill>
                  <a:srgbClr val="C00000"/>
                </a:solidFill>
                <a:ea typeface="+mj-ea"/>
              </a:rPr>
              <a:t>δ</a:t>
            </a:r>
            <a:endParaRPr lang="sk-SK" sz="1800" b="1" kern="0" baseline="-25000" dirty="0">
              <a:solidFill>
                <a:srgbClr val="C00000"/>
              </a:solidFill>
              <a:ea typeface="+mj-ea"/>
            </a:endParaRPr>
          </a:p>
        </p:txBody>
      </p:sp>
      <p:sp>
        <p:nvSpPr>
          <p:cNvPr id="56" name="Obdĺžnik 33"/>
          <p:cNvSpPr>
            <a:spLocks noChangeArrowheads="1"/>
          </p:cNvSpPr>
          <p:nvPr/>
        </p:nvSpPr>
        <p:spPr bwMode="auto">
          <a:xfrm>
            <a:off x="251520" y="4705194"/>
            <a:ext cx="87868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-"/>
            </a:pPr>
            <a:r>
              <a:rPr lang="sk-SK" sz="1800" dirty="0"/>
              <a:t> </a:t>
            </a:r>
            <a:r>
              <a:rPr lang="sk-SK" sz="1800" dirty="0" err="1"/>
              <a:t>GdBCO</a:t>
            </a:r>
            <a:r>
              <a:rPr lang="sk-SK" sz="1800" dirty="0"/>
              <a:t> +</a:t>
            </a:r>
            <a:r>
              <a:rPr lang="sk-SK" sz="1800" dirty="0" err="1"/>
              <a:t>Ag</a:t>
            </a:r>
            <a:r>
              <a:rPr lang="sk-SK" sz="1800" dirty="0"/>
              <a:t> 17,3 T pri 30K, priemer kryštálu 20 mm (Cambridge 2015)</a:t>
            </a:r>
          </a:p>
          <a:p>
            <a:pPr algn="l"/>
            <a:r>
              <a:rPr lang="sk-SK" sz="1800" dirty="0"/>
              <a:t>- REBCO MMS (RE </a:t>
            </a:r>
            <a:r>
              <a:rPr lang="en-GB" sz="1800" dirty="0"/>
              <a:t>= </a:t>
            </a:r>
            <a:r>
              <a:rPr lang="en-GB" sz="1800" dirty="0" err="1"/>
              <a:t>Gd</a:t>
            </a:r>
            <a:r>
              <a:rPr lang="en-GB" sz="1800" dirty="0"/>
              <a:t> resp. </a:t>
            </a:r>
            <a:r>
              <a:rPr lang="en-GB" sz="1800" dirty="0" err="1"/>
              <a:t>Sm</a:t>
            </a:r>
            <a:r>
              <a:rPr lang="en-GB" sz="1800" dirty="0"/>
              <a:t>)</a:t>
            </a:r>
            <a:r>
              <a:rPr lang="sk-SK" sz="1800" dirty="0"/>
              <a:t>: </a:t>
            </a:r>
            <a:r>
              <a:rPr lang="en-GB" sz="1800" dirty="0" err="1"/>
              <a:t>vy</a:t>
            </a:r>
            <a:r>
              <a:rPr lang="sk-SK" sz="1800" dirty="0" err="1"/>
              <a:t>šš</a:t>
            </a:r>
            <a:r>
              <a:rPr lang="en-GB" sz="1800" dirty="0" err="1"/>
              <a:t>ie</a:t>
            </a:r>
            <a:r>
              <a:rPr lang="en-GB" sz="1800" dirty="0"/>
              <a:t> </a:t>
            </a:r>
            <a:r>
              <a:rPr lang="en-GB" sz="1800" dirty="0" err="1"/>
              <a:t>zachyten</a:t>
            </a:r>
            <a:r>
              <a:rPr lang="sk-SK" sz="1800" dirty="0"/>
              <a:t>é</a:t>
            </a:r>
            <a:r>
              <a:rPr lang="en-GB" sz="1800" dirty="0"/>
              <a:t> </a:t>
            </a:r>
            <a:r>
              <a:rPr lang="en-GB" sz="1800" dirty="0" err="1"/>
              <a:t>magnetick</a:t>
            </a:r>
            <a:r>
              <a:rPr lang="sk-SK" sz="1800" dirty="0"/>
              <a:t>é</a:t>
            </a:r>
            <a:r>
              <a:rPr lang="en-GB" sz="1800" dirty="0"/>
              <a:t> pole</a:t>
            </a:r>
            <a:r>
              <a:rPr lang="sk-SK" sz="1800" dirty="0"/>
              <a:t> ako YBCO</a:t>
            </a:r>
          </a:p>
          <a:p>
            <a:pPr algn="l">
              <a:buFontTx/>
              <a:buChar char="-"/>
            </a:pPr>
            <a:r>
              <a:rPr lang="en-GB" sz="1800" dirty="0"/>
              <a:t> </a:t>
            </a:r>
            <a:r>
              <a:rPr lang="sk-SK" sz="1800" dirty="0" err="1"/>
              <a:t>pinning</a:t>
            </a:r>
            <a:r>
              <a:rPr lang="sk-SK" sz="1800" dirty="0"/>
              <a:t> magnetických </a:t>
            </a:r>
            <a:r>
              <a:rPr lang="sk-SK" sz="1800" dirty="0" err="1"/>
              <a:t>tokočiar</a:t>
            </a:r>
            <a:r>
              <a:rPr lang="sk-SK" sz="1800" dirty="0"/>
              <a:t> zlepšujú substitúcie </a:t>
            </a:r>
            <a:r>
              <a:rPr lang="sk-SK" sz="1800" dirty="0" err="1"/>
              <a:t>Gd</a:t>
            </a:r>
            <a:r>
              <a:rPr lang="sk-SK" sz="1800" dirty="0"/>
              <a:t> resp. </a:t>
            </a:r>
            <a:r>
              <a:rPr lang="sk-SK" sz="1800" dirty="0" err="1"/>
              <a:t>Sm</a:t>
            </a:r>
            <a:r>
              <a:rPr lang="sk-SK" sz="1800" dirty="0"/>
              <a:t> na strane Ba </a:t>
            </a:r>
          </a:p>
          <a:p>
            <a:pPr algn="l">
              <a:buFontTx/>
              <a:buChar char="-"/>
            </a:pPr>
            <a:r>
              <a:rPr lang="sk-SK" sz="1800" dirty="0"/>
              <a:t> Gd</a:t>
            </a:r>
            <a:r>
              <a:rPr lang="sk-SK" sz="1800" baseline="-25000" dirty="0"/>
              <a:t>1+x</a:t>
            </a:r>
            <a:r>
              <a:rPr lang="sk-SK" sz="1800" dirty="0"/>
              <a:t>Ba</a:t>
            </a:r>
            <a:r>
              <a:rPr lang="sk-SK" sz="1800" baseline="-25000" dirty="0"/>
              <a:t>2-x</a:t>
            </a:r>
            <a:r>
              <a:rPr lang="sk-SK" sz="1800" dirty="0"/>
              <a:t>Cu</a:t>
            </a:r>
            <a:r>
              <a:rPr lang="sk-SK" sz="1800" baseline="-25000" dirty="0"/>
              <a:t>3</a:t>
            </a:r>
            <a:r>
              <a:rPr lang="sk-SK" sz="1800" dirty="0"/>
              <a:t>, Sm</a:t>
            </a:r>
            <a:r>
              <a:rPr lang="sk-SK" sz="1800" baseline="-25000" dirty="0"/>
              <a:t>1-x</a:t>
            </a:r>
            <a:r>
              <a:rPr lang="sk-SK" sz="1800" dirty="0"/>
              <a:t>Ba</a:t>
            </a:r>
            <a:r>
              <a:rPr lang="sk-SK" sz="1800" baseline="-25000" dirty="0"/>
              <a:t>2-x</a:t>
            </a:r>
            <a:r>
              <a:rPr lang="sk-SK" sz="1800" dirty="0"/>
              <a:t>Cu</a:t>
            </a:r>
            <a:r>
              <a:rPr lang="sk-SK" sz="1800" baseline="-25000" dirty="0"/>
              <a:t>3</a:t>
            </a:r>
            <a:r>
              <a:rPr lang="sk-SK" sz="1800" dirty="0"/>
              <a:t>  =   chemický </a:t>
            </a:r>
            <a:r>
              <a:rPr lang="sk-SK" sz="1800" dirty="0" err="1" smtClean="0"/>
              <a:t>pinning</a:t>
            </a:r>
            <a:endParaRPr lang="sk-SK" sz="1800" dirty="0" smtClean="0"/>
          </a:p>
          <a:p>
            <a:pPr>
              <a:buFontTx/>
              <a:buChar char="-"/>
            </a:pPr>
            <a:r>
              <a:rPr lang="sk-SK" altLang="sk-SK" dirty="0" smtClean="0"/>
              <a:t> existujú 2 prístupy ako potlačiť substitúciu </a:t>
            </a:r>
            <a:r>
              <a:rPr lang="sk-SK" altLang="sk-SK" dirty="0" err="1" smtClean="0"/>
              <a:t>Ba-LRE</a:t>
            </a:r>
            <a:r>
              <a:rPr lang="sk-SK" altLang="sk-SK" dirty="0" smtClean="0"/>
              <a:t>:</a:t>
            </a:r>
            <a:br>
              <a:rPr lang="sk-SK" altLang="sk-SK" dirty="0" smtClean="0"/>
            </a:br>
            <a:r>
              <a:rPr lang="sk-SK" altLang="sk-SK" dirty="0" smtClean="0"/>
              <a:t>A) rast kryštálu za zníženého parciálneho tlaku kyslíka</a:t>
            </a:r>
            <a:br>
              <a:rPr lang="sk-SK" altLang="sk-SK" dirty="0" smtClean="0"/>
            </a:br>
            <a:r>
              <a:rPr lang="sk-SK" altLang="sk-SK" dirty="0" smtClean="0"/>
              <a:t>B) </a:t>
            </a:r>
            <a:r>
              <a:rPr lang="sk-SK" altLang="sk-SK" u="sng" dirty="0" smtClean="0"/>
              <a:t>prídavok zlúčenín bohatých na Ba (napr. BaO</a:t>
            </a:r>
            <a:r>
              <a:rPr lang="sk-SK" altLang="sk-SK" u="sng" baseline="-25000" dirty="0" smtClean="0"/>
              <a:t>2</a:t>
            </a:r>
            <a:r>
              <a:rPr lang="sk-SK" altLang="sk-SK" u="sng" dirty="0" smtClean="0"/>
              <a:t>)</a:t>
            </a:r>
          </a:p>
          <a:p>
            <a:pPr algn="l">
              <a:buFontTx/>
              <a:buChar char="-"/>
            </a:pPr>
            <a:endParaRPr lang="sk-SK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Experimentálny materiál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Obdĺžnik 7"/>
          <p:cNvSpPr>
            <a:spLocks noChangeArrowheads="1"/>
          </p:cNvSpPr>
          <p:nvPr/>
        </p:nvSpPr>
        <p:spPr bwMode="auto">
          <a:xfrm>
            <a:off x="285750" y="1428750"/>
            <a:ext cx="4286250" cy="1500188"/>
          </a:xfrm>
          <a:prstGeom prst="rect">
            <a:avLst/>
          </a:prstGeom>
          <a:solidFill>
            <a:srgbClr val="B9EDB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r>
              <a:rPr lang="sk-SK" sz="2000" dirty="0"/>
              <a:t>75 hm. % SmBa</a:t>
            </a:r>
            <a:r>
              <a:rPr lang="sk-SK" sz="2000" baseline="-25000" dirty="0"/>
              <a:t>2</a:t>
            </a:r>
            <a:r>
              <a:rPr lang="sk-SK" sz="2000" dirty="0"/>
              <a:t>Cu</a:t>
            </a:r>
            <a:r>
              <a:rPr lang="sk-SK" sz="2000" baseline="-25000" dirty="0"/>
              <a:t>3</a:t>
            </a:r>
            <a:r>
              <a:rPr lang="sk-SK" sz="2000" dirty="0"/>
              <a:t>O</a:t>
            </a:r>
            <a:r>
              <a:rPr lang="sk-SK" sz="2000" baseline="-25000" dirty="0"/>
              <a:t>7-δ</a:t>
            </a:r>
            <a:r>
              <a:rPr lang="sk-SK" sz="2000" dirty="0"/>
              <a:t> (Sm123)</a:t>
            </a:r>
            <a:endParaRPr lang="sk-SK" sz="2000" baseline="-25000" dirty="0"/>
          </a:p>
          <a:p>
            <a:pPr algn="l"/>
            <a:r>
              <a:rPr lang="sk-SK" sz="2000" dirty="0"/>
              <a:t>25 hm. % Sm</a:t>
            </a:r>
            <a:r>
              <a:rPr lang="sk-SK" sz="2000" baseline="-25000" dirty="0"/>
              <a:t>2</a:t>
            </a:r>
            <a:r>
              <a:rPr lang="sk-SK" sz="2000" dirty="0"/>
              <a:t>BaCuO</a:t>
            </a:r>
            <a:r>
              <a:rPr lang="sk-SK" sz="2000" baseline="-25000" dirty="0"/>
              <a:t>5 </a:t>
            </a:r>
            <a:r>
              <a:rPr lang="sk-SK" sz="2000" dirty="0"/>
              <a:t>(Sm211)</a:t>
            </a:r>
            <a:endParaRPr lang="sk-SK" sz="2000" baseline="-25000" dirty="0"/>
          </a:p>
          <a:p>
            <a:pPr algn="l"/>
            <a:r>
              <a:rPr lang="sk-SK" sz="2000" dirty="0"/>
              <a:t>  2 hm. % BaO</a:t>
            </a:r>
            <a:r>
              <a:rPr lang="sk-SK" sz="2000" baseline="-25000" dirty="0"/>
              <a:t>2</a:t>
            </a:r>
          </a:p>
          <a:p>
            <a:pPr algn="l"/>
            <a:r>
              <a:rPr lang="sk-SK" sz="2000" dirty="0"/>
              <a:t>  1 hm. % CeO</a:t>
            </a:r>
            <a:r>
              <a:rPr lang="sk-SK" sz="2000" baseline="-25000" dirty="0"/>
              <a:t>2</a:t>
            </a:r>
            <a:endParaRPr lang="sk-SK" sz="20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785813" y="3786188"/>
            <a:ext cx="3000375" cy="2500312"/>
          </a:xfrm>
          <a:prstGeom prst="rect">
            <a:avLst/>
          </a:prstGeom>
        </p:spPr>
        <p:txBody>
          <a:bodyPr/>
          <a:lstStyle/>
          <a:p>
            <a:pPr algn="l" eaLnBrk="0" hangingPunct="0">
              <a:defRPr/>
            </a:pPr>
            <a:r>
              <a:rPr lang="sk-SK" sz="2200" u="sng" kern="0" dirty="0">
                <a:ea typeface="+mj-ea"/>
              </a:rPr>
              <a:t>Kroky práce</a:t>
            </a:r>
            <a:r>
              <a:rPr lang="sk-SK" sz="2200" kern="0" dirty="0">
                <a:ea typeface="+mj-ea"/>
              </a:rPr>
              <a:t>:</a:t>
            </a:r>
            <a:br>
              <a:rPr lang="sk-SK" sz="2200" kern="0" dirty="0">
                <a:ea typeface="+mj-ea"/>
              </a:rPr>
            </a:br>
            <a:r>
              <a:rPr lang="sk-SK" sz="2200" kern="0" dirty="0">
                <a:ea typeface="+mj-ea"/>
              </a:rPr>
              <a:t>1. </a:t>
            </a:r>
            <a:r>
              <a:rPr lang="sk-SK" sz="2200" kern="0" dirty="0"/>
              <a:t>miešanie práškov </a:t>
            </a:r>
            <a:r>
              <a:rPr lang="sk-SK" sz="2200" kern="0" dirty="0">
                <a:ea typeface="+mj-ea"/>
              </a:rPr>
              <a:t/>
            </a:r>
            <a:br>
              <a:rPr lang="sk-SK" sz="2200" kern="0" dirty="0">
                <a:ea typeface="+mj-ea"/>
              </a:rPr>
            </a:br>
            <a:r>
              <a:rPr lang="sk-SK" sz="2200" kern="0" dirty="0">
                <a:ea typeface="+mj-ea"/>
              </a:rPr>
              <a:t>2. </a:t>
            </a:r>
            <a:r>
              <a:rPr lang="sk-SK" sz="2200" kern="0" dirty="0"/>
              <a:t>príprava </a:t>
            </a:r>
            <a:r>
              <a:rPr lang="sk-SK" sz="2200" kern="0" dirty="0" err="1"/>
              <a:t>pelety</a:t>
            </a:r>
            <a:r>
              <a:rPr lang="sk-SK" sz="2200" kern="0" dirty="0"/>
              <a:t> </a:t>
            </a:r>
            <a:r>
              <a:rPr lang="sk-SK" sz="2200" kern="0" dirty="0">
                <a:ea typeface="+mj-ea"/>
              </a:rPr>
              <a:t/>
            </a:r>
            <a:br>
              <a:rPr lang="sk-SK" sz="2200" kern="0" dirty="0">
                <a:ea typeface="+mj-ea"/>
              </a:rPr>
            </a:br>
            <a:r>
              <a:rPr lang="sk-SK" sz="2200" kern="0" dirty="0">
                <a:ea typeface="+mj-ea"/>
              </a:rPr>
              <a:t>3. </a:t>
            </a:r>
            <a:r>
              <a:rPr lang="sk-SK" sz="2200" kern="0" dirty="0"/>
              <a:t>tepelné spracovanie </a:t>
            </a:r>
            <a:r>
              <a:rPr lang="sk-SK" sz="2200" kern="0" dirty="0">
                <a:ea typeface="+mj-ea"/>
              </a:rPr>
              <a:t/>
            </a:r>
            <a:br>
              <a:rPr lang="sk-SK" sz="2200" kern="0" dirty="0">
                <a:ea typeface="+mj-ea"/>
              </a:rPr>
            </a:br>
            <a:r>
              <a:rPr lang="sk-SK" sz="2200" kern="0" dirty="0">
                <a:ea typeface="+mj-ea"/>
              </a:rPr>
              <a:t>4. </a:t>
            </a:r>
            <a:r>
              <a:rPr lang="sk-SK" sz="2200" kern="0" dirty="0"/>
              <a:t>oxidácia vzorky </a:t>
            </a:r>
            <a:r>
              <a:rPr lang="sk-SK" sz="2200" kern="0" dirty="0">
                <a:ea typeface="+mj-ea"/>
              </a:rPr>
              <a:t/>
            </a:r>
            <a:br>
              <a:rPr lang="sk-SK" sz="2200" kern="0" dirty="0">
                <a:ea typeface="+mj-ea"/>
              </a:rPr>
            </a:br>
            <a:r>
              <a:rPr lang="sk-SK" sz="2200" kern="0" dirty="0">
                <a:ea typeface="+mj-ea"/>
              </a:rPr>
              <a:t>5. </a:t>
            </a:r>
            <a:r>
              <a:rPr lang="sk-SK" sz="2200" kern="0" dirty="0"/>
              <a:t>charakterizácia </a:t>
            </a:r>
            <a:endParaRPr lang="sk-SK" sz="2200" kern="0" dirty="0">
              <a:ea typeface="+mj-ea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14313" y="3000375"/>
            <a:ext cx="4500562" cy="4286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sk-SK" sz="1200" kern="0" dirty="0">
                <a:ea typeface="+mj-ea"/>
              </a:rPr>
              <a:t>ZHAO </a:t>
            </a:r>
            <a:r>
              <a:rPr lang="sk-SK" sz="1200" kern="0" dirty="0" err="1">
                <a:ea typeface="+mj-ea"/>
              </a:rPr>
              <a:t>Wen</a:t>
            </a:r>
            <a:r>
              <a:rPr lang="sk-SK" sz="1200" kern="0" dirty="0">
                <a:ea typeface="+mj-ea"/>
              </a:rPr>
              <a:t>, In: </a:t>
            </a:r>
            <a:r>
              <a:rPr lang="sk-SK" sz="1200" dirty="0" err="1"/>
              <a:t>Supercond</a:t>
            </a:r>
            <a:r>
              <a:rPr lang="sk-SK" sz="1200" dirty="0"/>
              <a:t>. </a:t>
            </a:r>
            <a:r>
              <a:rPr lang="sk-SK" sz="1200" dirty="0" err="1"/>
              <a:t>Sci</a:t>
            </a:r>
            <a:r>
              <a:rPr lang="sk-SK" sz="1200" dirty="0"/>
              <a:t>. </a:t>
            </a:r>
            <a:r>
              <a:rPr lang="sk-SK" sz="1200" dirty="0" err="1"/>
              <a:t>Technol</a:t>
            </a:r>
            <a:r>
              <a:rPr lang="sk-SK" sz="1200" dirty="0"/>
              <a:t>. </a:t>
            </a:r>
            <a:r>
              <a:rPr lang="sk" sz="1200" dirty="0"/>
              <a:t>29</a:t>
            </a:r>
            <a:r>
              <a:rPr lang="sk-SK" sz="1200" dirty="0"/>
              <a:t> </a:t>
            </a:r>
            <a:r>
              <a:rPr lang="sk" sz="1200" dirty="0"/>
              <a:t>(2016)</a:t>
            </a:r>
            <a:r>
              <a:rPr lang="sk-SK" sz="1200" dirty="0"/>
              <a:t> </a:t>
            </a:r>
            <a:r>
              <a:rPr lang="sk" sz="1200" dirty="0"/>
              <a:t>125002</a:t>
            </a:r>
            <a:r>
              <a:rPr lang="sk-SK" sz="1200" dirty="0"/>
              <a:t> (11pp)</a:t>
            </a:r>
            <a:endParaRPr lang="sk-SK" sz="1200" kern="0" dirty="0">
              <a:ea typeface="+mj-ea"/>
            </a:endParaRPr>
          </a:p>
        </p:txBody>
      </p:sp>
      <p:sp>
        <p:nvSpPr>
          <p:cNvPr id="19" name="Obdĺžnik 7"/>
          <p:cNvSpPr>
            <a:spLocks noChangeArrowheads="1"/>
          </p:cNvSpPr>
          <p:nvPr/>
        </p:nvSpPr>
        <p:spPr bwMode="auto">
          <a:xfrm>
            <a:off x="4643438" y="1428750"/>
            <a:ext cx="4286250" cy="15001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>
              <a:defRPr/>
            </a:pPr>
            <a:r>
              <a:rPr lang="sk-SK" sz="2000" dirty="0"/>
              <a:t>      GdBa</a:t>
            </a:r>
            <a:r>
              <a:rPr lang="sk-SK" sz="2000" baseline="-25000" dirty="0"/>
              <a:t>2</a:t>
            </a:r>
            <a:r>
              <a:rPr lang="sk-SK" sz="2000" dirty="0"/>
              <a:t>Cu</a:t>
            </a:r>
            <a:r>
              <a:rPr lang="sk-SK" sz="2000" baseline="-25000" dirty="0"/>
              <a:t>3</a:t>
            </a:r>
            <a:r>
              <a:rPr lang="sk-SK" sz="2000" dirty="0"/>
              <a:t>O</a:t>
            </a:r>
            <a:r>
              <a:rPr lang="sk-SK" sz="2000" baseline="-25000" dirty="0"/>
              <a:t>7-δ</a:t>
            </a:r>
            <a:r>
              <a:rPr lang="sk-SK" sz="2000" dirty="0"/>
              <a:t> (Gd123)</a:t>
            </a:r>
            <a:endParaRPr lang="sk-SK" sz="2000" baseline="-25000" dirty="0"/>
          </a:p>
          <a:p>
            <a:pPr algn="l">
              <a:defRPr/>
            </a:pPr>
            <a:r>
              <a:rPr lang="sk-SK" sz="2000" dirty="0"/>
              <a:t>  ½ Gd</a:t>
            </a:r>
            <a:r>
              <a:rPr lang="sk-SK" sz="2000" baseline="-25000" dirty="0"/>
              <a:t>2</a:t>
            </a:r>
            <a:r>
              <a:rPr lang="sk-SK" sz="2000" dirty="0"/>
              <a:t>BaCuO</a:t>
            </a:r>
            <a:r>
              <a:rPr lang="sk-SK" sz="2000" baseline="-25000" dirty="0"/>
              <a:t>5 </a:t>
            </a:r>
            <a:r>
              <a:rPr lang="sk-SK" sz="2000" dirty="0"/>
              <a:t>(Gd211)</a:t>
            </a:r>
            <a:endParaRPr lang="sk-SK" sz="2000" baseline="-25000" dirty="0"/>
          </a:p>
          <a:p>
            <a:pPr algn="l">
              <a:defRPr/>
            </a:pPr>
            <a:r>
              <a:rPr lang="sk-SK" sz="2000" dirty="0"/>
              <a:t> 20 hm. % AgO</a:t>
            </a:r>
            <a:r>
              <a:rPr lang="sk-SK" sz="2000" baseline="-25000" dirty="0"/>
              <a:t>2</a:t>
            </a:r>
          </a:p>
          <a:p>
            <a:pPr algn="l">
              <a:defRPr/>
            </a:pPr>
            <a:r>
              <a:rPr lang="sk-SK" sz="2000" dirty="0"/>
              <a:t>0,2 hm. % PtO</a:t>
            </a:r>
            <a:r>
              <a:rPr lang="sk-SK" sz="2000" baseline="-25000" dirty="0"/>
              <a:t>2</a:t>
            </a:r>
            <a:r>
              <a:rPr lang="sk-SK" sz="2000" dirty="0">
                <a:ea typeface="MS PGothic"/>
              </a:rPr>
              <a:t>·</a:t>
            </a:r>
            <a:r>
              <a:rPr lang="sk-SK" sz="2000" dirty="0"/>
              <a:t>H</a:t>
            </a:r>
            <a:r>
              <a:rPr lang="sk-SK" sz="2000" baseline="-25000" dirty="0"/>
              <a:t>2</a:t>
            </a:r>
            <a:r>
              <a:rPr lang="sk-SK" sz="2000" dirty="0"/>
              <a:t>O</a:t>
            </a:r>
          </a:p>
        </p:txBody>
      </p:sp>
      <p:sp>
        <p:nvSpPr>
          <p:cNvPr id="22" name="Obdĺžnik 10"/>
          <p:cNvSpPr>
            <a:spLocks noChangeArrowheads="1"/>
          </p:cNvSpPr>
          <p:nvPr/>
        </p:nvSpPr>
        <p:spPr bwMode="auto">
          <a:xfrm>
            <a:off x="3357554" y="1000108"/>
            <a:ext cx="2101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800" dirty="0" err="1"/>
              <a:t>Prekurzorové</a:t>
            </a:r>
            <a:r>
              <a:rPr lang="sk-SK" sz="1800" dirty="0"/>
              <a:t> prášky</a:t>
            </a:r>
          </a:p>
        </p:txBody>
      </p:sp>
      <p:pic>
        <p:nvPicPr>
          <p:cNvPr id="23" name="Obrázok 22" descr="ra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786322"/>
            <a:ext cx="3714776" cy="1726975"/>
          </a:xfrm>
          <a:prstGeom prst="rect">
            <a:avLst/>
          </a:prstGeom>
        </p:spPr>
      </p:pic>
      <p:pic>
        <p:nvPicPr>
          <p:cNvPr id="20" name="Obrázok 19" descr="001 Sm-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3071810"/>
            <a:ext cx="2071702" cy="155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Top </a:t>
            </a:r>
            <a:r>
              <a:rPr lang="sk-SK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seeding</a:t>
            </a: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sk-SK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melt-growth</a:t>
            </a: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(TSMG) metóda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Obdĺžnik 14"/>
          <p:cNvSpPr>
            <a:spLocks noChangeArrowheads="1"/>
          </p:cNvSpPr>
          <p:nvPr/>
        </p:nvSpPr>
        <p:spPr bwMode="auto">
          <a:xfrm>
            <a:off x="500034" y="2571744"/>
            <a:ext cx="257175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k-SK" sz="2000" dirty="0"/>
              <a:t>A. stabilizácia zárodku</a:t>
            </a:r>
            <a:br>
              <a:rPr lang="sk-SK" sz="2000" dirty="0"/>
            </a:br>
            <a:r>
              <a:rPr lang="sk-SK" sz="2000" dirty="0"/>
              <a:t>B. spekanie</a:t>
            </a:r>
            <a:br>
              <a:rPr lang="sk-SK" sz="2000" dirty="0"/>
            </a:br>
            <a:r>
              <a:rPr lang="sk-SK" sz="2000" dirty="0"/>
              <a:t>C. výdrž</a:t>
            </a:r>
            <a:br>
              <a:rPr lang="sk-SK" sz="2000" dirty="0"/>
            </a:br>
            <a:r>
              <a:rPr lang="sk-SK" sz="2000" dirty="0"/>
              <a:t>D. podchladenie</a:t>
            </a:r>
            <a:br>
              <a:rPr lang="sk-SK" sz="2000" dirty="0"/>
            </a:br>
            <a:r>
              <a:rPr lang="sk-SK" sz="2000" dirty="0"/>
              <a:t>E. rast kryštálu</a:t>
            </a:r>
            <a:br>
              <a:rPr lang="sk-SK" sz="2000" dirty="0"/>
            </a:br>
            <a:r>
              <a:rPr lang="sk-SK" sz="2000" dirty="0"/>
              <a:t>F. ochladenie</a:t>
            </a:r>
          </a:p>
        </p:txBody>
      </p:sp>
      <p:graphicFrame>
        <p:nvGraphicFramePr>
          <p:cNvPr id="17" name="Tabuľka 16"/>
          <p:cNvGraphicFramePr>
            <a:graphicFrameLocks noGrp="1"/>
          </p:cNvGraphicFramePr>
          <p:nvPr/>
        </p:nvGraphicFramePr>
        <p:xfrm>
          <a:off x="214313" y="5857875"/>
          <a:ext cx="8715436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4446"/>
                <a:gridCol w="785819"/>
                <a:gridCol w="857256"/>
                <a:gridCol w="857256"/>
                <a:gridCol w="785818"/>
                <a:gridCol w="785818"/>
                <a:gridCol w="857256"/>
                <a:gridCol w="857256"/>
                <a:gridCol w="857256"/>
                <a:gridCol w="8572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600" b="1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RE</a:t>
                      </a:r>
                      <a:r>
                        <a:rPr lang="sk-SK" sz="1600" b="1" dirty="0" err="1" smtClean="0">
                          <a:latin typeface="Arial" pitchFamily="34" charset="0"/>
                          <a:cs typeface="Arial" pitchFamily="34" charset="0"/>
                        </a:rPr>
                        <a:t>BaCuO</a:t>
                      </a:r>
                      <a:endParaRPr lang="sk-SK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lumMod val="6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6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65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smtClean="0">
                          <a:solidFill>
                            <a:srgbClr val="008000"/>
                          </a:solidFill>
                          <a:latin typeface="Arial" pitchFamily="34" charset="0"/>
                          <a:cs typeface="Arial" pitchFamily="34" charset="0"/>
                        </a:rPr>
                        <a:t>Y</a:t>
                      </a:r>
                      <a:endParaRPr lang="sk-SK" sz="1600" dirty="0">
                        <a:solidFill>
                          <a:srgbClr val="008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Nd</a:t>
                      </a:r>
                      <a:endParaRPr lang="sk-SK" sz="1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Sm</a:t>
                      </a:r>
                      <a:endParaRPr lang="sk-SK" sz="1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Eu</a:t>
                      </a:r>
                      <a:endParaRPr lang="sk-SK" sz="1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Gd</a:t>
                      </a:r>
                      <a:endParaRPr lang="sk-SK" sz="1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Dy</a:t>
                      </a:r>
                      <a:endParaRPr lang="sk-SK" sz="1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Ho</a:t>
                      </a:r>
                      <a:endParaRPr lang="sk-SK" sz="1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Er</a:t>
                      </a:r>
                      <a:endParaRPr lang="sk-SK" sz="1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Yb</a:t>
                      </a:r>
                      <a:endParaRPr lang="sk-SK" sz="1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600" b="1" dirty="0" err="1" smtClean="0">
                          <a:latin typeface="Arial" pitchFamily="34" charset="0"/>
                          <a:cs typeface="Arial" pitchFamily="34" charset="0"/>
                        </a:rPr>
                        <a:t>Tper</a:t>
                      </a:r>
                      <a:r>
                        <a:rPr lang="sk-SK" sz="1600" b="1" dirty="0" smtClean="0">
                          <a:latin typeface="Arial" pitchFamily="34" charset="0"/>
                          <a:cs typeface="Arial" pitchFamily="34" charset="0"/>
                        </a:rPr>
                        <a:t> [°C]</a:t>
                      </a:r>
                      <a:endParaRPr lang="sk-SK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lumMod val="6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6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65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smtClean="0">
                          <a:latin typeface="Arial" pitchFamily="34" charset="0"/>
                          <a:cs typeface="Arial" pitchFamily="34" charset="0"/>
                        </a:rPr>
                        <a:t>1020</a:t>
                      </a:r>
                      <a:endParaRPr lang="sk-SK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 smtClean="0">
                          <a:latin typeface="Arial" pitchFamily="34" charset="0"/>
                          <a:cs typeface="Arial" pitchFamily="34" charset="0"/>
                        </a:rPr>
                        <a:t>1090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 smtClean="0">
                          <a:latin typeface="Arial" pitchFamily="34" charset="0"/>
                          <a:cs typeface="Arial" pitchFamily="34" charset="0"/>
                        </a:rPr>
                        <a:t>1070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 smtClean="0">
                          <a:latin typeface="Arial" pitchFamily="34" charset="0"/>
                          <a:cs typeface="Arial" pitchFamily="34" charset="0"/>
                        </a:rPr>
                        <a:t>1050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 smtClean="0">
                          <a:latin typeface="Arial" pitchFamily="34" charset="0"/>
                          <a:cs typeface="Arial" pitchFamily="34" charset="0"/>
                        </a:rPr>
                        <a:t>1047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 smtClean="0">
                          <a:latin typeface="Arial" pitchFamily="34" charset="0"/>
                          <a:cs typeface="Arial" pitchFamily="34" charset="0"/>
                        </a:rPr>
                        <a:t>1010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smtClean="0">
                          <a:latin typeface="Arial" pitchFamily="34" charset="0"/>
                          <a:cs typeface="Arial" pitchFamily="34" charset="0"/>
                        </a:rPr>
                        <a:t>990</a:t>
                      </a:r>
                      <a:endParaRPr lang="sk-SK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smtClean="0">
                          <a:latin typeface="Arial" pitchFamily="34" charset="0"/>
                          <a:cs typeface="Arial" pitchFamily="34" charset="0"/>
                        </a:rPr>
                        <a:t>980</a:t>
                      </a:r>
                      <a:endParaRPr lang="sk-SK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 smtClean="0">
                          <a:latin typeface="Arial" pitchFamily="34" charset="0"/>
                          <a:cs typeface="Arial" pitchFamily="34" charset="0"/>
                        </a:rPr>
                        <a:t>900</a:t>
                      </a:r>
                      <a:endParaRPr lang="sk-SK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Obrázok 31" descr="tepelne spracovani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3" y="1857375"/>
            <a:ext cx="5049837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bdĺžnik 15"/>
          <p:cNvSpPr>
            <a:spLocks noChangeArrowheads="1"/>
          </p:cNvSpPr>
          <p:nvPr/>
        </p:nvSpPr>
        <p:spPr bwMode="auto">
          <a:xfrm>
            <a:off x="4643438" y="3929066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20" name="Obdĺžnik 16"/>
          <p:cNvSpPr>
            <a:spLocks noChangeArrowheads="1"/>
          </p:cNvSpPr>
          <p:nvPr/>
        </p:nvSpPr>
        <p:spPr bwMode="auto">
          <a:xfrm>
            <a:off x="8001000" y="3214688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70C0"/>
                </a:solidFill>
              </a:rPr>
              <a:t>F</a:t>
            </a:r>
          </a:p>
        </p:txBody>
      </p:sp>
      <p:sp>
        <p:nvSpPr>
          <p:cNvPr id="21" name="Obdĺžnik 17"/>
          <p:cNvSpPr>
            <a:spLocks noChangeArrowheads="1"/>
          </p:cNvSpPr>
          <p:nvPr/>
        </p:nvSpPr>
        <p:spPr bwMode="auto">
          <a:xfrm>
            <a:off x="6357938" y="1571625"/>
            <a:ext cx="338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22" name="Obdĺžnik 18"/>
          <p:cNvSpPr>
            <a:spLocks noChangeArrowheads="1"/>
          </p:cNvSpPr>
          <p:nvPr/>
        </p:nvSpPr>
        <p:spPr bwMode="auto">
          <a:xfrm>
            <a:off x="6215074" y="2786058"/>
            <a:ext cx="350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23" name="Obdĺžnik 19"/>
          <p:cNvSpPr>
            <a:spLocks noChangeArrowheads="1"/>
          </p:cNvSpPr>
          <p:nvPr/>
        </p:nvSpPr>
        <p:spPr bwMode="auto">
          <a:xfrm>
            <a:off x="4929190" y="2928934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4" name="Obdĺžnik 20"/>
          <p:cNvSpPr>
            <a:spLocks noChangeArrowheads="1"/>
          </p:cNvSpPr>
          <p:nvPr/>
        </p:nvSpPr>
        <p:spPr bwMode="auto">
          <a:xfrm>
            <a:off x="6858000" y="314325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142875" y="5500688"/>
            <a:ext cx="34270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bIns="0" anchor="ctr">
            <a:spAutoFit/>
          </a:bodyPr>
          <a:lstStyle/>
          <a:p>
            <a:pPr eaLnBrk="0" hangingPunct="0">
              <a:defRPr/>
            </a:pPr>
            <a:r>
              <a:rPr lang="sk-SK" sz="1400" i="1" dirty="0">
                <a:latin typeface="+mn-lt"/>
                <a:cs typeface="Arial" pitchFamily="34" charset="0"/>
              </a:rPr>
              <a:t>Tab</a:t>
            </a:r>
            <a:r>
              <a:rPr lang="sk-SK" sz="1400" i="1" dirty="0" smtClean="0">
                <a:latin typeface="+mn-lt"/>
                <a:cs typeface="Arial" pitchFamily="34" charset="0"/>
              </a:rPr>
              <a:t>.: </a:t>
            </a:r>
            <a:r>
              <a:rPr lang="sk-SK" sz="1400" i="1" dirty="0" err="1">
                <a:latin typeface="+mn-lt"/>
                <a:cs typeface="Arial" pitchFamily="34" charset="0"/>
              </a:rPr>
              <a:t>Peritektické</a:t>
            </a:r>
            <a:r>
              <a:rPr lang="sk-SK" sz="1400" i="1" dirty="0">
                <a:latin typeface="+mn-lt"/>
                <a:cs typeface="Arial" pitchFamily="34" charset="0"/>
              </a:rPr>
              <a:t> teploty rozkladu RE123 fáz </a:t>
            </a:r>
          </a:p>
        </p:txBody>
      </p:sp>
      <p:sp>
        <p:nvSpPr>
          <p:cNvPr id="26" name="Obdĺžnik 20"/>
          <p:cNvSpPr>
            <a:spLocks noChangeArrowheads="1"/>
          </p:cNvSpPr>
          <p:nvPr/>
        </p:nvSpPr>
        <p:spPr bwMode="auto">
          <a:xfrm>
            <a:off x="214282" y="928670"/>
            <a:ext cx="8715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-"/>
            </a:pPr>
            <a:r>
              <a:rPr lang="sk-SK" altLang="sk-SK" sz="1800" dirty="0"/>
              <a:t> najbežnejšia metóda</a:t>
            </a:r>
            <a:br>
              <a:rPr lang="sk-SK" altLang="sk-SK" sz="1800" dirty="0"/>
            </a:br>
            <a:r>
              <a:rPr lang="sk-SK" altLang="sk-SK" sz="1800" dirty="0"/>
              <a:t>- </a:t>
            </a:r>
            <a:r>
              <a:rPr lang="sk-SK" altLang="sk-SK" sz="1800" dirty="0" err="1"/>
              <a:t>epitaxiálny</a:t>
            </a:r>
            <a:r>
              <a:rPr lang="sk-SK" altLang="sk-SK" sz="1800" dirty="0"/>
              <a:t> rast kryštálu zo zárodku</a:t>
            </a:r>
          </a:p>
        </p:txBody>
      </p:sp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SmBCO</a:t>
            </a: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vzorky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Obdĺžnik 27"/>
          <p:cNvSpPr>
            <a:spLocks noChangeArrowheads="1"/>
          </p:cNvSpPr>
          <p:nvPr/>
        </p:nvSpPr>
        <p:spPr bwMode="auto">
          <a:xfrm>
            <a:off x="4499992" y="4077072"/>
            <a:ext cx="48577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k-SK" sz="1800" dirty="0"/>
              <a:t>    </a:t>
            </a:r>
            <a:r>
              <a:rPr lang="sk-SK" sz="1800" dirty="0" smtClean="0"/>
              <a:t>                               T</a:t>
            </a:r>
            <a:r>
              <a:rPr lang="sk-SK" sz="1800" baseline="-25000" dirty="0" smtClean="0"/>
              <a:t>m</a:t>
            </a:r>
            <a:r>
              <a:rPr lang="sk-SK" sz="1800" dirty="0" smtClean="0"/>
              <a:t>-900 </a:t>
            </a:r>
            <a:r>
              <a:rPr lang="en-GB" sz="1800" dirty="0"/>
              <a:t>[</a:t>
            </a:r>
            <a:r>
              <a:rPr lang="sk-SK" sz="1800" dirty="0"/>
              <a:t>°C</a:t>
            </a:r>
            <a:r>
              <a:rPr lang="en-GB" sz="1800" dirty="0"/>
              <a:t>]</a:t>
            </a:r>
            <a:r>
              <a:rPr lang="en-US" sz="1800" dirty="0" smtClean="0"/>
              <a:t>➚</a:t>
            </a:r>
            <a:r>
              <a:rPr lang="sk-SK" sz="1800" dirty="0" smtClean="0"/>
              <a:t>100 </a:t>
            </a:r>
            <a:r>
              <a:rPr lang="en-GB" sz="1800" dirty="0"/>
              <a:t>[</a:t>
            </a:r>
            <a:r>
              <a:rPr lang="sk-SK" sz="1800" dirty="0"/>
              <a:t>°C/h</a:t>
            </a:r>
            <a:r>
              <a:rPr lang="en-GB" sz="1800" dirty="0"/>
              <a:t>]</a:t>
            </a:r>
            <a:endParaRPr lang="sk-SK" sz="1800" dirty="0"/>
          </a:p>
          <a:p>
            <a:r>
              <a:rPr lang="sk-SK" sz="1800" dirty="0" smtClean="0"/>
              <a:t>               </a:t>
            </a:r>
            <a:r>
              <a:rPr lang="sk-SK" dirty="0" smtClean="0"/>
              <a:t>900– </a:t>
            </a:r>
            <a:r>
              <a:rPr lang="sk-SK" sz="1800" dirty="0" smtClean="0">
                <a:solidFill>
                  <a:srgbClr val="FF0000"/>
                </a:solidFill>
              </a:rPr>
              <a:t>(1089-1084) </a:t>
            </a:r>
            <a:r>
              <a:rPr lang="en-GB" sz="1800" dirty="0"/>
              <a:t>[</a:t>
            </a:r>
            <a:r>
              <a:rPr lang="sk-SK" sz="1800" dirty="0"/>
              <a:t>°C</a:t>
            </a:r>
            <a:r>
              <a:rPr lang="en-GB" sz="1800" dirty="0"/>
              <a:t>]</a:t>
            </a:r>
            <a:r>
              <a:rPr lang="en-US" sz="1800" dirty="0"/>
              <a:t>➚</a:t>
            </a:r>
            <a:r>
              <a:rPr lang="sk-SK" sz="1800" dirty="0"/>
              <a:t>80 </a:t>
            </a:r>
            <a:r>
              <a:rPr lang="en-GB" sz="1800" dirty="0"/>
              <a:t>[</a:t>
            </a:r>
            <a:r>
              <a:rPr lang="sk-SK" sz="1800" dirty="0"/>
              <a:t>°C/h</a:t>
            </a:r>
            <a:r>
              <a:rPr lang="en-GB" sz="1800" dirty="0"/>
              <a:t>]</a:t>
            </a:r>
            <a:endParaRPr lang="sk-SK" sz="1800" dirty="0"/>
          </a:p>
          <a:p>
            <a:r>
              <a:rPr lang="sk-SK" dirty="0" smtClean="0">
                <a:solidFill>
                  <a:srgbClr val="FF0000"/>
                </a:solidFill>
              </a:rPr>
              <a:t>                         (1089-1084) </a:t>
            </a:r>
            <a:r>
              <a:rPr lang="en-GB" sz="1800" dirty="0" smtClean="0"/>
              <a:t>[</a:t>
            </a:r>
            <a:r>
              <a:rPr lang="sk-SK" sz="1800" dirty="0"/>
              <a:t>°C</a:t>
            </a:r>
            <a:r>
              <a:rPr lang="en-GB" sz="1800" dirty="0"/>
              <a:t>]</a:t>
            </a:r>
            <a:r>
              <a:rPr lang="en-US" sz="1800" dirty="0"/>
              <a:t>➙</a:t>
            </a:r>
            <a:r>
              <a:rPr lang="sk-SK" sz="1800" dirty="0"/>
              <a:t>0,5 </a:t>
            </a:r>
            <a:r>
              <a:rPr lang="en-GB" sz="1800" dirty="0"/>
              <a:t>[</a:t>
            </a:r>
            <a:r>
              <a:rPr lang="sk-SK" sz="1800" dirty="0"/>
              <a:t>h</a:t>
            </a:r>
            <a:r>
              <a:rPr lang="en-GB" sz="1800" dirty="0"/>
              <a:t>]</a:t>
            </a:r>
            <a:endParaRPr lang="sk-SK" sz="1800" dirty="0"/>
          </a:p>
          <a:p>
            <a:r>
              <a:rPr lang="sk-SK" dirty="0" smtClean="0">
                <a:solidFill>
                  <a:srgbClr val="FF0000"/>
                </a:solidFill>
              </a:rPr>
              <a:t>(1089-1084) </a:t>
            </a:r>
            <a:r>
              <a:rPr lang="sk-SK" sz="1800" dirty="0" smtClean="0"/>
              <a:t>–</a:t>
            </a:r>
            <a:r>
              <a:rPr lang="sk-SK" sz="1800" dirty="0" smtClean="0">
                <a:solidFill>
                  <a:srgbClr val="00B0F0"/>
                </a:solidFill>
              </a:rPr>
              <a:t>(1077-1073)</a:t>
            </a:r>
            <a:r>
              <a:rPr lang="sk-SK" sz="1800" dirty="0" smtClean="0"/>
              <a:t> </a:t>
            </a:r>
            <a:r>
              <a:rPr lang="en-GB" sz="1800" dirty="0"/>
              <a:t>[</a:t>
            </a:r>
            <a:r>
              <a:rPr lang="sk-SK" sz="1800" dirty="0"/>
              <a:t>°C</a:t>
            </a:r>
            <a:r>
              <a:rPr lang="en-GB" sz="1800" dirty="0"/>
              <a:t>]</a:t>
            </a:r>
            <a:r>
              <a:rPr lang="en-US" sz="1800" dirty="0"/>
              <a:t>➘</a:t>
            </a:r>
            <a:r>
              <a:rPr lang="sk-SK" sz="1800" dirty="0"/>
              <a:t>75 </a:t>
            </a:r>
            <a:r>
              <a:rPr lang="en-GB" sz="1800" dirty="0"/>
              <a:t>[</a:t>
            </a:r>
            <a:r>
              <a:rPr lang="sk-SK" sz="1800" dirty="0"/>
              <a:t>°C/h</a:t>
            </a:r>
            <a:r>
              <a:rPr lang="en-GB" sz="1800" dirty="0"/>
              <a:t>]</a:t>
            </a:r>
            <a:endParaRPr lang="sk-SK" sz="1800" dirty="0"/>
          </a:p>
          <a:p>
            <a:r>
              <a:rPr lang="sk-SK" sz="1800" dirty="0" smtClean="0">
                <a:solidFill>
                  <a:srgbClr val="00B0F0"/>
                </a:solidFill>
              </a:rPr>
              <a:t>              </a:t>
            </a:r>
            <a:r>
              <a:rPr lang="sk-SK" dirty="0" smtClean="0">
                <a:solidFill>
                  <a:srgbClr val="00B0F0"/>
                </a:solidFill>
              </a:rPr>
              <a:t>(1077-1073)</a:t>
            </a:r>
            <a:r>
              <a:rPr lang="sk-SK" dirty="0" smtClean="0"/>
              <a:t>–1039 </a:t>
            </a:r>
            <a:r>
              <a:rPr lang="en-GB" sz="1800" dirty="0" smtClean="0"/>
              <a:t>[</a:t>
            </a:r>
            <a:r>
              <a:rPr lang="sk-SK" sz="1800" dirty="0"/>
              <a:t>°C</a:t>
            </a:r>
            <a:r>
              <a:rPr lang="en-GB" sz="1800" dirty="0"/>
              <a:t>]</a:t>
            </a:r>
            <a:r>
              <a:rPr lang="en-US" sz="1800" dirty="0"/>
              <a:t>➘</a:t>
            </a:r>
            <a:r>
              <a:rPr lang="sk-SK" sz="1800" dirty="0"/>
              <a:t>0,8 </a:t>
            </a:r>
            <a:r>
              <a:rPr lang="en-GB" sz="1800" dirty="0"/>
              <a:t>[</a:t>
            </a:r>
            <a:r>
              <a:rPr lang="sk-SK" sz="1800" dirty="0"/>
              <a:t>°C/h</a:t>
            </a:r>
            <a:r>
              <a:rPr lang="en-GB" sz="1800" dirty="0"/>
              <a:t>]</a:t>
            </a:r>
            <a:endParaRPr lang="sk-SK" sz="1800" dirty="0"/>
          </a:p>
          <a:p>
            <a:r>
              <a:rPr lang="sk-SK" sz="1800" dirty="0"/>
              <a:t> </a:t>
            </a:r>
            <a:r>
              <a:rPr lang="sk-SK" sz="1800" dirty="0" smtClean="0"/>
              <a:t>                             </a:t>
            </a:r>
            <a:r>
              <a:rPr lang="sk-SK" dirty="0" smtClean="0"/>
              <a:t>1039–100 </a:t>
            </a:r>
            <a:r>
              <a:rPr lang="en-GB" sz="1800" dirty="0"/>
              <a:t>[</a:t>
            </a:r>
            <a:r>
              <a:rPr lang="sk-SK" sz="1800" dirty="0"/>
              <a:t>°C</a:t>
            </a:r>
            <a:r>
              <a:rPr lang="en-GB" sz="1800" dirty="0"/>
              <a:t>]</a:t>
            </a:r>
            <a:r>
              <a:rPr lang="en-US" sz="1800" dirty="0"/>
              <a:t>➘</a:t>
            </a:r>
            <a:r>
              <a:rPr lang="sk-SK" sz="1800" dirty="0"/>
              <a:t>150 </a:t>
            </a:r>
            <a:r>
              <a:rPr lang="en-GB" sz="1800" dirty="0"/>
              <a:t>[</a:t>
            </a:r>
            <a:r>
              <a:rPr lang="sk-SK" sz="1800" dirty="0"/>
              <a:t>°C/h</a:t>
            </a:r>
            <a:r>
              <a:rPr lang="en-GB" sz="1800" dirty="0"/>
              <a:t>]</a:t>
            </a:r>
            <a:endParaRPr lang="sk-SK" sz="1800" dirty="0"/>
          </a:p>
        </p:txBody>
      </p:sp>
      <p:pic>
        <p:nvPicPr>
          <p:cNvPr id="22" name="Obrázok 19" descr="004 Sm-0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8572" y="2414049"/>
            <a:ext cx="867461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ok 14" descr="DTA_Sm123-BaO2_0.14-0.20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714752"/>
            <a:ext cx="4071934" cy="2879344"/>
          </a:xfrm>
          <a:prstGeom prst="rect">
            <a:avLst/>
          </a:prstGeom>
        </p:spPr>
      </p:pic>
      <p:graphicFrame>
        <p:nvGraphicFramePr>
          <p:cNvPr id="16" name="Tabuľka 15"/>
          <p:cNvGraphicFramePr>
            <a:graphicFrameLocks noGrp="1"/>
          </p:cNvGraphicFramePr>
          <p:nvPr/>
        </p:nvGraphicFramePr>
        <p:xfrm>
          <a:off x="1835696" y="1556792"/>
          <a:ext cx="6096000" cy="73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x = 0,11</a:t>
                      </a:r>
                      <a:endParaRPr lang="sk-S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x = 0,14</a:t>
                      </a:r>
                      <a:endParaRPr lang="sk-S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x = 0,16</a:t>
                      </a:r>
                      <a:endParaRPr lang="sk-S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x = 0,18</a:t>
                      </a:r>
                      <a:endParaRPr lang="sk-S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x = 0,2</a:t>
                      </a:r>
                      <a:endParaRPr lang="sk-S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2,02</a:t>
                      </a:r>
                      <a:endParaRPr lang="sk-S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2,57</a:t>
                      </a:r>
                      <a:endParaRPr lang="sk-S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2,93</a:t>
                      </a:r>
                      <a:endParaRPr lang="sk-S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3,3</a:t>
                      </a:r>
                      <a:endParaRPr lang="sk-S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3,67</a:t>
                      </a:r>
                      <a:endParaRPr lang="sk-S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7" name="Obrázok 16" descr="DSCN8218.JPG"/>
          <p:cNvPicPr>
            <a:picLocks noChangeAspect="1"/>
          </p:cNvPicPr>
          <p:nvPr/>
        </p:nvPicPr>
        <p:blipFill>
          <a:blip r:embed="rId5" cstate="print"/>
          <a:srcRect l="14656" r="7177" b="2291"/>
          <a:stretch>
            <a:fillRect/>
          </a:stretch>
        </p:blipFill>
        <p:spPr>
          <a:xfrm>
            <a:off x="3193018" y="2414048"/>
            <a:ext cx="990607" cy="928694"/>
          </a:xfrm>
          <a:prstGeom prst="rect">
            <a:avLst/>
          </a:prstGeom>
        </p:spPr>
      </p:pic>
      <p:pic>
        <p:nvPicPr>
          <p:cNvPr id="18" name="Obrázok 17" descr="DSCN8188.JPG"/>
          <p:cNvPicPr>
            <a:picLocks noChangeAspect="1"/>
          </p:cNvPicPr>
          <p:nvPr/>
        </p:nvPicPr>
        <p:blipFill>
          <a:blip r:embed="rId6" cstate="print"/>
          <a:srcRect l="14926" r="9768" b="3235"/>
          <a:stretch>
            <a:fillRect/>
          </a:stretch>
        </p:blipFill>
        <p:spPr>
          <a:xfrm>
            <a:off x="4407464" y="2414048"/>
            <a:ext cx="963653" cy="928694"/>
          </a:xfrm>
          <a:prstGeom prst="rect">
            <a:avLst/>
          </a:prstGeom>
        </p:spPr>
      </p:pic>
      <p:pic>
        <p:nvPicPr>
          <p:cNvPr id="19" name="Obrázok 18" descr="DSCN8205.JPG"/>
          <p:cNvPicPr>
            <a:picLocks noChangeAspect="1"/>
          </p:cNvPicPr>
          <p:nvPr/>
        </p:nvPicPr>
        <p:blipFill>
          <a:blip r:embed="rId7" cstate="print"/>
          <a:srcRect l="12863" r="13894" b="3235"/>
          <a:stretch>
            <a:fillRect/>
          </a:stretch>
        </p:blipFill>
        <p:spPr>
          <a:xfrm>
            <a:off x="5621910" y="2414048"/>
            <a:ext cx="937254" cy="928695"/>
          </a:xfrm>
          <a:prstGeom prst="rect">
            <a:avLst/>
          </a:prstGeom>
        </p:spPr>
      </p:pic>
      <p:pic>
        <p:nvPicPr>
          <p:cNvPr id="21" name="Obrázok 20" descr="DSCN8209.JPG"/>
          <p:cNvPicPr>
            <a:picLocks noChangeAspect="1"/>
          </p:cNvPicPr>
          <p:nvPr/>
        </p:nvPicPr>
        <p:blipFill>
          <a:blip r:embed="rId8" cstate="print"/>
          <a:srcRect l="12863" r="14926" b="3235"/>
          <a:stretch>
            <a:fillRect/>
          </a:stretch>
        </p:blipFill>
        <p:spPr>
          <a:xfrm>
            <a:off x="6836356" y="2414048"/>
            <a:ext cx="928694" cy="933361"/>
          </a:xfrm>
          <a:prstGeom prst="rect">
            <a:avLst/>
          </a:prstGeom>
        </p:spPr>
      </p:pic>
      <p:sp>
        <p:nvSpPr>
          <p:cNvPr id="24" name="Obdĺžnik 27"/>
          <p:cNvSpPr>
            <a:spLocks noChangeArrowheads="1"/>
          </p:cNvSpPr>
          <p:nvPr/>
        </p:nvSpPr>
        <p:spPr bwMode="auto">
          <a:xfrm>
            <a:off x="549812" y="1913982"/>
            <a:ext cx="1285884" cy="369332"/>
          </a:xfrm>
          <a:prstGeom prst="rect">
            <a:avLst/>
          </a:prstGeom>
          <a:solidFill>
            <a:srgbClr val="B9EDB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k-SK" sz="1800" dirty="0" smtClean="0"/>
              <a:t>hm. % BaO</a:t>
            </a:r>
            <a:r>
              <a:rPr lang="sk-SK" sz="1800" baseline="-25000" dirty="0" smtClean="0"/>
              <a:t>2</a:t>
            </a:r>
            <a:endParaRPr lang="sk-SK" sz="1800" baseline="-25000" dirty="0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6264852" y="628098"/>
            <a:ext cx="264320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sk-SK" sz="2200" b="1" kern="0" dirty="0" smtClean="0">
                <a:solidFill>
                  <a:srgbClr val="C00000"/>
                </a:solidFill>
                <a:ea typeface="+mj-ea"/>
              </a:rPr>
              <a:t>LRE</a:t>
            </a:r>
            <a:r>
              <a:rPr lang="sk-SK" sz="2200" b="1" kern="0" baseline="-25000" dirty="0" smtClean="0">
                <a:solidFill>
                  <a:srgbClr val="C00000"/>
                </a:solidFill>
                <a:ea typeface="+mj-ea"/>
              </a:rPr>
              <a:t>1-x</a:t>
            </a:r>
            <a:r>
              <a:rPr lang="sk-SK" sz="2200" b="1" kern="0" dirty="0" smtClean="0">
                <a:solidFill>
                  <a:srgbClr val="C00000"/>
                </a:solidFill>
                <a:ea typeface="+mj-ea"/>
              </a:rPr>
              <a:t>Ba</a:t>
            </a:r>
            <a:r>
              <a:rPr lang="sk-SK" sz="2200" b="1" kern="0" baseline="-25000" dirty="0" smtClean="0">
                <a:solidFill>
                  <a:srgbClr val="C00000"/>
                </a:solidFill>
                <a:ea typeface="+mj-ea"/>
              </a:rPr>
              <a:t>2+x</a:t>
            </a:r>
            <a:r>
              <a:rPr lang="sk-SK" sz="2200" b="1" kern="0" dirty="0" smtClean="0">
                <a:solidFill>
                  <a:srgbClr val="C00000"/>
                </a:solidFill>
                <a:ea typeface="+mj-ea"/>
              </a:rPr>
              <a:t>Cu</a:t>
            </a:r>
            <a:r>
              <a:rPr lang="sk-SK" sz="2200" b="1" kern="0" baseline="-25000" dirty="0" smtClean="0">
                <a:solidFill>
                  <a:srgbClr val="C00000"/>
                </a:solidFill>
                <a:ea typeface="+mj-ea"/>
              </a:rPr>
              <a:t>3</a:t>
            </a:r>
            <a:r>
              <a:rPr lang="sk-SK" sz="2200" b="1" kern="0" dirty="0" smtClean="0">
                <a:solidFill>
                  <a:srgbClr val="C00000"/>
                </a:solidFill>
                <a:ea typeface="+mj-ea"/>
              </a:rPr>
              <a:t>O</a:t>
            </a:r>
            <a:r>
              <a:rPr lang="sk-SK" sz="2200" b="1" kern="0" baseline="-25000" dirty="0" smtClean="0">
                <a:solidFill>
                  <a:srgbClr val="C00000"/>
                </a:solidFill>
                <a:ea typeface="+mj-ea"/>
              </a:rPr>
              <a:t>7±</a:t>
            </a:r>
            <a:r>
              <a:rPr lang="el-GR" sz="2200" b="1" kern="0" baseline="-25000" dirty="0">
                <a:solidFill>
                  <a:srgbClr val="C00000"/>
                </a:solidFill>
                <a:ea typeface="+mj-ea"/>
              </a:rPr>
              <a:t>δ</a:t>
            </a:r>
            <a:endParaRPr lang="sk-SK" sz="2200" b="1" kern="0" baseline="-25000" dirty="0">
              <a:solidFill>
                <a:srgbClr val="C00000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EDS meranie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BlokTextu 25"/>
          <p:cNvSpPr txBox="1">
            <a:spLocks noChangeArrowheads="1"/>
          </p:cNvSpPr>
          <p:nvPr/>
        </p:nvSpPr>
        <p:spPr bwMode="auto">
          <a:xfrm>
            <a:off x="4786313" y="4071938"/>
            <a:ext cx="4000529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Char char="-"/>
            </a:pPr>
            <a:r>
              <a:rPr lang="sk-SK" sz="2000" dirty="0"/>
              <a:t> koncentrácia </a:t>
            </a:r>
            <a:r>
              <a:rPr lang="sk-SK" sz="2000" dirty="0" err="1"/>
              <a:t>Sm</a:t>
            </a:r>
            <a:r>
              <a:rPr lang="sk-SK" sz="2000" dirty="0"/>
              <a:t> vyššia na povrchu  </a:t>
            </a:r>
          </a:p>
          <a:p>
            <a:pPr algn="l"/>
            <a:r>
              <a:rPr lang="sk-SK" sz="2000" dirty="0"/>
              <a:t>  Sm123 kryštálu</a:t>
            </a:r>
          </a:p>
          <a:p>
            <a:pPr algn="l"/>
            <a:r>
              <a:rPr lang="sk-SK" sz="2000" dirty="0">
                <a:solidFill>
                  <a:srgbClr val="0000FF"/>
                </a:solidFill>
              </a:rPr>
              <a:t>- </a:t>
            </a:r>
            <a:r>
              <a:rPr lang="sk-SK" sz="2000" dirty="0" err="1"/>
              <a:t>Sm</a:t>
            </a:r>
            <a:r>
              <a:rPr lang="sk-SK" sz="2000" dirty="0"/>
              <a:t> substituuje Ba</a:t>
            </a:r>
          </a:p>
          <a:p>
            <a:pPr algn="l"/>
            <a:r>
              <a:rPr lang="sk-SK" sz="2000" dirty="0"/>
              <a:t>   =</a:t>
            </a:r>
            <a:r>
              <a:rPr lang="en-US" sz="2000" dirty="0"/>
              <a:t>&gt; </a:t>
            </a:r>
            <a:r>
              <a:rPr lang="sk-SK" sz="2000" dirty="0"/>
              <a:t>znižuje </a:t>
            </a:r>
            <a:r>
              <a:rPr lang="sk-SK" sz="2000" i="1" dirty="0" err="1"/>
              <a:t>T</a:t>
            </a:r>
            <a:r>
              <a:rPr lang="sk-SK" sz="2000" i="1" baseline="-25000" dirty="0" err="1"/>
              <a:t>c</a:t>
            </a:r>
            <a:r>
              <a:rPr lang="sk-SK" sz="2000" dirty="0"/>
              <a:t> </a:t>
            </a:r>
          </a:p>
          <a:p>
            <a:pPr algn="l"/>
            <a:r>
              <a:rPr lang="sk-SK" sz="2000" dirty="0"/>
              <a:t>   =</a:t>
            </a:r>
            <a:r>
              <a:rPr lang="en-US" sz="2000" dirty="0"/>
              <a:t>&gt;</a:t>
            </a:r>
            <a:r>
              <a:rPr lang="sk-SK" sz="2000" dirty="0"/>
              <a:t> zlepšuje </a:t>
            </a:r>
            <a:r>
              <a:rPr lang="sk-SK" sz="2000" dirty="0" err="1"/>
              <a:t>pinning</a:t>
            </a:r>
            <a:r>
              <a:rPr lang="sk-SK" sz="2000" dirty="0"/>
              <a:t> </a:t>
            </a:r>
          </a:p>
        </p:txBody>
      </p:sp>
      <p:pic>
        <p:nvPicPr>
          <p:cNvPr id="27" name="Picture 32" descr="D:\School\TUKE\3 doktorandske studium\Prednasky a konferencie\EUCAS\2017\k clanku\obrazky\obrazky na nahravanie\fig.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425" y="3797300"/>
            <a:ext cx="3949700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Skupina 26"/>
          <p:cNvGrpSpPr>
            <a:grpSpLocks/>
          </p:cNvGrpSpPr>
          <p:nvPr/>
        </p:nvGrpSpPr>
        <p:grpSpPr bwMode="auto">
          <a:xfrm>
            <a:off x="1285875" y="857250"/>
            <a:ext cx="6783388" cy="2754313"/>
            <a:chOff x="1331640" y="2061396"/>
            <a:chExt cx="6783282" cy="2755153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42000"/>
            </a:blip>
            <a:srcRect/>
            <a:stretch>
              <a:fillRect/>
            </a:stretch>
          </p:blipFill>
          <p:spPr bwMode="auto">
            <a:xfrm>
              <a:off x="1331640" y="2636912"/>
              <a:ext cx="6313487" cy="2179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BlokTextu 2"/>
            <p:cNvSpPr txBox="1">
              <a:spLocks noChangeArrowheads="1"/>
            </p:cNvSpPr>
            <p:nvPr/>
          </p:nvSpPr>
          <p:spPr bwMode="auto">
            <a:xfrm>
              <a:off x="3546184" y="2061396"/>
              <a:ext cx="2191617" cy="369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800" dirty="0"/>
                <a:t>zárodok kryštalizácie</a:t>
              </a:r>
            </a:p>
          </p:txBody>
        </p:sp>
        <p:cxnSp>
          <p:nvCxnSpPr>
            <p:cNvPr id="32" name="Rovná spojovacia šípka 34"/>
            <p:cNvCxnSpPr>
              <a:stCxn id="31" idx="2"/>
            </p:cNvCxnSpPr>
            <p:nvPr/>
          </p:nvCxnSpPr>
          <p:spPr>
            <a:xfrm rot="5400000">
              <a:off x="4359694" y="2498920"/>
              <a:ext cx="349357" cy="21431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ovná spojovacia šípka 35"/>
            <p:cNvCxnSpPr/>
            <p:nvPr/>
          </p:nvCxnSpPr>
          <p:spPr>
            <a:xfrm>
              <a:off x="4474841" y="3133286"/>
              <a:ext cx="0" cy="50339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ovná spojovacia šípka 36"/>
            <p:cNvCxnSpPr/>
            <p:nvPr/>
          </p:nvCxnSpPr>
          <p:spPr>
            <a:xfrm>
              <a:off x="5147930" y="2996719"/>
              <a:ext cx="576254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ovná spojovacia šípka 37"/>
            <p:cNvCxnSpPr/>
            <p:nvPr/>
          </p:nvCxnSpPr>
          <p:spPr>
            <a:xfrm flipH="1">
              <a:off x="2903240" y="2990367"/>
              <a:ext cx="649278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Voľná forma 38"/>
            <p:cNvSpPr/>
            <p:nvPr/>
          </p:nvSpPr>
          <p:spPr>
            <a:xfrm>
              <a:off x="4814561" y="2768049"/>
              <a:ext cx="2754270" cy="1884937"/>
            </a:xfrm>
            <a:custGeom>
              <a:avLst/>
              <a:gdLst>
                <a:gd name="connsiteX0" fmla="*/ 0 w 2754302"/>
                <a:gd name="connsiteY0" fmla="*/ 0 h 1886328"/>
                <a:gd name="connsiteX1" fmla="*/ 78723 w 2754302"/>
                <a:gd name="connsiteY1" fmla="*/ 175613 h 1886328"/>
                <a:gd name="connsiteX2" fmla="*/ 175613 w 2754302"/>
                <a:gd name="connsiteY2" fmla="*/ 314892 h 1886328"/>
                <a:gd name="connsiteX3" fmla="*/ 369394 w 2754302"/>
                <a:gd name="connsiteY3" fmla="*/ 526839 h 1886328"/>
                <a:gd name="connsiteX4" fmla="*/ 678231 w 2754302"/>
                <a:gd name="connsiteY4" fmla="*/ 787231 h 1886328"/>
                <a:gd name="connsiteX5" fmla="*/ 1047624 w 2754302"/>
                <a:gd name="connsiteY5" fmla="*/ 1041568 h 1886328"/>
                <a:gd name="connsiteX6" fmla="*/ 1556297 w 2754302"/>
                <a:gd name="connsiteY6" fmla="*/ 1326182 h 1886328"/>
                <a:gd name="connsiteX7" fmla="*/ 2083137 w 2754302"/>
                <a:gd name="connsiteY7" fmla="*/ 1586574 h 1886328"/>
                <a:gd name="connsiteX8" fmla="*/ 2519142 w 2754302"/>
                <a:gd name="connsiteY8" fmla="*/ 1786410 h 1886328"/>
                <a:gd name="connsiteX9" fmla="*/ 2718978 w 2754302"/>
                <a:gd name="connsiteY9" fmla="*/ 1871189 h 1886328"/>
                <a:gd name="connsiteX10" fmla="*/ 2731089 w 2754302"/>
                <a:gd name="connsiteY10" fmla="*/ 1877245 h 188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54302" h="1886328">
                  <a:moveTo>
                    <a:pt x="0" y="0"/>
                  </a:moveTo>
                  <a:cubicBezTo>
                    <a:pt x="24727" y="61565"/>
                    <a:pt x="49454" y="123131"/>
                    <a:pt x="78723" y="175613"/>
                  </a:cubicBezTo>
                  <a:cubicBezTo>
                    <a:pt x="107992" y="228095"/>
                    <a:pt x="127168" y="256354"/>
                    <a:pt x="175613" y="314892"/>
                  </a:cubicBezTo>
                  <a:cubicBezTo>
                    <a:pt x="224058" y="373430"/>
                    <a:pt x="285624" y="448116"/>
                    <a:pt x="369394" y="526839"/>
                  </a:cubicBezTo>
                  <a:cubicBezTo>
                    <a:pt x="453164" y="605562"/>
                    <a:pt x="565193" y="701443"/>
                    <a:pt x="678231" y="787231"/>
                  </a:cubicBezTo>
                  <a:cubicBezTo>
                    <a:pt x="791269" y="873019"/>
                    <a:pt x="901280" y="951743"/>
                    <a:pt x="1047624" y="1041568"/>
                  </a:cubicBezTo>
                  <a:cubicBezTo>
                    <a:pt x="1193968" y="1131393"/>
                    <a:pt x="1383712" y="1235348"/>
                    <a:pt x="1556297" y="1326182"/>
                  </a:cubicBezTo>
                  <a:cubicBezTo>
                    <a:pt x="1728883" y="1417016"/>
                    <a:pt x="1922663" y="1509869"/>
                    <a:pt x="2083137" y="1586574"/>
                  </a:cubicBezTo>
                  <a:cubicBezTo>
                    <a:pt x="2243611" y="1663279"/>
                    <a:pt x="2413169" y="1738974"/>
                    <a:pt x="2519142" y="1786410"/>
                  </a:cubicBezTo>
                  <a:cubicBezTo>
                    <a:pt x="2625115" y="1833846"/>
                    <a:pt x="2683654" y="1856050"/>
                    <a:pt x="2718978" y="1871189"/>
                  </a:cubicBezTo>
                  <a:cubicBezTo>
                    <a:pt x="2754302" y="1886328"/>
                    <a:pt x="2742695" y="1881786"/>
                    <a:pt x="2731089" y="1877245"/>
                  </a:cubicBezTo>
                </a:path>
              </a:pathLst>
            </a:custGeom>
            <a:ln w="285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sk-SK"/>
            </a:p>
          </p:txBody>
        </p:sp>
        <p:sp>
          <p:nvSpPr>
            <p:cNvPr id="37" name="Voľná forma 39"/>
            <p:cNvSpPr/>
            <p:nvPr/>
          </p:nvSpPr>
          <p:spPr>
            <a:xfrm>
              <a:off x="1484038" y="2772813"/>
              <a:ext cx="2633622" cy="1945281"/>
            </a:xfrm>
            <a:custGeom>
              <a:avLst/>
              <a:gdLst>
                <a:gd name="connsiteX0" fmla="*/ 0 w 2634199"/>
                <a:gd name="connsiteY0" fmla="*/ 1943857 h 1943857"/>
                <a:gd name="connsiteX1" fmla="*/ 666119 w 2634199"/>
                <a:gd name="connsiteY1" fmla="*/ 1635020 h 1943857"/>
                <a:gd name="connsiteX2" fmla="*/ 1737966 w 2634199"/>
                <a:gd name="connsiteY2" fmla="*/ 865955 h 1943857"/>
                <a:gd name="connsiteX3" fmla="*/ 2385918 w 2634199"/>
                <a:gd name="connsiteY3" fmla="*/ 363338 h 1943857"/>
                <a:gd name="connsiteX4" fmla="*/ 2549420 w 2634199"/>
                <a:gd name="connsiteY4" fmla="*/ 181669 h 1943857"/>
                <a:gd name="connsiteX5" fmla="*/ 2628143 w 2634199"/>
                <a:gd name="connsiteY5" fmla="*/ 6056 h 1943857"/>
                <a:gd name="connsiteX6" fmla="*/ 2628143 w 2634199"/>
                <a:gd name="connsiteY6" fmla="*/ 6056 h 1943857"/>
                <a:gd name="connsiteX7" fmla="*/ 2628143 w 2634199"/>
                <a:gd name="connsiteY7" fmla="*/ 6056 h 1943857"/>
                <a:gd name="connsiteX8" fmla="*/ 2622088 w 2634199"/>
                <a:gd name="connsiteY8" fmla="*/ 6056 h 1943857"/>
                <a:gd name="connsiteX9" fmla="*/ 2628143 w 2634199"/>
                <a:gd name="connsiteY9" fmla="*/ 6056 h 1943857"/>
                <a:gd name="connsiteX10" fmla="*/ 2634199 w 2634199"/>
                <a:gd name="connsiteY10" fmla="*/ 0 h 19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34199" h="1943857">
                  <a:moveTo>
                    <a:pt x="0" y="1943857"/>
                  </a:moveTo>
                  <a:cubicBezTo>
                    <a:pt x="188229" y="1879263"/>
                    <a:pt x="376458" y="1814670"/>
                    <a:pt x="666119" y="1635020"/>
                  </a:cubicBezTo>
                  <a:cubicBezTo>
                    <a:pt x="955780" y="1455370"/>
                    <a:pt x="1451333" y="1077902"/>
                    <a:pt x="1737966" y="865955"/>
                  </a:cubicBezTo>
                  <a:cubicBezTo>
                    <a:pt x="2024599" y="654008"/>
                    <a:pt x="2250676" y="477386"/>
                    <a:pt x="2385918" y="363338"/>
                  </a:cubicBezTo>
                  <a:cubicBezTo>
                    <a:pt x="2521160" y="249290"/>
                    <a:pt x="2509049" y="241216"/>
                    <a:pt x="2549420" y="181669"/>
                  </a:cubicBezTo>
                  <a:cubicBezTo>
                    <a:pt x="2589791" y="122122"/>
                    <a:pt x="2628143" y="6056"/>
                    <a:pt x="2628143" y="6056"/>
                  </a:cubicBezTo>
                  <a:lnTo>
                    <a:pt x="2628143" y="6056"/>
                  </a:lnTo>
                  <a:lnTo>
                    <a:pt x="2628143" y="6056"/>
                  </a:lnTo>
                  <a:lnTo>
                    <a:pt x="2622088" y="6056"/>
                  </a:lnTo>
                  <a:cubicBezTo>
                    <a:pt x="2622088" y="6056"/>
                    <a:pt x="2626125" y="7065"/>
                    <a:pt x="2628143" y="6056"/>
                  </a:cubicBezTo>
                  <a:cubicBezTo>
                    <a:pt x="2630162" y="5047"/>
                    <a:pt x="2632180" y="2523"/>
                    <a:pt x="2634199" y="0"/>
                  </a:cubicBezTo>
                </a:path>
              </a:pathLst>
            </a:custGeom>
            <a:ln w="285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sk-SK"/>
            </a:p>
          </p:txBody>
        </p:sp>
        <p:cxnSp>
          <p:nvCxnSpPr>
            <p:cNvPr id="38" name="Rovná spojovacia šípka 40"/>
            <p:cNvCxnSpPr/>
            <p:nvPr/>
          </p:nvCxnSpPr>
          <p:spPr>
            <a:xfrm>
              <a:off x="7832351" y="2490152"/>
              <a:ext cx="0" cy="6478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ovná spojovacia šípka 41"/>
            <p:cNvCxnSpPr/>
            <p:nvPr/>
          </p:nvCxnSpPr>
          <p:spPr>
            <a:xfrm flipH="1">
              <a:off x="7117988" y="2490152"/>
              <a:ext cx="72071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BlokTextu 24"/>
            <p:cNvSpPr txBox="1">
              <a:spLocks noChangeArrowheads="1"/>
            </p:cNvSpPr>
            <p:nvPr/>
          </p:nvSpPr>
          <p:spPr bwMode="auto">
            <a:xfrm>
              <a:off x="7475284" y="2061396"/>
              <a:ext cx="2952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/>
                <a:t>a</a:t>
              </a:r>
            </a:p>
          </p:txBody>
        </p:sp>
        <p:sp>
          <p:nvSpPr>
            <p:cNvPr id="51" name="BlokTextu 25"/>
            <p:cNvSpPr txBox="1">
              <a:spLocks noChangeArrowheads="1"/>
            </p:cNvSpPr>
            <p:nvPr/>
          </p:nvSpPr>
          <p:spPr bwMode="auto">
            <a:xfrm>
              <a:off x="7832472" y="2490155"/>
              <a:ext cx="2824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/>
                <a:t>c</a:t>
              </a:r>
            </a:p>
          </p:txBody>
        </p:sp>
      </p:grpSp>
      <p:cxnSp>
        <p:nvCxnSpPr>
          <p:cNvPr id="52" name="Rovná spojnica 25"/>
          <p:cNvCxnSpPr/>
          <p:nvPr/>
        </p:nvCxnSpPr>
        <p:spPr>
          <a:xfrm rot="5400000">
            <a:off x="2035969" y="2607469"/>
            <a:ext cx="2357438" cy="0"/>
          </a:xfrm>
          <a:prstGeom prst="line">
            <a:avLst/>
          </a:prstGeom>
          <a:ln w="28575">
            <a:solidFill>
              <a:srgbClr val="F80E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BlokTextu 46"/>
          <p:cNvSpPr txBox="1">
            <a:spLocks noChangeArrowheads="1"/>
          </p:cNvSpPr>
          <p:nvPr/>
        </p:nvSpPr>
        <p:spPr bwMode="auto">
          <a:xfrm>
            <a:off x="2928938" y="1785938"/>
            <a:ext cx="727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000" b="1">
                <a:solidFill>
                  <a:srgbClr val="FFFF00"/>
                </a:solidFill>
              </a:rPr>
              <a:t>a-RS</a:t>
            </a:r>
          </a:p>
        </p:txBody>
      </p:sp>
      <p:sp>
        <p:nvSpPr>
          <p:cNvPr id="54" name="BlokTextu 47"/>
          <p:cNvSpPr txBox="1">
            <a:spLocks noChangeArrowheads="1"/>
          </p:cNvSpPr>
          <p:nvPr/>
        </p:nvSpPr>
        <p:spPr bwMode="auto">
          <a:xfrm>
            <a:off x="5072063" y="1785938"/>
            <a:ext cx="727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000" b="1">
                <a:solidFill>
                  <a:srgbClr val="FFFF00"/>
                </a:solidFill>
              </a:rPr>
              <a:t>a-RS</a:t>
            </a:r>
          </a:p>
        </p:txBody>
      </p:sp>
      <p:sp>
        <p:nvSpPr>
          <p:cNvPr id="55" name="BlokTextu 48"/>
          <p:cNvSpPr txBox="1">
            <a:spLocks noChangeArrowheads="1"/>
          </p:cNvSpPr>
          <p:nvPr/>
        </p:nvSpPr>
        <p:spPr bwMode="auto">
          <a:xfrm>
            <a:off x="3929058" y="1857364"/>
            <a:ext cx="492443" cy="61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sk-SK" sz="2000" b="1" dirty="0" err="1">
                <a:solidFill>
                  <a:srgbClr val="FFFF00"/>
                </a:solidFill>
              </a:rPr>
              <a:t>c-RS</a:t>
            </a:r>
            <a:endParaRPr lang="sk-SK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sk-SK" sz="2000" b="1" i="1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pre Sm-No.1,2,3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Picture 20" descr="D:\School\TUKE\3 doktorandske studium\Prednasky a konferencie\EUCAS\2017\k clanku\obrazky\obrazky na nahravanie\fig.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929066"/>
            <a:ext cx="2544712" cy="128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ok 17" descr="08 Tc spol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000108"/>
            <a:ext cx="3610430" cy="2628000"/>
          </a:xfrm>
          <a:prstGeom prst="rect">
            <a:avLst/>
          </a:prstGeom>
        </p:spPr>
      </p:pic>
      <p:pic>
        <p:nvPicPr>
          <p:cNvPr id="19" name="Obrázok 18" descr="08 Tc spol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4071942"/>
            <a:ext cx="3571900" cy="2626806"/>
          </a:xfrm>
          <a:prstGeom prst="rect">
            <a:avLst/>
          </a:prstGeom>
        </p:spPr>
      </p:pic>
      <p:pic>
        <p:nvPicPr>
          <p:cNvPr id="20" name="Obrázok 19" descr="08 Tc spol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1000108"/>
            <a:ext cx="3577000" cy="2628000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571604" y="642918"/>
            <a:ext cx="1428760" cy="428625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algn="ctr" eaLnBrk="0" hangingPunct="0">
              <a:defRPr/>
            </a:pPr>
            <a:r>
              <a:rPr lang="sk-SK" sz="2200" kern="0" dirty="0" smtClean="0">
                <a:solidFill>
                  <a:srgbClr val="008000"/>
                </a:solidFill>
                <a:cs typeface="Arial" charset="0"/>
              </a:rPr>
              <a:t>2,2 hm. % BaO</a:t>
            </a:r>
            <a:r>
              <a:rPr lang="sk-SK" sz="2200" kern="0" baseline="-25000" dirty="0" smtClean="0">
                <a:solidFill>
                  <a:srgbClr val="008000"/>
                </a:solidFill>
                <a:cs typeface="Arial" charset="0"/>
              </a:rPr>
              <a:t>2</a:t>
            </a:r>
            <a:endParaRPr lang="sk-SK" sz="2200" kern="0" baseline="-25000" dirty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571604" y="3714752"/>
            <a:ext cx="1500198" cy="428625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algn="ctr" eaLnBrk="0" hangingPunct="0">
              <a:defRPr/>
            </a:pPr>
            <a:r>
              <a:rPr lang="sk-SK" sz="2200" kern="0" dirty="0" smtClean="0">
                <a:solidFill>
                  <a:srgbClr val="008000"/>
                </a:solidFill>
                <a:cs typeface="Arial" charset="0"/>
              </a:rPr>
              <a:t>2,57 hm. % BaO</a:t>
            </a:r>
            <a:r>
              <a:rPr lang="sk-SK" sz="2200" kern="0" baseline="-25000" dirty="0" smtClean="0">
                <a:solidFill>
                  <a:srgbClr val="008000"/>
                </a:solidFill>
                <a:cs typeface="Arial" charset="0"/>
              </a:rPr>
              <a:t>2</a:t>
            </a:r>
            <a:endParaRPr lang="sk-SK" sz="2200" kern="0" baseline="-25000" dirty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5929322" y="642918"/>
            <a:ext cx="1500198" cy="428625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algn="ctr" eaLnBrk="0" hangingPunct="0">
              <a:defRPr/>
            </a:pPr>
            <a:r>
              <a:rPr lang="sk-SK" sz="2200" kern="0" dirty="0" smtClean="0">
                <a:solidFill>
                  <a:srgbClr val="008000"/>
                </a:solidFill>
                <a:cs typeface="Arial" charset="0"/>
              </a:rPr>
              <a:t>2,93 hm. % BaO</a:t>
            </a:r>
            <a:r>
              <a:rPr lang="sk-SK" sz="2200" kern="0" baseline="-25000" dirty="0" smtClean="0">
                <a:solidFill>
                  <a:srgbClr val="008000"/>
                </a:solidFill>
                <a:cs typeface="Arial" charset="0"/>
              </a:rPr>
              <a:t>2</a:t>
            </a:r>
            <a:endParaRPr lang="sk-SK" sz="2200" kern="0" baseline="-25000" dirty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214282" y="214290"/>
            <a:ext cx="785813" cy="428625"/>
          </a:xfrm>
          <a:prstGeom prst="rect">
            <a:avLst/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sk-SK" sz="2200" kern="0" dirty="0">
                <a:solidFill>
                  <a:srgbClr val="C00000"/>
                </a:solidFill>
                <a:cs typeface="Arial" charset="0"/>
              </a:rPr>
              <a:t>2 </a:t>
            </a:r>
            <a:r>
              <a:rPr lang="sk-SK" sz="2200" kern="0" dirty="0" err="1">
                <a:solidFill>
                  <a:srgbClr val="C00000"/>
                </a:solidFill>
                <a:cs typeface="Arial" charset="0"/>
              </a:rPr>
              <a:t>mT</a:t>
            </a:r>
            <a:endParaRPr lang="sk-SK" sz="2200" kern="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7" name="Obdélník 23"/>
          <p:cNvSpPr/>
          <p:nvPr/>
        </p:nvSpPr>
        <p:spPr>
          <a:xfrm>
            <a:off x="4572000" y="5857892"/>
            <a:ext cx="4071966" cy="3847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sk-SK" sz="1900" dirty="0" smtClean="0"/>
              <a:t> Zvýšenie hodnôt </a:t>
            </a:r>
            <a:r>
              <a:rPr lang="sk-SK" sz="1900" i="1" dirty="0" err="1" smtClean="0"/>
              <a:t>T</a:t>
            </a:r>
            <a:r>
              <a:rPr lang="sk-SK" sz="1900" i="1" baseline="-25000" dirty="0" err="1" smtClean="0"/>
              <a:t>c,m</a:t>
            </a:r>
            <a:r>
              <a:rPr lang="sk-SK" sz="1900" dirty="0" smtClean="0"/>
              <a:t> z 85,48 na 91,39 K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</a:t>
            </a:r>
            <a:r>
              <a:rPr lang="sk-SK" sz="2000" b="1" i="1" baseline="-25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pre Sm-No.2,3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Obdĺžnik 13"/>
          <p:cNvSpPr>
            <a:spLocks noChangeArrowheads="1"/>
          </p:cNvSpPr>
          <p:nvPr/>
        </p:nvSpPr>
        <p:spPr bwMode="auto">
          <a:xfrm>
            <a:off x="142875" y="6215063"/>
            <a:ext cx="8858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-"/>
            </a:pPr>
            <a:r>
              <a:rPr lang="sk-SK" sz="1600" dirty="0"/>
              <a:t> vibračný </a:t>
            </a:r>
            <a:r>
              <a:rPr lang="sk-SK" sz="1600" dirty="0" err="1"/>
              <a:t>magnetometer</a:t>
            </a:r>
            <a:r>
              <a:rPr lang="sk-SK" sz="1600" dirty="0"/>
              <a:t> (VSM) v meracom systéme suchého </a:t>
            </a:r>
            <a:r>
              <a:rPr lang="sk-SK" sz="1600" dirty="0" err="1"/>
              <a:t>kryostatu</a:t>
            </a:r>
            <a:r>
              <a:rPr lang="sk-SK" sz="1600" dirty="0"/>
              <a:t> od firmy </a:t>
            </a:r>
            <a:r>
              <a:rPr lang="sk-SK" sz="1600" dirty="0" err="1"/>
              <a:t>Cryogenic</a:t>
            </a:r>
            <a:r>
              <a:rPr lang="sk-SK" sz="1600" dirty="0"/>
              <a:t> </a:t>
            </a:r>
            <a:r>
              <a:rPr lang="sk-SK" sz="1600" dirty="0" err="1"/>
              <a:t>Limited</a:t>
            </a:r>
            <a:endParaRPr lang="sk-SK" sz="1600" dirty="0"/>
          </a:p>
        </p:txBody>
      </p:sp>
      <p:pic>
        <p:nvPicPr>
          <p:cNvPr id="16" name="Picture 2" descr="D:\School\TUKE\3 doktorandske studium\Prednasky a konferencie\EUCAS\2017\k clanku\obrazky\obrazky na nahravanie\fig. 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6048672" cy="455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D:\School\TUKE\3 doktorandske studium\Prednasky a konferencie\EUCAS\2017\k clanku\obrazky\obrazky na nahravanie\fig.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928934"/>
            <a:ext cx="2544712" cy="128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428728" y="857232"/>
            <a:ext cx="785812" cy="428625"/>
          </a:xfrm>
          <a:prstGeom prst="rect">
            <a:avLst/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sk-SK" sz="2200" kern="0" dirty="0">
                <a:solidFill>
                  <a:srgbClr val="C00000"/>
                </a:solidFill>
                <a:cs typeface="Arial" charset="0"/>
              </a:rPr>
              <a:t>77 K</a:t>
            </a:r>
          </a:p>
        </p:txBody>
      </p:sp>
      <p:cxnSp>
        <p:nvCxnSpPr>
          <p:cNvPr id="19" name="Rovná spojovacia šípka 18"/>
          <p:cNvCxnSpPr/>
          <p:nvPr/>
        </p:nvCxnSpPr>
        <p:spPr>
          <a:xfrm rot="10800000" flipV="1">
            <a:off x="3071802" y="3000366"/>
            <a:ext cx="500062" cy="42863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lokTextu 19"/>
          <p:cNvSpPr txBox="1">
            <a:spLocks noChangeArrowheads="1"/>
          </p:cNvSpPr>
          <p:nvPr/>
        </p:nvSpPr>
        <p:spPr bwMode="auto">
          <a:xfrm>
            <a:off x="2857488" y="2357430"/>
            <a:ext cx="1785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000" dirty="0"/>
              <a:t>sekundárny </a:t>
            </a:r>
            <a:r>
              <a:rPr lang="sk-SK" sz="2000" dirty="0" err="1"/>
              <a:t>peak</a:t>
            </a:r>
            <a:r>
              <a:rPr lang="sk-SK" sz="2000" dirty="0"/>
              <a:t> efekt</a:t>
            </a:r>
          </a:p>
        </p:txBody>
      </p:sp>
      <p:sp>
        <p:nvSpPr>
          <p:cNvPr id="21" name="Obdĺžnik 13"/>
          <p:cNvSpPr>
            <a:spLocks noChangeArrowheads="1"/>
          </p:cNvSpPr>
          <p:nvPr/>
        </p:nvSpPr>
        <p:spPr bwMode="auto">
          <a:xfrm>
            <a:off x="6372200" y="692696"/>
            <a:ext cx="2664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dirty="0" smtClean="0"/>
              <a:t>No.2 - </a:t>
            </a:r>
            <a:r>
              <a:rPr lang="sk-SK" kern="0" dirty="0" smtClean="0">
                <a:solidFill>
                  <a:srgbClr val="008000"/>
                </a:solidFill>
                <a:cs typeface="Arial" charset="0"/>
              </a:rPr>
              <a:t>2,57 hm. % BaO</a:t>
            </a:r>
            <a:r>
              <a:rPr lang="sk-SK" kern="0" baseline="-25000" dirty="0" smtClean="0">
                <a:solidFill>
                  <a:srgbClr val="008000"/>
                </a:solidFill>
                <a:cs typeface="Arial" charset="0"/>
              </a:rPr>
              <a:t>2</a:t>
            </a:r>
            <a:r>
              <a:rPr lang="sk-SK" dirty="0" smtClean="0"/>
              <a:t> </a:t>
            </a:r>
          </a:p>
          <a:p>
            <a:r>
              <a:rPr lang="sk-SK" dirty="0" smtClean="0"/>
              <a:t>No.3 - </a:t>
            </a:r>
            <a:r>
              <a:rPr lang="sk-SK" kern="0" dirty="0" smtClean="0">
                <a:solidFill>
                  <a:srgbClr val="FF0000"/>
                </a:solidFill>
                <a:cs typeface="Arial" charset="0"/>
              </a:rPr>
              <a:t>2,93 hm. % BaO</a:t>
            </a:r>
            <a:r>
              <a:rPr lang="sk-SK" kern="0" baseline="-25000" dirty="0" smtClean="0">
                <a:solidFill>
                  <a:srgbClr val="FF0000"/>
                </a:solidFill>
                <a:cs typeface="Arial" charset="0"/>
              </a:rPr>
              <a:t>2</a:t>
            </a:r>
          </a:p>
        </p:txBody>
      </p:sp>
      <p:sp>
        <p:nvSpPr>
          <p:cNvPr id="22" name="Obdĺžnik 21"/>
          <p:cNvSpPr/>
          <p:nvPr/>
        </p:nvSpPr>
        <p:spPr>
          <a:xfrm>
            <a:off x="5643570" y="1928802"/>
            <a:ext cx="28575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52232" t="50715" r="44196" b="45714"/>
          <a:stretch>
            <a:fillRect/>
          </a:stretch>
        </p:blipFill>
        <p:spPr bwMode="auto">
          <a:xfrm>
            <a:off x="5643570" y="2000240"/>
            <a:ext cx="285752" cy="17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76200"/>
            <a:ext cx="3198813" cy="825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  <a:gs pos="100000">
                <a:srgbClr val="156B1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8991600" y="3659188"/>
            <a:ext cx="82550" cy="31988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5945188" y="6705600"/>
            <a:ext cx="3198812" cy="825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B05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9061450" y="220980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4573588" y="6775450"/>
            <a:ext cx="4570412" cy="82550"/>
          </a:xfrm>
          <a:prstGeom prst="rect">
            <a:avLst/>
          </a:prstGeom>
          <a:gradFill rotWithShape="0">
            <a:gsLst>
              <a:gs pos="0">
                <a:schemeClr val="tx1">
                  <a:gamma/>
                  <a:tint val="0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0"/>
            <a:ext cx="82550" cy="4570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76200" y="0"/>
            <a:ext cx="82550" cy="319881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0" y="0"/>
            <a:ext cx="4570413" cy="825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k-SK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sk-SK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GdBCO+Ag</a:t>
            </a:r>
            <a:r>
              <a:rPr lang="sk-SK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vzorky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Obdĺžnik 27"/>
          <p:cNvSpPr>
            <a:spLocks noChangeArrowheads="1"/>
          </p:cNvSpPr>
          <p:nvPr/>
        </p:nvSpPr>
        <p:spPr bwMode="auto">
          <a:xfrm>
            <a:off x="2714597" y="5072044"/>
            <a:ext cx="36433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k-SK" sz="1800"/>
              <a:t>         T</a:t>
            </a:r>
            <a:r>
              <a:rPr lang="sk-SK" sz="1800" baseline="-25000"/>
              <a:t>m</a:t>
            </a:r>
            <a:r>
              <a:rPr lang="sk-SK" sz="1800"/>
              <a:t>-1060 </a:t>
            </a:r>
            <a:r>
              <a:rPr lang="en-GB" sz="1800"/>
              <a:t>[</a:t>
            </a:r>
            <a:r>
              <a:rPr lang="sk-SK" sz="1800"/>
              <a:t>°C</a:t>
            </a:r>
            <a:r>
              <a:rPr lang="en-GB" sz="1800"/>
              <a:t>]</a:t>
            </a:r>
            <a:r>
              <a:rPr lang="en-US" sz="1800"/>
              <a:t>➚</a:t>
            </a:r>
            <a:r>
              <a:rPr lang="sk-SK" sz="1800"/>
              <a:t>100 </a:t>
            </a:r>
            <a:r>
              <a:rPr lang="en-GB" sz="1800"/>
              <a:t>[</a:t>
            </a:r>
            <a:r>
              <a:rPr lang="sk-SK" sz="1800"/>
              <a:t>°C/h</a:t>
            </a:r>
            <a:r>
              <a:rPr lang="en-GB" sz="1800"/>
              <a:t>]</a:t>
            </a:r>
            <a:endParaRPr lang="sk-SK" sz="1800"/>
          </a:p>
          <a:p>
            <a:pPr algn="l"/>
            <a:r>
              <a:rPr lang="sk-SK" sz="1800"/>
              <a:t>               1060 </a:t>
            </a:r>
            <a:r>
              <a:rPr lang="en-GB" sz="1800"/>
              <a:t>[</a:t>
            </a:r>
            <a:r>
              <a:rPr lang="sk-SK" sz="1800"/>
              <a:t>°C</a:t>
            </a:r>
            <a:r>
              <a:rPr lang="en-GB" sz="1800"/>
              <a:t>]</a:t>
            </a:r>
            <a:r>
              <a:rPr lang="en-US" sz="1800"/>
              <a:t>➙</a:t>
            </a:r>
            <a:r>
              <a:rPr lang="sk-SK" sz="1800"/>
              <a:t>1 </a:t>
            </a:r>
            <a:r>
              <a:rPr lang="en-GB" sz="1800"/>
              <a:t>[</a:t>
            </a:r>
            <a:r>
              <a:rPr lang="sk-SK" sz="1800"/>
              <a:t>h</a:t>
            </a:r>
            <a:r>
              <a:rPr lang="en-GB" sz="1800"/>
              <a:t>]</a:t>
            </a:r>
            <a:endParaRPr lang="sk-SK" sz="1800"/>
          </a:p>
          <a:p>
            <a:pPr algn="l"/>
            <a:r>
              <a:rPr lang="sk-SK" sz="1800"/>
              <a:t>      1060-1020 </a:t>
            </a:r>
            <a:r>
              <a:rPr lang="en-GB" sz="1800"/>
              <a:t>[</a:t>
            </a:r>
            <a:r>
              <a:rPr lang="sk-SK" sz="1800"/>
              <a:t>°C</a:t>
            </a:r>
            <a:r>
              <a:rPr lang="en-GB" sz="1800"/>
              <a:t>]</a:t>
            </a:r>
            <a:r>
              <a:rPr lang="en-US" sz="1800"/>
              <a:t>➘</a:t>
            </a:r>
            <a:r>
              <a:rPr lang="sk-SK" sz="1800"/>
              <a:t>100 </a:t>
            </a:r>
            <a:r>
              <a:rPr lang="en-GB" sz="1800"/>
              <a:t>[</a:t>
            </a:r>
            <a:r>
              <a:rPr lang="sk-SK" sz="1800"/>
              <a:t>°C/h</a:t>
            </a:r>
            <a:r>
              <a:rPr lang="en-GB" sz="1800"/>
              <a:t>]</a:t>
            </a:r>
            <a:endParaRPr lang="sk-SK" sz="1800"/>
          </a:p>
          <a:p>
            <a:pPr algn="l"/>
            <a:r>
              <a:rPr lang="sk-SK" sz="1800"/>
              <a:t>        1020-980 </a:t>
            </a:r>
            <a:r>
              <a:rPr lang="en-GB" sz="1800"/>
              <a:t>[</a:t>
            </a:r>
            <a:r>
              <a:rPr lang="sk-SK" sz="1800"/>
              <a:t>°C</a:t>
            </a:r>
            <a:r>
              <a:rPr lang="en-GB" sz="1800"/>
              <a:t>]</a:t>
            </a:r>
            <a:r>
              <a:rPr lang="en-US" sz="1800"/>
              <a:t>➘</a:t>
            </a:r>
            <a:r>
              <a:rPr lang="sk-SK" sz="1800"/>
              <a:t>0,2 </a:t>
            </a:r>
            <a:r>
              <a:rPr lang="en-GB" sz="1800"/>
              <a:t>[</a:t>
            </a:r>
            <a:r>
              <a:rPr lang="sk-SK" sz="1800"/>
              <a:t>°C/h</a:t>
            </a:r>
            <a:r>
              <a:rPr lang="en-GB" sz="1800"/>
              <a:t>]</a:t>
            </a:r>
            <a:endParaRPr lang="sk-SK" sz="1800"/>
          </a:p>
          <a:p>
            <a:pPr algn="l"/>
            <a:r>
              <a:rPr lang="sk-SK" sz="1800"/>
              <a:t>          980-100 </a:t>
            </a:r>
            <a:r>
              <a:rPr lang="en-GB" sz="1800"/>
              <a:t>[</a:t>
            </a:r>
            <a:r>
              <a:rPr lang="sk-SK" sz="1800"/>
              <a:t>°C</a:t>
            </a:r>
            <a:r>
              <a:rPr lang="en-GB" sz="1800"/>
              <a:t>]</a:t>
            </a:r>
            <a:r>
              <a:rPr lang="en-US" sz="1800"/>
              <a:t>➘</a:t>
            </a:r>
            <a:r>
              <a:rPr lang="sk-SK" sz="1800"/>
              <a:t>150 </a:t>
            </a:r>
            <a:r>
              <a:rPr lang="en-GB" sz="1800"/>
              <a:t>[</a:t>
            </a:r>
            <a:r>
              <a:rPr lang="sk-SK" sz="1800"/>
              <a:t>°C/h</a:t>
            </a:r>
            <a:r>
              <a:rPr lang="en-GB" sz="1800"/>
              <a:t>]</a:t>
            </a:r>
            <a:endParaRPr lang="sk-SK" sz="1800"/>
          </a:p>
        </p:txBody>
      </p:sp>
      <p:pic>
        <p:nvPicPr>
          <p:cNvPr id="16" name="Obrázek 20" descr="H21_GdBCO_20.1.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857232"/>
            <a:ext cx="18224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ázek 21" descr="H23_GdBCO_10.2.17_20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22" y="857232"/>
            <a:ext cx="18256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22" descr="H23_GdBCO_10.2.17_30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72" y="857232"/>
            <a:ext cx="18224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23" descr="H24_GdBCO_zal_za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22" y="857232"/>
            <a:ext cx="18224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Obrázek 24" descr="H24_GdBCO_zať_zár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2285982"/>
            <a:ext cx="18224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rázek 25" descr="H26_GdBCO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22" y="2285982"/>
            <a:ext cx="18224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Obrázek 26" descr="H27_GdBCO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3714732"/>
            <a:ext cx="18224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Obrázok 23" descr="H25_GdBCO_20a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22" y="2285982"/>
            <a:ext cx="18240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Obrázok 24" descr="H25_GdBCO_32a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1972" y="2285982"/>
            <a:ext cx="18240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Obrázok 26" descr="H28_GdBCO_32_b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71722" y="3714732"/>
            <a:ext cx="18240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Obrázok 27" descr="H29_GdBCO_20_b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1972" y="3714732"/>
            <a:ext cx="18240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Obrázok 28" descr="H29_GdBCO_32_b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72222" y="3714732"/>
            <a:ext cx="18240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Obrázok 30" descr="H30_GdBCO_32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472" y="5143482"/>
            <a:ext cx="18240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Obrázok 29" descr="H31_GdBCO_32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72222" y="5143482"/>
            <a:ext cx="18240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Ovál 27"/>
          <p:cNvSpPr>
            <a:spLocks noChangeArrowheads="1"/>
          </p:cNvSpPr>
          <p:nvPr/>
        </p:nvSpPr>
        <p:spPr bwMode="auto">
          <a:xfrm>
            <a:off x="6715097" y="3643294"/>
            <a:ext cx="1357313" cy="1357313"/>
          </a:xfrm>
          <a:prstGeom prst="ellipse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85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3731</TotalTime>
  <Words>938</Words>
  <Application>Microsoft Office PowerPoint</Application>
  <PresentationFormat>Prezentácia na obrazovke (4:3)</PresentationFormat>
  <Paragraphs>249</Paragraphs>
  <Slides>18</Slides>
  <Notes>18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19" baseType="lpstr">
      <vt:lpstr>Motiv sady Office</vt:lpstr>
      <vt:lpstr>Príprava, štruktúra a vlastnosti REBCO masívnych supravodičov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Ďakujem za vašu pozornosť!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Growth, microstructure and properties of GdBCO-Ag superconductors</dc:title>
  <dc:creator>ThinkPad</dc:creator>
  <cp:lastModifiedBy>PC</cp:lastModifiedBy>
  <cp:revision>366</cp:revision>
  <dcterms:created xsi:type="dcterms:W3CDTF">2017-12-03T16:58:32Z</dcterms:created>
  <dcterms:modified xsi:type="dcterms:W3CDTF">2018-06-27T06:15:50Z</dcterms:modified>
</cp:coreProperties>
</file>