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4">
  <p:sldMasterIdLst>
    <p:sldMasterId id="2147483648" r:id="rId1"/>
    <p:sldMasterId id="2147483650" r:id="rId2"/>
    <p:sldMasterId id="2147483651" r:id="rId3"/>
    <p:sldMasterId id="2147483652" r:id="rId4"/>
    <p:sldMasterId id="2147483653" r:id="rId5"/>
  </p:sldMasterIdLst>
  <p:notesMasterIdLst>
    <p:notesMasterId r:id="rId17"/>
  </p:notesMasterIdLst>
  <p:handoutMasterIdLst>
    <p:handoutMasterId r:id="rId18"/>
  </p:handoutMasterIdLst>
  <p:sldIdLst>
    <p:sldId id="301" r:id="rId6"/>
    <p:sldId id="319" r:id="rId7"/>
    <p:sldId id="306" r:id="rId8"/>
    <p:sldId id="317" r:id="rId9"/>
    <p:sldId id="320" r:id="rId10"/>
    <p:sldId id="318" r:id="rId11"/>
    <p:sldId id="311" r:id="rId12"/>
    <p:sldId id="312" r:id="rId13"/>
    <p:sldId id="313" r:id="rId14"/>
    <p:sldId id="310" r:id="rId15"/>
    <p:sldId id="30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CC3300"/>
    <a:srgbClr val="A50021"/>
    <a:srgbClr val="EE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5" autoAdjust="0"/>
    <p:restoredTop sz="86410"/>
  </p:normalViewPr>
  <p:slideViewPr>
    <p:cSldViewPr>
      <p:cViewPr varScale="1">
        <p:scale>
          <a:sx n="113" d="100"/>
          <a:sy n="113" d="100"/>
        </p:scale>
        <p:origin x="-1656" y="-10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C6C0EB-6851-4362-8E06-B400459B3DD3}" type="datetimeFigureOut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907A10-95D5-400B-A8DA-02D99C281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F2FACC-9D63-419B-8205-5B241034258D}" type="datetimeFigureOut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3141B2-344D-4B22-9D36-55339EF35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sk-SK" dirty="0" smtClean="0"/>
              <a:t>Témou mojej dizertačnej práce je vplyv tepelného spracovania v externom magnetickom poli na mikroštruktúru a magnetické vlastnosti vybraných rýchlochladených zliatin. Na danú tému bola vypracovaná i písomná práca k dizertačnej skúške pod vedením mojho školiteľa doktora Ivana Škorvánka.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AD117A-E5EA-4182-B8E9-C83591DCD8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Proces žíhania materiálov v magnetickom poli sa využíva na úprava magnetických vlastnosti. Pri </a:t>
            </a:r>
            <a:r>
              <a:rPr lang="sk-SK" dirty="0" err="1" smtClean="0"/>
              <a:t>termomagnetickom</a:t>
            </a:r>
            <a:r>
              <a:rPr lang="sk-SK" dirty="0" smtClean="0"/>
              <a:t> procese dochádza k vytvoreniu preferenčného smeru magnetizácie a to mechanizmom smerového usporiadania atómový párov.  Na obrázku </a:t>
            </a:r>
            <a:r>
              <a:rPr lang="sk-SK" dirty="0" err="1" smtClean="0"/>
              <a:t>vyšie</a:t>
            </a:r>
            <a:r>
              <a:rPr lang="sk-SK" dirty="0" smtClean="0"/>
              <a:t> je zobrazené usporiadanie </a:t>
            </a:r>
            <a:r>
              <a:rPr lang="sk-SK" dirty="0" err="1" smtClean="0"/>
              <a:t>atomových</a:t>
            </a:r>
            <a:r>
              <a:rPr lang="sk-SK" dirty="0" smtClean="0"/>
              <a:t> párov. Na </a:t>
            </a:r>
            <a:r>
              <a:rPr lang="sk-SK" dirty="0" err="1" smtClean="0"/>
              <a:t>obr</a:t>
            </a:r>
            <a:r>
              <a:rPr lang="sk-SK" dirty="0" smtClean="0"/>
              <a:t> a je zobrazené náhodne usporiadanie atómov. Počas </a:t>
            </a:r>
            <a:r>
              <a:rPr lang="sk-SK" dirty="0" err="1" smtClean="0"/>
              <a:t>žihania</a:t>
            </a:r>
            <a:r>
              <a:rPr lang="sk-SK" dirty="0" smtClean="0"/>
              <a:t> pôsobením tepla a </a:t>
            </a:r>
            <a:r>
              <a:rPr lang="sk-SK" dirty="0" err="1" smtClean="0"/>
              <a:t>yároveň</a:t>
            </a:r>
            <a:r>
              <a:rPr lang="sk-SK" dirty="0" smtClean="0"/>
              <a:t> </a:t>
            </a:r>
            <a:r>
              <a:rPr lang="sk-SK" dirty="0" err="1" smtClean="0"/>
              <a:t>mag</a:t>
            </a:r>
            <a:r>
              <a:rPr lang="sk-SK" dirty="0" smtClean="0"/>
              <a:t>. Poľa </a:t>
            </a:r>
            <a:r>
              <a:rPr lang="sk-SK" dirty="0" err="1" smtClean="0"/>
              <a:t>vytvorime</a:t>
            </a:r>
            <a:r>
              <a:rPr lang="sk-SK" dirty="0" smtClean="0"/>
              <a:t> preferenčný smer ako je to zobrazené na </a:t>
            </a:r>
            <a:r>
              <a:rPr lang="sk-SK" dirty="0" err="1" smtClean="0"/>
              <a:t>obr</a:t>
            </a:r>
            <a:r>
              <a:rPr lang="sk-SK" dirty="0" smtClean="0"/>
              <a:t> b. Daný mechanizmus je založený na tom, že energia </a:t>
            </a:r>
            <a:r>
              <a:rPr lang="sk-SK" dirty="0" err="1" smtClean="0"/>
              <a:t>atomového</a:t>
            </a:r>
            <a:r>
              <a:rPr lang="sk-SK" dirty="0" smtClean="0"/>
              <a:t> páru </a:t>
            </a:r>
            <a:r>
              <a:rPr lang="sk-SK" dirty="0" err="1" smtClean="0"/>
              <a:t>závysí</a:t>
            </a:r>
            <a:r>
              <a:rPr lang="sk-SK" dirty="0" smtClean="0"/>
              <a:t> od uhla medzi smerom lokálnej magnetizácie a osou páru. Ak dodáme materiálu energiu potrebnú na difúzia v podobe teploty atómové páry sa </a:t>
            </a:r>
            <a:r>
              <a:rPr lang="sk-SK" dirty="0" err="1" smtClean="0"/>
              <a:t>usporiadaju</a:t>
            </a:r>
            <a:r>
              <a:rPr lang="sk-SK" dirty="0" smtClean="0"/>
              <a:t> v smere lokálnej magnetizácie čím sa zmenší celková energia. Po odstránení teploty ostanú niektoré atómové páry vo svojich nových polohách a tým sa </a:t>
            </a:r>
            <a:r>
              <a:rPr lang="sk-SK" dirty="0" err="1" smtClean="0"/>
              <a:t>vytvorý</a:t>
            </a:r>
            <a:r>
              <a:rPr lang="sk-SK" dirty="0" smtClean="0"/>
              <a:t> preferenčný smer magnetizácie.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141B2-344D-4B22-9D36-55339EF35F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Proces žíhania materiálov v magnetickom poli sa využíva na úprava magnetických vlastnosti. Pri </a:t>
            </a:r>
            <a:r>
              <a:rPr lang="sk-SK" dirty="0" err="1" smtClean="0"/>
              <a:t>termomagnetickom</a:t>
            </a:r>
            <a:r>
              <a:rPr lang="sk-SK" dirty="0" smtClean="0"/>
              <a:t> procese dochádza k vytvoreniu preferenčného smeru magnetizácie a to mechanizmom smerového usporiadania atómový párov.  Na obrázku </a:t>
            </a:r>
            <a:r>
              <a:rPr lang="sk-SK" dirty="0" err="1" smtClean="0"/>
              <a:t>vyšie</a:t>
            </a:r>
            <a:r>
              <a:rPr lang="sk-SK" dirty="0" smtClean="0"/>
              <a:t> je zobrazené usporiadanie </a:t>
            </a:r>
            <a:r>
              <a:rPr lang="sk-SK" dirty="0" err="1" smtClean="0"/>
              <a:t>atomových</a:t>
            </a:r>
            <a:r>
              <a:rPr lang="sk-SK" dirty="0" smtClean="0"/>
              <a:t> párov. Na </a:t>
            </a:r>
            <a:r>
              <a:rPr lang="sk-SK" dirty="0" err="1" smtClean="0"/>
              <a:t>obr</a:t>
            </a:r>
            <a:r>
              <a:rPr lang="sk-SK" dirty="0" smtClean="0"/>
              <a:t> a je zobrazené náhodne usporiadanie atómov. Počas </a:t>
            </a:r>
            <a:r>
              <a:rPr lang="sk-SK" dirty="0" err="1" smtClean="0"/>
              <a:t>žihania</a:t>
            </a:r>
            <a:r>
              <a:rPr lang="sk-SK" dirty="0" smtClean="0"/>
              <a:t> pôsobením tepla a </a:t>
            </a:r>
            <a:r>
              <a:rPr lang="sk-SK" dirty="0" err="1" smtClean="0"/>
              <a:t>yároveň</a:t>
            </a:r>
            <a:r>
              <a:rPr lang="sk-SK" dirty="0" smtClean="0"/>
              <a:t> </a:t>
            </a:r>
            <a:r>
              <a:rPr lang="sk-SK" dirty="0" err="1" smtClean="0"/>
              <a:t>mag</a:t>
            </a:r>
            <a:r>
              <a:rPr lang="sk-SK" dirty="0" smtClean="0"/>
              <a:t>. Poľa </a:t>
            </a:r>
            <a:r>
              <a:rPr lang="sk-SK" dirty="0" err="1" smtClean="0"/>
              <a:t>vytvorime</a:t>
            </a:r>
            <a:r>
              <a:rPr lang="sk-SK" dirty="0" smtClean="0"/>
              <a:t> preferenčný smer ako je to zobrazené na </a:t>
            </a:r>
            <a:r>
              <a:rPr lang="sk-SK" dirty="0" err="1" smtClean="0"/>
              <a:t>obr</a:t>
            </a:r>
            <a:r>
              <a:rPr lang="sk-SK" dirty="0" smtClean="0"/>
              <a:t> b. Daný mechanizmus je založený na tom, že energia </a:t>
            </a:r>
            <a:r>
              <a:rPr lang="sk-SK" dirty="0" err="1" smtClean="0"/>
              <a:t>atomového</a:t>
            </a:r>
            <a:r>
              <a:rPr lang="sk-SK" dirty="0" smtClean="0"/>
              <a:t> páru </a:t>
            </a:r>
            <a:r>
              <a:rPr lang="sk-SK" dirty="0" err="1" smtClean="0"/>
              <a:t>závysí</a:t>
            </a:r>
            <a:r>
              <a:rPr lang="sk-SK" dirty="0" smtClean="0"/>
              <a:t> od uhla medzi smerom lokálnej magnetizácie a osou páru. Ak dodáme materiálu energiu potrebnú na difúzia v podobe teploty atómové páry sa </a:t>
            </a:r>
            <a:r>
              <a:rPr lang="sk-SK" dirty="0" err="1" smtClean="0"/>
              <a:t>usporiadaju</a:t>
            </a:r>
            <a:r>
              <a:rPr lang="sk-SK" dirty="0" smtClean="0"/>
              <a:t> v smere lokálnej magnetizácie čím sa zmenší celková energia. Po odstránení teploty ostanú niektoré atómové páry vo svojich nových polohách a tým sa </a:t>
            </a:r>
            <a:r>
              <a:rPr lang="sk-SK" dirty="0" err="1" smtClean="0"/>
              <a:t>vytvorý</a:t>
            </a:r>
            <a:r>
              <a:rPr lang="sk-SK" dirty="0" smtClean="0"/>
              <a:t> preferenčný smer magnetizácie.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141B2-344D-4B22-9D36-55339EF35F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Proces žíhania materiálov v magnetickom poli sa využíva na úprava magnetických vlastnosti. Pri </a:t>
            </a:r>
            <a:r>
              <a:rPr lang="sk-SK" dirty="0" err="1" smtClean="0"/>
              <a:t>termomagnetickom</a:t>
            </a:r>
            <a:r>
              <a:rPr lang="sk-SK" dirty="0" smtClean="0"/>
              <a:t> procese dochádza k vytvoreniu preferenčného smeru magnetizácie a to mechanizmom smerového usporiadania atómový párov.  Na obrázku </a:t>
            </a:r>
            <a:r>
              <a:rPr lang="sk-SK" dirty="0" err="1" smtClean="0"/>
              <a:t>vyšie</a:t>
            </a:r>
            <a:r>
              <a:rPr lang="sk-SK" dirty="0" smtClean="0"/>
              <a:t> je zobrazené usporiadanie </a:t>
            </a:r>
            <a:r>
              <a:rPr lang="sk-SK" dirty="0" err="1" smtClean="0"/>
              <a:t>atomových</a:t>
            </a:r>
            <a:r>
              <a:rPr lang="sk-SK" dirty="0" smtClean="0"/>
              <a:t> párov. Na </a:t>
            </a:r>
            <a:r>
              <a:rPr lang="sk-SK" dirty="0" err="1" smtClean="0"/>
              <a:t>obr</a:t>
            </a:r>
            <a:r>
              <a:rPr lang="sk-SK" dirty="0" smtClean="0"/>
              <a:t> a je zobrazené náhodne usporiadanie atómov. Počas </a:t>
            </a:r>
            <a:r>
              <a:rPr lang="sk-SK" dirty="0" err="1" smtClean="0"/>
              <a:t>žihania</a:t>
            </a:r>
            <a:r>
              <a:rPr lang="sk-SK" dirty="0" smtClean="0"/>
              <a:t> pôsobením tepla a </a:t>
            </a:r>
            <a:r>
              <a:rPr lang="sk-SK" dirty="0" err="1" smtClean="0"/>
              <a:t>yároveň</a:t>
            </a:r>
            <a:r>
              <a:rPr lang="sk-SK" dirty="0" smtClean="0"/>
              <a:t> </a:t>
            </a:r>
            <a:r>
              <a:rPr lang="sk-SK" dirty="0" err="1" smtClean="0"/>
              <a:t>mag</a:t>
            </a:r>
            <a:r>
              <a:rPr lang="sk-SK" dirty="0" smtClean="0"/>
              <a:t>. Poľa </a:t>
            </a:r>
            <a:r>
              <a:rPr lang="sk-SK" dirty="0" err="1" smtClean="0"/>
              <a:t>vytvorime</a:t>
            </a:r>
            <a:r>
              <a:rPr lang="sk-SK" dirty="0" smtClean="0"/>
              <a:t> preferenčný smer ako je to zobrazené na </a:t>
            </a:r>
            <a:r>
              <a:rPr lang="sk-SK" dirty="0" err="1" smtClean="0"/>
              <a:t>obr</a:t>
            </a:r>
            <a:r>
              <a:rPr lang="sk-SK" dirty="0" smtClean="0"/>
              <a:t> b. Daný mechanizmus je založený na tom, že energia </a:t>
            </a:r>
            <a:r>
              <a:rPr lang="sk-SK" dirty="0" err="1" smtClean="0"/>
              <a:t>atomového</a:t>
            </a:r>
            <a:r>
              <a:rPr lang="sk-SK" dirty="0" smtClean="0"/>
              <a:t> páru </a:t>
            </a:r>
            <a:r>
              <a:rPr lang="sk-SK" dirty="0" err="1" smtClean="0"/>
              <a:t>závysí</a:t>
            </a:r>
            <a:r>
              <a:rPr lang="sk-SK" dirty="0" smtClean="0"/>
              <a:t> od uhla medzi smerom lokálnej magnetizácie a osou páru. Ak dodáme materiálu energiu potrebnú na difúzia v podobe teploty atómové páry sa </a:t>
            </a:r>
            <a:r>
              <a:rPr lang="sk-SK" dirty="0" err="1" smtClean="0"/>
              <a:t>usporiadaju</a:t>
            </a:r>
            <a:r>
              <a:rPr lang="sk-SK" dirty="0" smtClean="0"/>
              <a:t> v smere lokálnej magnetizácie čím sa zmenší celková energia. Po odstránení teploty ostanú niektoré atómové páry vo svojich nových polohách a tým sa </a:t>
            </a:r>
            <a:r>
              <a:rPr lang="sk-SK" dirty="0" err="1" smtClean="0"/>
              <a:t>vytvorý</a:t>
            </a:r>
            <a:r>
              <a:rPr lang="sk-SK" dirty="0" smtClean="0"/>
              <a:t> preferenčný smer magnetizácie.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141B2-344D-4B22-9D36-55339EF35F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Proces žíhania materiálov v magnetickom poli sa využíva na úprava magnetických vlastnosti. Pri </a:t>
            </a:r>
            <a:r>
              <a:rPr lang="sk-SK" dirty="0" err="1" smtClean="0"/>
              <a:t>termomagnetickom</a:t>
            </a:r>
            <a:r>
              <a:rPr lang="sk-SK" dirty="0" smtClean="0"/>
              <a:t> procese dochádza k vytvoreniu preferenčného smeru magnetizácie a to mechanizmom smerového usporiadania atómový párov.  Na obrázku </a:t>
            </a:r>
            <a:r>
              <a:rPr lang="sk-SK" dirty="0" err="1" smtClean="0"/>
              <a:t>vyšie</a:t>
            </a:r>
            <a:r>
              <a:rPr lang="sk-SK" dirty="0" smtClean="0"/>
              <a:t> je zobrazené usporiadanie </a:t>
            </a:r>
            <a:r>
              <a:rPr lang="sk-SK" dirty="0" err="1" smtClean="0"/>
              <a:t>atomových</a:t>
            </a:r>
            <a:r>
              <a:rPr lang="sk-SK" dirty="0" smtClean="0"/>
              <a:t> párov. Na </a:t>
            </a:r>
            <a:r>
              <a:rPr lang="sk-SK" dirty="0" err="1" smtClean="0"/>
              <a:t>obr</a:t>
            </a:r>
            <a:r>
              <a:rPr lang="sk-SK" dirty="0" smtClean="0"/>
              <a:t> a je zobrazené náhodne usporiadanie atómov. Počas </a:t>
            </a:r>
            <a:r>
              <a:rPr lang="sk-SK" dirty="0" err="1" smtClean="0"/>
              <a:t>žihania</a:t>
            </a:r>
            <a:r>
              <a:rPr lang="sk-SK" dirty="0" smtClean="0"/>
              <a:t> pôsobením tepla a </a:t>
            </a:r>
            <a:r>
              <a:rPr lang="sk-SK" dirty="0" err="1" smtClean="0"/>
              <a:t>yároveň</a:t>
            </a:r>
            <a:r>
              <a:rPr lang="sk-SK" dirty="0" smtClean="0"/>
              <a:t> </a:t>
            </a:r>
            <a:r>
              <a:rPr lang="sk-SK" dirty="0" err="1" smtClean="0"/>
              <a:t>mag</a:t>
            </a:r>
            <a:r>
              <a:rPr lang="sk-SK" dirty="0" smtClean="0"/>
              <a:t>. Poľa </a:t>
            </a:r>
            <a:r>
              <a:rPr lang="sk-SK" dirty="0" err="1" smtClean="0"/>
              <a:t>vytvorime</a:t>
            </a:r>
            <a:r>
              <a:rPr lang="sk-SK" dirty="0" smtClean="0"/>
              <a:t> preferenčný smer ako je to zobrazené na </a:t>
            </a:r>
            <a:r>
              <a:rPr lang="sk-SK" dirty="0" err="1" smtClean="0"/>
              <a:t>obr</a:t>
            </a:r>
            <a:r>
              <a:rPr lang="sk-SK" dirty="0" smtClean="0"/>
              <a:t> b. Daný mechanizmus je založený na tom, že energia </a:t>
            </a:r>
            <a:r>
              <a:rPr lang="sk-SK" dirty="0" err="1" smtClean="0"/>
              <a:t>atomového</a:t>
            </a:r>
            <a:r>
              <a:rPr lang="sk-SK" dirty="0" smtClean="0"/>
              <a:t> páru </a:t>
            </a:r>
            <a:r>
              <a:rPr lang="sk-SK" dirty="0" err="1" smtClean="0"/>
              <a:t>závysí</a:t>
            </a:r>
            <a:r>
              <a:rPr lang="sk-SK" dirty="0" smtClean="0"/>
              <a:t> od uhla medzi smerom lokálnej magnetizácie a osou páru. Ak dodáme materiálu energiu potrebnú na difúzia v podobe teploty atómové páry sa </a:t>
            </a:r>
            <a:r>
              <a:rPr lang="sk-SK" dirty="0" err="1" smtClean="0"/>
              <a:t>usporiadaju</a:t>
            </a:r>
            <a:r>
              <a:rPr lang="sk-SK" dirty="0" smtClean="0"/>
              <a:t> v smere lokálnej magnetizácie čím sa zmenší celková energia. Po odstránení teploty ostanú niektoré atómové páry vo svojich nových polohách a tým sa </a:t>
            </a:r>
            <a:r>
              <a:rPr lang="sk-SK" dirty="0" err="1" smtClean="0"/>
              <a:t>vytvorý</a:t>
            </a:r>
            <a:r>
              <a:rPr lang="sk-SK" dirty="0" smtClean="0"/>
              <a:t> preferenčný smer magnetizácie.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141B2-344D-4B22-9D36-55339EF35F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Proces žíhania materiálov v magnetickom poli sa využíva na úprava magnetických vlastnosti. Pri </a:t>
            </a:r>
            <a:r>
              <a:rPr lang="sk-SK" dirty="0" err="1" smtClean="0"/>
              <a:t>termomagnetickom</a:t>
            </a:r>
            <a:r>
              <a:rPr lang="sk-SK" dirty="0" smtClean="0"/>
              <a:t> procese dochádza k vytvoreniu preferenčného smeru magnetizácie a to mechanizmom smerového usporiadania atómový párov.  Na obrázku </a:t>
            </a:r>
            <a:r>
              <a:rPr lang="sk-SK" dirty="0" err="1" smtClean="0"/>
              <a:t>vyšie</a:t>
            </a:r>
            <a:r>
              <a:rPr lang="sk-SK" dirty="0" smtClean="0"/>
              <a:t> je zobrazené usporiadanie </a:t>
            </a:r>
            <a:r>
              <a:rPr lang="sk-SK" dirty="0" err="1" smtClean="0"/>
              <a:t>atomových</a:t>
            </a:r>
            <a:r>
              <a:rPr lang="sk-SK" dirty="0" smtClean="0"/>
              <a:t> párov. Na </a:t>
            </a:r>
            <a:r>
              <a:rPr lang="sk-SK" dirty="0" err="1" smtClean="0"/>
              <a:t>obr</a:t>
            </a:r>
            <a:r>
              <a:rPr lang="sk-SK" dirty="0" smtClean="0"/>
              <a:t> a je zobrazené náhodne usporiadanie atómov. Počas </a:t>
            </a:r>
            <a:r>
              <a:rPr lang="sk-SK" dirty="0" err="1" smtClean="0"/>
              <a:t>žihania</a:t>
            </a:r>
            <a:r>
              <a:rPr lang="sk-SK" dirty="0" smtClean="0"/>
              <a:t> pôsobením tepla a </a:t>
            </a:r>
            <a:r>
              <a:rPr lang="sk-SK" dirty="0" err="1" smtClean="0"/>
              <a:t>yároveň</a:t>
            </a:r>
            <a:r>
              <a:rPr lang="sk-SK" dirty="0" smtClean="0"/>
              <a:t> </a:t>
            </a:r>
            <a:r>
              <a:rPr lang="sk-SK" dirty="0" err="1" smtClean="0"/>
              <a:t>mag</a:t>
            </a:r>
            <a:r>
              <a:rPr lang="sk-SK" dirty="0" smtClean="0"/>
              <a:t>. Poľa </a:t>
            </a:r>
            <a:r>
              <a:rPr lang="sk-SK" dirty="0" err="1" smtClean="0"/>
              <a:t>vytvorime</a:t>
            </a:r>
            <a:r>
              <a:rPr lang="sk-SK" dirty="0" smtClean="0"/>
              <a:t> preferenčný smer ako je to zobrazené na </a:t>
            </a:r>
            <a:r>
              <a:rPr lang="sk-SK" dirty="0" err="1" smtClean="0"/>
              <a:t>obr</a:t>
            </a:r>
            <a:r>
              <a:rPr lang="sk-SK" dirty="0" smtClean="0"/>
              <a:t> b. Daný mechanizmus je založený na tom, že energia </a:t>
            </a:r>
            <a:r>
              <a:rPr lang="sk-SK" dirty="0" err="1" smtClean="0"/>
              <a:t>atomového</a:t>
            </a:r>
            <a:r>
              <a:rPr lang="sk-SK" dirty="0" smtClean="0"/>
              <a:t> páru </a:t>
            </a:r>
            <a:r>
              <a:rPr lang="sk-SK" dirty="0" err="1" smtClean="0"/>
              <a:t>závysí</a:t>
            </a:r>
            <a:r>
              <a:rPr lang="sk-SK" dirty="0" smtClean="0"/>
              <a:t> od uhla medzi smerom lokálnej magnetizácie a osou páru. Ak dodáme materiálu energiu potrebnú na difúzia v podobe teploty atómové páry sa </a:t>
            </a:r>
            <a:r>
              <a:rPr lang="sk-SK" dirty="0" err="1" smtClean="0"/>
              <a:t>usporiadaju</a:t>
            </a:r>
            <a:r>
              <a:rPr lang="sk-SK" dirty="0" smtClean="0"/>
              <a:t> v smere lokálnej magnetizácie čím sa zmenší celková energia. Po odstránení teploty ostanú niektoré atómové páry vo svojich nových polohách a tým sa </a:t>
            </a:r>
            <a:r>
              <a:rPr lang="sk-SK" dirty="0" err="1" smtClean="0"/>
              <a:t>vytvorý</a:t>
            </a:r>
            <a:r>
              <a:rPr lang="sk-SK" dirty="0" smtClean="0"/>
              <a:t> preferenčný smer magnetizácie.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141B2-344D-4B22-9D36-55339EF35F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Strana</a:t>
            </a: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B65C-EAAD-4FB0-AA41-265F9166C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10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67500" y="230188"/>
            <a:ext cx="2095500" cy="33178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81000" y="230188"/>
            <a:ext cx="6134100" cy="33178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Strana</a:t>
            </a: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A5A6-D70B-4180-BF91-29AFB7506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22313" y="1905000"/>
            <a:ext cx="3943350" cy="210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18063" y="1905000"/>
            <a:ext cx="3944937" cy="210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67500" y="230188"/>
            <a:ext cx="2095500" cy="37830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81000" y="230188"/>
            <a:ext cx="6134100" cy="37830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Strana</a:t>
            </a:r>
            <a:endParaRPr lang="en-US"/>
          </a:p>
        </p:txBody>
      </p:sp>
      <p:sp>
        <p:nvSpPr>
          <p:cNvPr id="4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53FF-7962-44E7-BA5D-3E4B3E0B0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10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67500" y="230188"/>
            <a:ext cx="2095500" cy="33178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81000" y="230188"/>
            <a:ext cx="6134100" cy="33178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Strana</a:t>
            </a:r>
            <a:endParaRPr lang="en-US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A304-43A6-4980-A713-5646D839D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10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14800" cy="213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Strana</a:t>
            </a: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DD4B-F2B0-4EC1-B250-FCE6D32FB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67500" y="230188"/>
            <a:ext cx="2095500" cy="33178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81000" y="230188"/>
            <a:ext cx="6134100" cy="33178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Strana</a:t>
            </a:r>
            <a:endParaRPr lang="en-US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8E47-C932-4BE5-840E-A0D8A33D1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5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6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0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Strana</a:t>
            </a:r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C04E9E-488E-4FAC-AB54-2DE0B477A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</p:sldLayoutIdLst>
  <p:hf sldNum="0" hd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>
        <a:buChar char="•"/>
        <a:defRPr sz="2000"/>
      </a:lvl6pPr>
      <a:lvl7pPr marL="2971800" indent="-228600">
        <a:buChar char="•"/>
        <a:defRPr sz="2000"/>
      </a:lvl7pPr>
      <a:lvl8pPr marL="3429000" indent="-228600">
        <a:buChar char="•"/>
        <a:defRPr sz="2000"/>
      </a:lvl8pPr>
      <a:lvl9pPr marL="3886200" indent="-228600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/>
      <a:lvl2pPr marL="457200"/>
      <a:lvl3pPr marL="914400"/>
      <a:lvl4pPr marL="1371600"/>
      <a:lvl5pPr marL="1828800"/>
      <a:lvl6pPr marL="2286000"/>
      <a:lvl7pPr marL="2743200"/>
      <a:lvl8pPr marL="3200400"/>
      <a:lvl9pPr marL="3657600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Kliknite sem a upravte štýl predlohy nadpisov.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hf sldNum="0"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white rectangle.png"/>
          <p:cNvPicPr>
            <a:picLocks noChangeAspect="1"/>
          </p:cNvPicPr>
          <p:nvPr/>
        </p:nvPicPr>
        <p:blipFill>
          <a:blip r:embed="rId1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Kliknite sem a upravte štýl predlohy nadpisov.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/>
  </p:transition>
  <p:hf sldNum="0"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>
          <a:solidFill>
            <a:schemeClr val="tx1"/>
          </a:solidFill>
          <a:latin typeface="+mn-lt"/>
          <a:cs typeface="+mn-cs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4pPr>
      <a:lvl5pPr marL="14255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5pPr>
      <a:lvl6pPr marL="18827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6pPr>
      <a:lvl7pPr marL="23399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7pPr>
      <a:lvl8pPr marL="27971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8pPr>
      <a:lvl9pPr marL="32543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Kliknite sem a upravte štýl predlohy nadpisov.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>
    <p:fade/>
  </p:transition>
  <p:hf sldNum="0"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Kliknite sem a upravte štýl predlohy nadpisov.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fade/>
  </p:transition>
  <p:hf sldNum="0"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15" Type="http://schemas.openxmlformats.org/officeDocument/2006/relationships/image" Target="../media/image17.png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6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9.w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ubtitle 1"/>
          <p:cNvSpPr>
            <a:spLocks noGrp="1"/>
          </p:cNvSpPr>
          <p:nvPr>
            <p:ph type="subTitle" idx="4294967295"/>
          </p:nvPr>
        </p:nvSpPr>
        <p:spPr>
          <a:xfrm>
            <a:off x="0" y="304800"/>
            <a:ext cx="9144000" cy="664797"/>
          </a:xfrm>
        </p:spPr>
        <p:txBody>
          <a:bodyPr/>
          <a:lstStyle/>
          <a:p>
            <a:pPr algn="ctr">
              <a:buNone/>
            </a:pPr>
            <a:r>
              <a:rPr lang="sk-SK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Ústav experimentálnej fyziky SAV, Košice</a:t>
            </a:r>
            <a:r>
              <a:rPr lang="sk-SK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sk-SK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sk-SK" sz="2400" b="1" dirty="0" smtClean="0">
                <a:solidFill>
                  <a:srgbClr val="FFCC00"/>
                </a:solidFill>
                <a:cs typeface="Arial" pitchFamily="34" charset="0"/>
              </a:rPr>
              <a:t>Laboratórium nanomateriálov a aplikovaného magnetizmu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21336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k-SK" sz="2800" dirty="0"/>
              <a:t>Vplyv tepelného spracovania v externom magnetickom poli na </a:t>
            </a:r>
            <a:r>
              <a:rPr lang="sk-SK" sz="2800" dirty="0" err="1"/>
              <a:t>mikroštruktúru</a:t>
            </a:r>
            <a:r>
              <a:rPr lang="sk-SK" sz="2800" dirty="0"/>
              <a:t> a magnetické vlastnosti vybraných </a:t>
            </a:r>
            <a:r>
              <a:rPr lang="sk-SK" sz="2800" dirty="0" err="1"/>
              <a:t>rýchlochladených</a:t>
            </a:r>
            <a:r>
              <a:rPr lang="sk-SK" sz="2800" dirty="0"/>
              <a:t> </a:t>
            </a:r>
            <a:r>
              <a:rPr lang="sk-SK" sz="2800" dirty="0" smtClean="0"/>
              <a:t>zliatin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8305800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Doktora</a:t>
            </a:r>
            <a:r>
              <a:rPr lang="sk-SK" dirty="0" smtClean="0"/>
              <a:t>n</a:t>
            </a:r>
            <a:r>
              <a:rPr lang="en-US" dirty="0" smtClean="0"/>
              <a:t>d</a:t>
            </a:r>
            <a:r>
              <a:rPr lang="sk-SK" dirty="0" smtClean="0"/>
              <a:t>:	 </a:t>
            </a:r>
            <a:r>
              <a:rPr lang="sk-SK" dirty="0" smtClean="0">
                <a:solidFill>
                  <a:srgbClr val="FFCC00"/>
                </a:solidFill>
              </a:rPr>
              <a:t>Ing. </a:t>
            </a:r>
            <a:r>
              <a:rPr lang="sk-SK" dirty="0">
                <a:solidFill>
                  <a:srgbClr val="FFCC00"/>
                </a:solidFill>
              </a:rPr>
              <a:t>František ANDREJKA</a:t>
            </a:r>
          </a:p>
          <a:p>
            <a:pPr>
              <a:spcBef>
                <a:spcPct val="50000"/>
              </a:spcBef>
            </a:pPr>
            <a:endParaRPr lang="sk-SK" sz="500" dirty="0">
              <a:solidFill>
                <a:srgbClr val="FFCC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dirty="0" smtClean="0"/>
              <a:t>Školiteľ:	 	 RNDr. Ivan Škorvánek, CSc. </a:t>
            </a:r>
          </a:p>
          <a:p>
            <a:pPr>
              <a:spcBef>
                <a:spcPct val="50000"/>
              </a:spcBef>
            </a:pPr>
            <a:r>
              <a:rPr lang="sk-SK" dirty="0" smtClean="0"/>
              <a:t>Študijný program:	 Náuka o materiáloch</a:t>
            </a:r>
          </a:p>
          <a:p>
            <a:pPr>
              <a:spcBef>
                <a:spcPct val="50000"/>
              </a:spcBef>
            </a:pPr>
            <a:r>
              <a:rPr lang="sk-SK" dirty="0" smtClean="0"/>
              <a:t>Študijný odbor:	 5.2.26 Materiály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37142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sk-SK" dirty="0" smtClean="0"/>
              <a:t>Doktorandský seminár 	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162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868680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000" b="1" dirty="0" smtClean="0">
                <a:solidFill>
                  <a:srgbClr val="FFCC00"/>
                </a:solidFill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sk-SK" sz="2400" b="1" dirty="0" smtClean="0">
                <a:solidFill>
                  <a:srgbClr val="FFCC00"/>
                </a:solidFill>
              </a:rPr>
              <a:t>	Publikované výsledky počas štúdia</a:t>
            </a:r>
          </a:p>
          <a:p>
            <a:pPr marL="342900" indent="-342900" algn="just">
              <a:spcBef>
                <a:spcPct val="50000"/>
              </a:spcBef>
            </a:pPr>
            <a:r>
              <a:rPr lang="sk-SK" sz="2000" dirty="0" smtClean="0"/>
              <a:t>	</a:t>
            </a:r>
            <a:r>
              <a:rPr lang="sk-SK" sz="2000" dirty="0"/>
              <a:t>	</a:t>
            </a:r>
            <a:endParaRPr lang="sk-SK" sz="2000" dirty="0" smtClean="0"/>
          </a:p>
          <a:p>
            <a:pPr marL="342900" indent="-342900" algn="just">
              <a:spcBef>
                <a:spcPct val="50000"/>
              </a:spcBef>
            </a:pPr>
            <a:r>
              <a:rPr lang="sk-SK" sz="2000" dirty="0" smtClean="0"/>
              <a:t>	J</a:t>
            </a:r>
            <a:r>
              <a:rPr lang="sk-SK" sz="2000" dirty="0"/>
              <a:t>. S. </a:t>
            </a:r>
            <a:r>
              <a:rPr lang="en-US" sz="2000" dirty="0" err="1"/>
              <a:t>Blázquez</a:t>
            </a:r>
            <a:r>
              <a:rPr lang="sk-SK" sz="2000" dirty="0"/>
              <a:t>, J. </a:t>
            </a:r>
            <a:r>
              <a:rPr lang="en-US" sz="2000" dirty="0"/>
              <a:t>Marcin</a:t>
            </a:r>
            <a:r>
              <a:rPr lang="sk-SK" sz="2000" dirty="0"/>
              <a:t>, </a:t>
            </a:r>
            <a:r>
              <a:rPr lang="sk-SK" sz="2000" dirty="0">
                <a:solidFill>
                  <a:srgbClr val="FFCC00"/>
                </a:solidFill>
              </a:rPr>
              <a:t>F. </a:t>
            </a:r>
            <a:r>
              <a:rPr lang="en-US" sz="2000" dirty="0" err="1">
                <a:solidFill>
                  <a:srgbClr val="FFCC00"/>
                </a:solidFill>
              </a:rPr>
              <a:t>Andrejka</a:t>
            </a:r>
            <a:r>
              <a:rPr lang="sk-SK" sz="2000" dirty="0"/>
              <a:t>, V.  </a:t>
            </a:r>
            <a:r>
              <a:rPr lang="sk-SK" sz="2000" dirty="0" err="1"/>
              <a:t>Franco</a:t>
            </a:r>
            <a:r>
              <a:rPr lang="sk-SK" sz="2000" dirty="0"/>
              <a:t>, A. </a:t>
            </a:r>
            <a:r>
              <a:rPr lang="sk-SK" sz="2000" dirty="0" err="1"/>
              <a:t>Conde</a:t>
            </a:r>
            <a:r>
              <a:rPr lang="sk-SK" sz="2000" dirty="0"/>
              <a:t>, I. </a:t>
            </a:r>
            <a:r>
              <a:rPr lang="en-US" sz="2000" dirty="0"/>
              <a:t> </a:t>
            </a:r>
            <a:r>
              <a:rPr lang="en-US" sz="2000" dirty="0" err="1"/>
              <a:t>Škorvánek</a:t>
            </a:r>
            <a:r>
              <a:rPr lang="sk-SK" sz="2000" dirty="0"/>
              <a:t>, J. </a:t>
            </a:r>
            <a:r>
              <a:rPr lang="sk-SK" sz="2000" dirty="0" err="1"/>
              <a:t>Alloys</a:t>
            </a:r>
            <a:r>
              <a:rPr lang="sk-SK" sz="2000" dirty="0"/>
              <a:t> </a:t>
            </a:r>
            <a:r>
              <a:rPr lang="sk-SK" sz="2000" dirty="0" err="1"/>
              <a:t>Compd</a:t>
            </a:r>
            <a:r>
              <a:rPr lang="sk-SK" sz="2000" dirty="0"/>
              <a:t>. 658 (2016) 367-371. </a:t>
            </a:r>
            <a:r>
              <a:rPr lang="sk-SK" sz="2000" b="1" dirty="0" smtClean="0"/>
              <a:t>ADC</a:t>
            </a:r>
            <a:endParaRPr lang="sk-SK" sz="2000" dirty="0"/>
          </a:p>
          <a:p>
            <a:pPr marL="342900" indent="-342900" algn="just">
              <a:spcBef>
                <a:spcPct val="50000"/>
              </a:spcBef>
            </a:pPr>
            <a:r>
              <a:rPr lang="sk-SK" sz="2000" dirty="0" smtClean="0"/>
              <a:t>	</a:t>
            </a:r>
          </a:p>
          <a:p>
            <a:pPr marL="342900" indent="-342900" algn="just">
              <a:spcBef>
                <a:spcPct val="50000"/>
              </a:spcBef>
            </a:pPr>
            <a:r>
              <a:rPr lang="sk-SK" sz="2000" dirty="0"/>
              <a:t>	</a:t>
            </a:r>
            <a:r>
              <a:rPr lang="sk-SK" sz="2000" dirty="0" smtClean="0"/>
              <a:t>J</a:t>
            </a:r>
            <a:r>
              <a:rPr lang="sk-SK" sz="2000" dirty="0"/>
              <a:t>. S. </a:t>
            </a:r>
            <a:r>
              <a:rPr lang="en-US" sz="2000" dirty="0" err="1"/>
              <a:t>Blázquez</a:t>
            </a:r>
            <a:r>
              <a:rPr lang="sk-SK" sz="2000" dirty="0" smtClean="0"/>
              <a:t>, </a:t>
            </a:r>
            <a:r>
              <a:rPr lang="sk-SK" sz="2000" dirty="0"/>
              <a:t>J. </a:t>
            </a:r>
            <a:r>
              <a:rPr lang="en-US" sz="2000" dirty="0"/>
              <a:t>Marcin</a:t>
            </a:r>
            <a:r>
              <a:rPr lang="sk-SK" sz="2000" dirty="0" smtClean="0"/>
              <a:t>, </a:t>
            </a:r>
            <a:r>
              <a:rPr lang="sk-SK" sz="2000" dirty="0">
                <a:solidFill>
                  <a:srgbClr val="FFCC00"/>
                </a:solidFill>
              </a:rPr>
              <a:t>F. </a:t>
            </a:r>
            <a:r>
              <a:rPr lang="en-US" sz="2000" dirty="0" err="1">
                <a:solidFill>
                  <a:srgbClr val="FFCC00"/>
                </a:solidFill>
              </a:rPr>
              <a:t>Andrejka</a:t>
            </a:r>
            <a:r>
              <a:rPr lang="sk-SK" sz="2000" dirty="0" smtClean="0"/>
              <a:t>, </a:t>
            </a:r>
            <a:r>
              <a:rPr lang="sk-SK" sz="2000" dirty="0"/>
              <a:t>V.  </a:t>
            </a:r>
            <a:r>
              <a:rPr lang="sk-SK" sz="2000" dirty="0" err="1" smtClean="0"/>
              <a:t>Franco</a:t>
            </a:r>
            <a:r>
              <a:rPr lang="sk-SK" sz="2000" dirty="0" smtClean="0"/>
              <a:t>, </a:t>
            </a:r>
            <a:r>
              <a:rPr lang="sk-SK" sz="2000" dirty="0"/>
              <a:t>A. </a:t>
            </a:r>
            <a:r>
              <a:rPr lang="sk-SK" sz="2000" dirty="0" err="1" smtClean="0"/>
              <a:t>Conde</a:t>
            </a:r>
            <a:r>
              <a:rPr lang="sk-SK" sz="2000" dirty="0" smtClean="0"/>
              <a:t>, </a:t>
            </a:r>
            <a:r>
              <a:rPr lang="sk-SK" sz="2000" dirty="0"/>
              <a:t>I. </a:t>
            </a:r>
            <a:r>
              <a:rPr lang="en-US" sz="2000" dirty="0"/>
              <a:t> </a:t>
            </a:r>
            <a:r>
              <a:rPr lang="en-US" sz="2000" dirty="0" err="1"/>
              <a:t>Škorvánek</a:t>
            </a:r>
            <a:r>
              <a:rPr lang="sk-SK" sz="2000" dirty="0" smtClean="0"/>
              <a:t>, </a:t>
            </a:r>
            <a:r>
              <a:rPr lang="sk-SK" sz="2000" dirty="0" err="1"/>
              <a:t>Metall</a:t>
            </a:r>
            <a:r>
              <a:rPr lang="sk-SK" sz="2000" dirty="0"/>
              <a:t>. Mater. </a:t>
            </a:r>
            <a:r>
              <a:rPr lang="sk-SK" sz="2000" dirty="0" err="1"/>
              <a:t>Trans</a:t>
            </a:r>
            <a:r>
              <a:rPr lang="sk-SK" sz="2000" dirty="0"/>
              <a:t>. A 47 (2016) 4301-4305. </a:t>
            </a:r>
            <a:r>
              <a:rPr lang="sk-SK" sz="2000" dirty="0" smtClean="0"/>
              <a:t> </a:t>
            </a:r>
            <a:r>
              <a:rPr lang="sk-SK" sz="2000" b="1" dirty="0" smtClean="0"/>
              <a:t>ADC</a:t>
            </a:r>
          </a:p>
          <a:p>
            <a:pPr marL="342900" indent="-342900" algn="just">
              <a:spcBef>
                <a:spcPct val="50000"/>
              </a:spcBef>
            </a:pPr>
            <a:endParaRPr lang="sk-SK" sz="2000" dirty="0"/>
          </a:p>
          <a:p>
            <a:pPr marL="355600" indent="-355600" algn="just"/>
            <a:r>
              <a:rPr lang="sk-SK" sz="2000" dirty="0"/>
              <a:t>	L. </a:t>
            </a:r>
            <a:r>
              <a:rPr lang="en-US" sz="2000" dirty="0"/>
              <a:t>González-</a:t>
            </a:r>
            <a:r>
              <a:rPr lang="en-US" sz="2000" dirty="0" err="1"/>
              <a:t>Legarreta</a:t>
            </a:r>
            <a:r>
              <a:rPr lang="sk-SK" sz="2000" dirty="0" smtClean="0"/>
              <a:t>, </a:t>
            </a:r>
            <a:r>
              <a:rPr lang="sk-SK" sz="2000" dirty="0">
                <a:solidFill>
                  <a:srgbClr val="FFCC00"/>
                </a:solidFill>
              </a:rPr>
              <a:t>F. </a:t>
            </a:r>
            <a:r>
              <a:rPr lang="en-US" sz="2000" dirty="0" err="1">
                <a:solidFill>
                  <a:srgbClr val="FFCC00"/>
                </a:solidFill>
              </a:rPr>
              <a:t>Andrejka</a:t>
            </a:r>
            <a:r>
              <a:rPr lang="sk-SK" sz="2000" dirty="0" smtClean="0"/>
              <a:t>, </a:t>
            </a:r>
            <a:r>
              <a:rPr lang="sk-SK" sz="2000" dirty="0"/>
              <a:t>J. </a:t>
            </a:r>
            <a:r>
              <a:rPr lang="en-US" sz="2000" dirty="0"/>
              <a:t>Marcin</a:t>
            </a:r>
            <a:r>
              <a:rPr lang="sk-SK" sz="2000" dirty="0" smtClean="0"/>
              <a:t>, </a:t>
            </a:r>
            <a:r>
              <a:rPr lang="sk-SK" sz="2000" dirty="0"/>
              <a:t>P</a:t>
            </a:r>
            <a:r>
              <a:rPr lang="sk-SK" sz="2000" dirty="0" smtClean="0"/>
              <a:t>.</a:t>
            </a:r>
            <a:r>
              <a:rPr lang="en-US" sz="2000" dirty="0"/>
              <a:t> </a:t>
            </a:r>
            <a:r>
              <a:rPr lang="en-US" sz="2000" dirty="0" err="1"/>
              <a:t>Švec</a:t>
            </a:r>
            <a:r>
              <a:rPr lang="sk-SK" sz="2000" dirty="0" smtClean="0"/>
              <a:t>, </a:t>
            </a:r>
            <a:r>
              <a:rPr lang="sk-SK" sz="2000" dirty="0"/>
              <a:t>M. </a:t>
            </a:r>
            <a:r>
              <a:rPr lang="en-US" sz="2000" dirty="0" err="1"/>
              <a:t>Varga</a:t>
            </a:r>
            <a:r>
              <a:rPr lang="sk-SK" sz="2000" dirty="0" smtClean="0"/>
              <a:t>, </a:t>
            </a:r>
            <a:r>
              <a:rPr lang="sk-SK" sz="2000" dirty="0"/>
              <a:t>D.  </a:t>
            </a:r>
            <a:r>
              <a:rPr lang="en-US" sz="2000" dirty="0" err="1"/>
              <a:t>Janičkovič</a:t>
            </a:r>
            <a:r>
              <a:rPr lang="sk-SK" sz="2000" dirty="0" smtClean="0"/>
              <a:t>, </a:t>
            </a:r>
            <a:r>
              <a:rPr lang="sk-SK" sz="2000" dirty="0"/>
              <a:t>P. </a:t>
            </a:r>
            <a:r>
              <a:rPr lang="en-US" sz="2000" dirty="0" err="1"/>
              <a:t>Švec</a:t>
            </a:r>
            <a:r>
              <a:rPr lang="sk-SK" sz="2000" dirty="0" smtClean="0"/>
              <a:t> </a:t>
            </a:r>
            <a:r>
              <a:rPr lang="sk-SK" sz="2000" dirty="0" err="1"/>
              <a:t>Sr</a:t>
            </a:r>
            <a:r>
              <a:rPr lang="sk-SK" sz="2000" dirty="0"/>
              <a:t>., I. </a:t>
            </a:r>
            <a:r>
              <a:rPr lang="en-US" sz="2000" dirty="0" err="1"/>
              <a:t>Škorvánek</a:t>
            </a:r>
            <a:r>
              <a:rPr lang="sk-SK" sz="2000" dirty="0" smtClean="0"/>
              <a:t>, </a:t>
            </a:r>
            <a:r>
              <a:rPr lang="sk-SK" sz="2000" dirty="0"/>
              <a:t>J. </a:t>
            </a:r>
            <a:r>
              <a:rPr lang="sk-SK" sz="2000" dirty="0" err="1"/>
              <a:t>Alloys</a:t>
            </a:r>
            <a:r>
              <a:rPr lang="sk-SK" sz="2000" dirty="0"/>
              <a:t> </a:t>
            </a:r>
            <a:r>
              <a:rPr lang="sk-SK" sz="2000" dirty="0" err="1"/>
              <a:t>Compd</a:t>
            </a:r>
            <a:r>
              <a:rPr lang="sk-SK" sz="2000" dirty="0"/>
              <a:t>. 688 (2016) 94-100. </a:t>
            </a:r>
            <a:r>
              <a:rPr lang="sk-SK" sz="2000" b="1" dirty="0" smtClean="0"/>
              <a:t>ADC</a:t>
            </a:r>
          </a:p>
          <a:p>
            <a:pPr marL="355600" indent="-355600" algn="just"/>
            <a:endParaRPr lang="sk-SK" sz="2000" b="1" dirty="0" smtClean="0"/>
          </a:p>
          <a:p>
            <a:pPr marL="355600" indent="-355600" algn="just"/>
            <a:r>
              <a:rPr lang="sk-SK" sz="2000" dirty="0" smtClean="0">
                <a:solidFill>
                  <a:srgbClr val="FFCC00"/>
                </a:solidFill>
              </a:rPr>
              <a:t>	F</a:t>
            </a:r>
            <a:r>
              <a:rPr lang="sk-SK" sz="2000" dirty="0">
                <a:solidFill>
                  <a:srgbClr val="FFCC00"/>
                </a:solidFill>
              </a:rPr>
              <a:t>. </a:t>
            </a:r>
            <a:r>
              <a:rPr lang="es-ES" sz="2000" dirty="0" err="1">
                <a:solidFill>
                  <a:srgbClr val="FFCC00"/>
                </a:solidFill>
              </a:rPr>
              <a:t>Andrejka</a:t>
            </a:r>
            <a:r>
              <a:rPr lang="sk-SK" sz="2000" dirty="0">
                <a:solidFill>
                  <a:srgbClr val="FFCC00"/>
                </a:solidFill>
              </a:rPr>
              <a:t>, </a:t>
            </a:r>
            <a:r>
              <a:rPr lang="sk-SK" sz="2000" dirty="0"/>
              <a:t>L. </a:t>
            </a:r>
            <a:r>
              <a:rPr lang="es-ES" sz="2000" dirty="0"/>
              <a:t>González-</a:t>
            </a:r>
            <a:r>
              <a:rPr lang="es-ES" sz="2000" dirty="0" err="1"/>
              <a:t>Legarreta</a:t>
            </a:r>
            <a:r>
              <a:rPr lang="sk-SK" sz="2000" dirty="0"/>
              <a:t>, P. </a:t>
            </a:r>
            <a:r>
              <a:rPr lang="es-ES" sz="2000" dirty="0" err="1"/>
              <a:t>Švec</a:t>
            </a:r>
            <a:r>
              <a:rPr lang="sk-SK" sz="2000" dirty="0"/>
              <a:t>, I. </a:t>
            </a:r>
            <a:r>
              <a:rPr lang="sk-SK" sz="2000" dirty="0" err="1"/>
              <a:t>Škorvánek</a:t>
            </a:r>
            <a:r>
              <a:rPr lang="sk-SK" sz="2000" dirty="0"/>
              <a:t> : </a:t>
            </a:r>
            <a:r>
              <a:rPr lang="sk-SK" sz="2000" dirty="0" err="1"/>
              <a:t>Senzorika</a:t>
            </a:r>
            <a:r>
              <a:rPr lang="sk-SK" sz="2000" dirty="0"/>
              <a:t> a </a:t>
            </a:r>
            <a:r>
              <a:rPr lang="sk-SK" sz="2000" dirty="0" err="1"/>
              <a:t>magnetometria</a:t>
            </a:r>
            <a:r>
              <a:rPr lang="sk-SK" sz="2000" dirty="0"/>
              <a:t> 2016. - Košice : TU, 2016 S. 1-5. - ISBN 978-80-553-3051-8 . </a:t>
            </a:r>
            <a:r>
              <a:rPr lang="sk-SK" sz="2000" b="1" dirty="0"/>
              <a:t>AFD</a:t>
            </a:r>
          </a:p>
          <a:p>
            <a:pPr marL="355600" indent="-355600" algn="just"/>
            <a:endParaRPr lang="sk-SK" sz="2000" b="1" dirty="0"/>
          </a:p>
          <a:p>
            <a:pPr marL="355600" indent="-355600" algn="just"/>
            <a:endParaRPr lang="sk-SK" sz="2000" dirty="0"/>
          </a:p>
          <a:p>
            <a:pPr marL="355600" indent="-355600" algn="just"/>
            <a:r>
              <a:rPr lang="sk-SK" sz="2000" dirty="0"/>
              <a:t>	</a:t>
            </a:r>
            <a:endParaRPr lang="sk-SK" sz="2000" b="1" dirty="0"/>
          </a:p>
          <a:p>
            <a:pPr marL="342900" indent="-342900" algn="just">
              <a:spcBef>
                <a:spcPct val="50000"/>
              </a:spcBef>
            </a:pPr>
            <a:r>
              <a:rPr lang="sk-SK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1737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2400" b="1" dirty="0" smtClean="0">
                <a:solidFill>
                  <a:srgbClr val="FFCC00"/>
                </a:solidFill>
              </a:rPr>
              <a:t>	</a:t>
            </a:r>
          </a:p>
          <a:p>
            <a:pPr marL="342900" indent="12700">
              <a:spcBef>
                <a:spcPct val="50000"/>
              </a:spcBef>
            </a:pPr>
            <a:endParaRPr lang="sk-SK" sz="2400" b="1" dirty="0" smtClean="0">
              <a:solidFill>
                <a:srgbClr val="FFCC00"/>
              </a:solidFill>
            </a:endParaRPr>
          </a:p>
          <a:p>
            <a:pPr marL="342900" indent="12700">
              <a:spcBef>
                <a:spcPct val="50000"/>
              </a:spcBef>
            </a:pPr>
            <a:endParaRPr lang="sk-SK" sz="800" b="1" dirty="0" smtClean="0">
              <a:solidFill>
                <a:srgbClr val="FFCC00"/>
              </a:solidFill>
            </a:endParaRPr>
          </a:p>
          <a:p>
            <a:pPr marL="342900" indent="12700">
              <a:spcBef>
                <a:spcPct val="50000"/>
              </a:spcBef>
            </a:pPr>
            <a:endParaRPr lang="sk-SK" sz="2600" b="1" dirty="0" smtClean="0">
              <a:solidFill>
                <a:srgbClr val="FFCC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sk-SK" sz="2600" b="1" dirty="0" smtClean="0">
              <a:solidFill>
                <a:srgbClr val="FFCC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sk-SK" sz="2600" b="1" dirty="0" smtClean="0">
              <a:solidFill>
                <a:srgbClr val="FFCC00"/>
              </a:solidFill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sk-SK" sz="2600" b="1" dirty="0" smtClean="0"/>
              <a:t>Ďakujem za pozornosť</a:t>
            </a:r>
          </a:p>
          <a:p>
            <a:pPr marL="342900" indent="-342900">
              <a:spcBef>
                <a:spcPct val="50000"/>
              </a:spcBef>
            </a:pPr>
            <a:endParaRPr lang="sk-SK" sz="2600" b="1" dirty="0" smtClean="0">
              <a:solidFill>
                <a:srgbClr val="FFCC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sk-SK" sz="2600" b="1" dirty="0" smtClean="0">
              <a:solidFill>
                <a:srgbClr val="FFCC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sk-SK" sz="2600" b="1" dirty="0" smtClean="0">
              <a:solidFill>
                <a:srgbClr val="FFCC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sk-SK" sz="2600" b="1" dirty="0" smtClean="0">
              <a:solidFill>
                <a:srgbClr val="FFCC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sk-SK" sz="2600" b="1" dirty="0" smtClean="0">
              <a:solidFill>
                <a:srgbClr val="FFCC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664626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0"/>
            <a:ext cx="8686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000" b="1" dirty="0" smtClean="0">
                <a:solidFill>
                  <a:srgbClr val="FFCC00"/>
                </a:solidFill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sk-SK" sz="2400" b="1" dirty="0" smtClean="0">
                <a:solidFill>
                  <a:srgbClr val="FFCC00"/>
                </a:solidFill>
              </a:rPr>
              <a:t>	Žíhanie v externom magnetickom poli</a:t>
            </a:r>
            <a:r>
              <a:rPr lang="sk-SK" sz="2400" b="1" dirty="0">
                <a:solidFill>
                  <a:srgbClr val="FFCC00"/>
                </a:solidFill>
              </a:rPr>
              <a:t>	</a:t>
            </a:r>
            <a:endParaRPr lang="sk-SK" sz="24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504047"/>
              </p:ext>
            </p:extLst>
          </p:nvPr>
        </p:nvGraphicFramePr>
        <p:xfrm>
          <a:off x="4508094" y="1752600"/>
          <a:ext cx="3669119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6" name="Graph" r:id="rId4" imgW="4278240" imgH="2992320" progId="Origin50.Graph">
                  <p:embed/>
                </p:oleObj>
              </mc:Choice>
              <mc:Fallback>
                <p:oleObj name="Graph" r:id="rId4" imgW="4278240" imgH="29923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094" y="1752600"/>
                        <a:ext cx="3669119" cy="2565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DSC03052"/>
          <p:cNvPicPr>
            <a:picLocks noChangeAspect="1" noChangeArrowheads="1"/>
          </p:cNvPicPr>
          <p:nvPr/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29527" r="8305" b="18454"/>
          <a:stretch>
            <a:fillRect/>
          </a:stretch>
        </p:blipFill>
        <p:spPr bwMode="auto">
          <a:xfrm>
            <a:off x="498474" y="2133600"/>
            <a:ext cx="3457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SC02834"/>
          <p:cNvPicPr>
            <a:picLocks noChangeAspect="1" noChangeArrowheads="1"/>
          </p:cNvPicPr>
          <p:nvPr/>
        </p:nvPicPr>
        <p:blipFill>
          <a:blip r:embed="rId7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6609" r="5536" b="11995"/>
          <a:stretch>
            <a:fillRect/>
          </a:stretch>
        </p:blipFill>
        <p:spPr bwMode="auto">
          <a:xfrm>
            <a:off x="533400" y="4191000"/>
            <a:ext cx="33877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1" y="4419600"/>
            <a:ext cx="3477775" cy="215347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BlokTextu 12"/>
          <p:cNvSpPr txBox="1"/>
          <p:nvPr/>
        </p:nvSpPr>
        <p:spPr>
          <a:xfrm>
            <a:off x="1312861" y="3733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priečne pole 0,8 T</a:t>
            </a:r>
            <a:endParaRPr lang="sk-SK" sz="1600" dirty="0"/>
          </a:p>
        </p:txBody>
      </p:sp>
      <p:sp>
        <p:nvSpPr>
          <p:cNvPr id="11" name="BlokTextu 13"/>
          <p:cNvSpPr txBox="1"/>
          <p:nvPr/>
        </p:nvSpPr>
        <p:spPr>
          <a:xfrm>
            <a:off x="1084261" y="6172200"/>
            <a:ext cx="228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  pozdlžné pole 0,05 T</a:t>
            </a:r>
            <a:endParaRPr lang="sk-SK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6553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dirty="0"/>
              <a:t>modifikácia magnetických vlastností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mechanizmus </a:t>
            </a:r>
            <a:r>
              <a:rPr lang="sk-SK" dirty="0"/>
              <a:t>smerového usporiadania atómových párov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443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17383"/>
            <a:ext cx="8686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000" b="1" dirty="0" smtClean="0">
                <a:solidFill>
                  <a:srgbClr val="FFCC00"/>
                </a:solidFill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sk-SK" sz="2400" b="1" dirty="0" smtClean="0">
                <a:solidFill>
                  <a:srgbClr val="FFCC00"/>
                </a:solidFill>
              </a:rPr>
              <a:t>	GMI efekt</a:t>
            </a:r>
            <a:endParaRPr lang="sk-SK" sz="1000" b="1" dirty="0" smtClean="0">
              <a:solidFill>
                <a:srgbClr val="FFCC00"/>
              </a:solidFill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sk-SK" sz="2400" dirty="0"/>
              <a:t>	</a:t>
            </a:r>
            <a:endParaRPr lang="sk-SK" sz="24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253517"/>
              </p:ext>
            </p:extLst>
          </p:nvPr>
        </p:nvGraphicFramePr>
        <p:xfrm>
          <a:off x="228600" y="4114800"/>
          <a:ext cx="30559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85" name="Graph" r:id="rId4" imgW="4153680" imgH="2901600" progId="Origin50.Graph">
                  <p:embed/>
                </p:oleObj>
              </mc:Choice>
              <mc:Fallback>
                <p:oleObj name="Graph" r:id="rId4" imgW="4153680" imgH="290160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14800"/>
                        <a:ext cx="3055938" cy="2286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41510"/>
              </p:ext>
            </p:extLst>
          </p:nvPr>
        </p:nvGraphicFramePr>
        <p:xfrm>
          <a:off x="3505200" y="4114800"/>
          <a:ext cx="32051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86" name="Graph" r:id="rId6" imgW="4153814" imgH="2901696" progId="Origin50.Graph">
                  <p:embed/>
                </p:oleObj>
              </mc:Choice>
              <mc:Fallback>
                <p:oleObj name="Graph" r:id="rId6" imgW="4153814" imgH="2901696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114800"/>
                        <a:ext cx="3205162" cy="2286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ok 6" descr="Capture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3878" y="381000"/>
            <a:ext cx="2979855" cy="1624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43190"/>
            <a:ext cx="5410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2700">
              <a:spcBef>
                <a:spcPct val="50000"/>
              </a:spcBef>
            </a:pPr>
            <a:r>
              <a:rPr lang="sk-SK" dirty="0" smtClean="0"/>
              <a:t>Veľká </a:t>
            </a:r>
            <a:r>
              <a:rPr lang="sk-SK" dirty="0"/>
              <a:t>zmena impedancie pod pôsobením</a:t>
            </a:r>
          </a:p>
          <a:p>
            <a:pPr marL="342900" indent="12700">
              <a:spcBef>
                <a:spcPct val="50000"/>
              </a:spcBef>
            </a:pPr>
            <a:r>
              <a:rPr lang="sk-SK" dirty="0"/>
              <a:t>externého </a:t>
            </a:r>
            <a:r>
              <a:rPr lang="sk-SK" dirty="0" smtClean="0"/>
              <a:t>magnetického poľa</a:t>
            </a:r>
            <a:r>
              <a:rPr lang="sk-SK" dirty="0"/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733882"/>
              </p:ext>
            </p:extLst>
          </p:nvPr>
        </p:nvGraphicFramePr>
        <p:xfrm>
          <a:off x="457200" y="3390900"/>
          <a:ext cx="2500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87" name="Equation" r:id="rId9" imgW="1726920" imgH="380880" progId="Equation.3">
                  <p:embed/>
                </p:oleObj>
              </mc:Choice>
              <mc:Fallback>
                <p:oleObj name="Equation" r:id="rId9" imgW="172692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90900"/>
                        <a:ext cx="2500313" cy="571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83558"/>
              </p:ext>
            </p:extLst>
          </p:nvPr>
        </p:nvGraphicFramePr>
        <p:xfrm>
          <a:off x="4622800" y="2897563"/>
          <a:ext cx="16716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88" name="Equation" r:id="rId11" imgW="1155600" imgH="419040" progId="Equation.3">
                  <p:embed/>
                </p:oleObj>
              </mc:Choice>
              <mc:Fallback>
                <p:oleObj name="Equation" r:id="rId11" imgW="115560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897563"/>
                        <a:ext cx="1671637" cy="628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0" y="1676400"/>
            <a:ext cx="5105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2700">
              <a:spcBef>
                <a:spcPct val="50000"/>
              </a:spcBef>
            </a:pPr>
            <a:r>
              <a:rPr lang="sk-SK" sz="2000" b="1" dirty="0" smtClean="0"/>
              <a:t>Veľká </a:t>
            </a:r>
            <a:r>
              <a:rPr lang="sk-SK" sz="2000" b="1" dirty="0"/>
              <a:t>zmena </a:t>
            </a:r>
            <a:r>
              <a:rPr lang="sk-SK" sz="2000" b="1" dirty="0" err="1" smtClean="0"/>
              <a:t>magnetoimpedancie</a:t>
            </a:r>
            <a:r>
              <a:rPr lang="sk-SK" sz="2000" b="1" dirty="0" smtClean="0"/>
              <a:t>:</a:t>
            </a:r>
          </a:p>
          <a:p>
            <a:pPr marL="342900" indent="12700">
              <a:spcBef>
                <a:spcPct val="50000"/>
              </a:spcBef>
            </a:pPr>
            <a:r>
              <a:rPr lang="sk-SK" dirty="0" smtClean="0"/>
              <a:t>Materiály s vysokou </a:t>
            </a:r>
            <a:r>
              <a:rPr lang="sk-SK" dirty="0" err="1" smtClean="0"/>
              <a:t>permeabilitou</a:t>
            </a:r>
            <a:r>
              <a:rPr lang="sk-SK" dirty="0" smtClean="0"/>
              <a:t> a nízkym elektrickým odporom.</a:t>
            </a:r>
            <a:endParaRPr lang="sk-SK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146123"/>
              </p:ext>
            </p:extLst>
          </p:nvPr>
        </p:nvGraphicFramePr>
        <p:xfrm>
          <a:off x="3191780" y="3371850"/>
          <a:ext cx="11207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89" name="Equation" r:id="rId13" imgW="774360" imgH="393480" progId="Equation.3">
                  <p:embed/>
                </p:oleObj>
              </mc:Choice>
              <mc:Fallback>
                <p:oleObj name="Equation" r:id="rId13" imgW="7743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1780" y="3371850"/>
                        <a:ext cx="1120775" cy="590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0" y="25908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Skin efekt</a:t>
            </a:r>
            <a:endParaRPr lang="sk-SK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971800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GMI pomer</a:t>
            </a:r>
            <a:endParaRPr lang="sk-SK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2971800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Citlivosť</a:t>
            </a:r>
            <a:endParaRPr lang="sk-SK" sz="1600" dirty="0"/>
          </a:p>
        </p:txBody>
      </p:sp>
      <p:pic>
        <p:nvPicPr>
          <p:cNvPr id="234554" name="Picture 5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10879"/>
            <a:ext cx="2602243" cy="16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83" y="4800600"/>
            <a:ext cx="2344531" cy="1450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6483" y="4191000"/>
            <a:ext cx="194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/>
              <a:t>Aplikácia GMI efektu v </a:t>
            </a:r>
            <a:r>
              <a:rPr lang="sk-SK" sz="1600" dirty="0" err="1" smtClean="0"/>
              <a:t>senzorike</a:t>
            </a:r>
            <a:endParaRPr lang="sk-SK" sz="1600" dirty="0"/>
          </a:p>
        </p:txBody>
      </p:sp>
      <p:sp>
        <p:nvSpPr>
          <p:cNvPr id="12" name="Rectangle 11"/>
          <p:cNvSpPr/>
          <p:nvPr/>
        </p:nvSpPr>
        <p:spPr>
          <a:xfrm>
            <a:off x="6767381" y="6263919"/>
            <a:ext cx="2344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/>
              <a:t>https://</a:t>
            </a:r>
            <a:r>
              <a:rPr lang="sk-SK" sz="1000" dirty="0" smtClean="0"/>
              <a:t>www.aichi-teel.co.jp/ENGLISH</a:t>
            </a:r>
            <a:r>
              <a:rPr lang="sk-SK" sz="1200" dirty="0"/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00800"/>
            <a:ext cx="4741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/>
              <a:t>L.V. </a:t>
            </a:r>
            <a:r>
              <a:rPr lang="sk-SK" sz="1200" dirty="0" err="1"/>
              <a:t>Panina</a:t>
            </a:r>
            <a:r>
              <a:rPr lang="sk-SK" sz="1200" dirty="0"/>
              <a:t>, K. </a:t>
            </a:r>
            <a:r>
              <a:rPr lang="sk-SK" sz="1200" dirty="0" err="1"/>
              <a:t>Mohri</a:t>
            </a:r>
            <a:r>
              <a:rPr lang="sk-SK" sz="1200" dirty="0"/>
              <a:t>, </a:t>
            </a:r>
            <a:r>
              <a:rPr lang="sk-SK" sz="1200" dirty="0" err="1"/>
              <a:t>Appl</a:t>
            </a:r>
            <a:r>
              <a:rPr lang="sk-SK" sz="1200" dirty="0"/>
              <a:t>. </a:t>
            </a:r>
            <a:r>
              <a:rPr lang="sk-SK" sz="1200" dirty="0" err="1"/>
              <a:t>Phys</a:t>
            </a:r>
            <a:r>
              <a:rPr lang="sk-SK" sz="1200" dirty="0"/>
              <a:t>. </a:t>
            </a:r>
            <a:r>
              <a:rPr lang="sk-SK" sz="1200" dirty="0" err="1"/>
              <a:t>Lett</a:t>
            </a:r>
            <a:r>
              <a:rPr lang="sk-SK" sz="1200" dirty="0"/>
              <a:t>. 65 (1994) 1189.</a:t>
            </a:r>
          </a:p>
          <a:p>
            <a:r>
              <a:rPr lang="sk-SK" sz="1200" dirty="0" smtClean="0"/>
              <a:t>R.S</a:t>
            </a:r>
            <a:r>
              <a:rPr lang="sk-SK" sz="1200" dirty="0"/>
              <a:t>. </a:t>
            </a:r>
            <a:r>
              <a:rPr lang="sk-SK" sz="1200" dirty="0" err="1"/>
              <a:t>Beach</a:t>
            </a:r>
            <a:r>
              <a:rPr lang="sk-SK" sz="1200" dirty="0"/>
              <a:t>, A.E. </a:t>
            </a:r>
            <a:r>
              <a:rPr lang="sk-SK" sz="1200" dirty="0" err="1"/>
              <a:t>Berkowitz</a:t>
            </a:r>
            <a:r>
              <a:rPr lang="sk-SK" sz="1200" dirty="0"/>
              <a:t>, </a:t>
            </a:r>
            <a:r>
              <a:rPr lang="sk-SK" sz="1200" dirty="0" err="1"/>
              <a:t>Appl</a:t>
            </a:r>
            <a:r>
              <a:rPr lang="sk-SK" sz="1200" dirty="0"/>
              <a:t>. </a:t>
            </a:r>
            <a:r>
              <a:rPr lang="sk-SK" sz="1200" dirty="0" err="1"/>
              <a:t>Phys</a:t>
            </a:r>
            <a:r>
              <a:rPr lang="sk-SK" sz="1200" dirty="0"/>
              <a:t>. </a:t>
            </a:r>
            <a:r>
              <a:rPr lang="sk-SK" sz="1200" dirty="0" err="1"/>
              <a:t>Lett</a:t>
            </a:r>
            <a:r>
              <a:rPr lang="sk-SK" sz="1200" dirty="0"/>
              <a:t>. 64 (1994) 3652.</a:t>
            </a:r>
          </a:p>
        </p:txBody>
      </p:sp>
    </p:spTree>
    <p:extLst>
      <p:ext uri="{BB962C8B-B14F-4D97-AF65-F5344CB8AC3E}">
        <p14:creationId xmlns:p14="http://schemas.microsoft.com/office/powerpoint/2010/main" val="3039906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7382"/>
            <a:ext cx="8686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000" b="1" dirty="0" smtClean="0">
                <a:solidFill>
                  <a:srgbClr val="FFCC00"/>
                </a:solidFill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sk-SK" sz="2400" b="1" dirty="0" smtClean="0">
                <a:solidFill>
                  <a:srgbClr val="FFCC00"/>
                </a:solidFill>
              </a:rPr>
              <a:t>	Vysokofrekvenčné merania </a:t>
            </a:r>
            <a:r>
              <a:rPr lang="sk-SK" sz="2400" b="1" dirty="0" err="1" smtClean="0">
                <a:solidFill>
                  <a:srgbClr val="FFCC00"/>
                </a:solidFill>
              </a:rPr>
              <a:t>magnetoimpedancie</a:t>
            </a:r>
            <a:r>
              <a:rPr lang="sk-SK" sz="2400" b="1" dirty="0" smtClean="0">
                <a:solidFill>
                  <a:srgbClr val="FFCC00"/>
                </a:solidFill>
              </a:rPr>
              <a:t> v systéme zliatin (Fe</a:t>
            </a:r>
            <a:r>
              <a:rPr lang="sk-SK" sz="2400" b="1" baseline="-25000" dirty="0" smtClean="0">
                <a:solidFill>
                  <a:srgbClr val="FFCC00"/>
                </a:solidFill>
              </a:rPr>
              <a:t>1-x</a:t>
            </a:r>
            <a:r>
              <a:rPr lang="sk-SK" sz="2400" b="1" dirty="0" smtClean="0">
                <a:solidFill>
                  <a:srgbClr val="FFCC00"/>
                </a:solidFill>
              </a:rPr>
              <a:t>Co</a:t>
            </a:r>
            <a:r>
              <a:rPr lang="sk-SK" sz="2400" b="1" baseline="-25000" dirty="0" smtClean="0">
                <a:solidFill>
                  <a:srgbClr val="FFCC00"/>
                </a:solidFill>
              </a:rPr>
              <a:t>x</a:t>
            </a:r>
            <a:r>
              <a:rPr lang="sk-SK" sz="2400" b="1" dirty="0" smtClean="0">
                <a:solidFill>
                  <a:srgbClr val="FFCC00"/>
                </a:solidFill>
              </a:rPr>
              <a:t>)</a:t>
            </a:r>
            <a:r>
              <a:rPr lang="sk-SK" sz="2400" b="1" baseline="-25000" dirty="0" smtClean="0">
                <a:solidFill>
                  <a:srgbClr val="FFCC00"/>
                </a:solidFill>
              </a:rPr>
              <a:t>81</a:t>
            </a:r>
            <a:r>
              <a:rPr lang="sk-SK" sz="2400" b="1" dirty="0" smtClean="0">
                <a:solidFill>
                  <a:srgbClr val="FFCC00"/>
                </a:solidFill>
              </a:rPr>
              <a:t>Nb</a:t>
            </a:r>
            <a:r>
              <a:rPr lang="sk-SK" sz="2400" b="1" baseline="-25000" dirty="0" smtClean="0">
                <a:solidFill>
                  <a:srgbClr val="FFCC00"/>
                </a:solidFill>
              </a:rPr>
              <a:t>7</a:t>
            </a:r>
            <a:r>
              <a:rPr lang="sk-SK" sz="2400" b="1" dirty="0" smtClean="0">
                <a:solidFill>
                  <a:srgbClr val="FFCC00"/>
                </a:solidFill>
              </a:rPr>
              <a:t>B</a:t>
            </a:r>
            <a:r>
              <a:rPr lang="sk-SK" sz="2400" b="1" baseline="-25000" dirty="0" smtClean="0">
                <a:solidFill>
                  <a:srgbClr val="FFCC00"/>
                </a:solidFill>
              </a:rPr>
              <a:t>12</a:t>
            </a:r>
            <a:endParaRPr lang="sk-SK" sz="2400" dirty="0" smtClean="0"/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9" name="Group 8"/>
          <p:cNvGrpSpPr/>
          <p:nvPr/>
        </p:nvGrpSpPr>
        <p:grpSpPr>
          <a:xfrm>
            <a:off x="304800" y="1295400"/>
            <a:ext cx="6586801" cy="5457600"/>
            <a:chOff x="990599" y="1295400"/>
            <a:chExt cx="6586801" cy="5457600"/>
          </a:xfrm>
        </p:grpSpPr>
        <p:graphicFrame>
          <p:nvGraphicFramePr>
            <p:cNvPr id="2" name="Objec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6244449"/>
                </p:ext>
              </p:extLst>
            </p:nvPr>
          </p:nvGraphicFramePr>
          <p:xfrm>
            <a:off x="990599" y="1295400"/>
            <a:ext cx="2167200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0" name="Graph" r:id="rId3" imgW="2694576" imgH="2264760" progId="Origin50.Graph">
                    <p:embed/>
                  </p:oleObj>
                </mc:Choice>
                <mc:Fallback>
                  <p:oleObj name="Graph" r:id="rId3" imgW="2694576" imgH="2264760" progId="Origin50.Graph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599" y="1295400"/>
                          <a:ext cx="2167200" cy="1800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3608611"/>
                </p:ext>
              </p:extLst>
            </p:nvPr>
          </p:nvGraphicFramePr>
          <p:xfrm>
            <a:off x="3200400" y="1295400"/>
            <a:ext cx="2166879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1" name="Graph" r:id="rId5" imgW="2729423" imgH="2259900" progId="Origin50.Graph">
                    <p:embed/>
                  </p:oleObj>
                </mc:Choice>
                <mc:Fallback>
                  <p:oleObj name="Graph" r:id="rId5" imgW="2729423" imgH="2259900" progId="Origin50.Graph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1295400"/>
                          <a:ext cx="2166879" cy="1800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5155936"/>
                </p:ext>
              </p:extLst>
            </p:nvPr>
          </p:nvGraphicFramePr>
          <p:xfrm>
            <a:off x="5410200" y="1295400"/>
            <a:ext cx="2167200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2" name="Graph" r:id="rId7" imgW="3001987" imgH="2340630" progId="Origin50.Graph">
                    <p:embed/>
                  </p:oleObj>
                </mc:Choice>
                <mc:Fallback>
                  <p:oleObj name="Graph" r:id="rId7" imgW="3001987" imgH="2340630" progId="Origin50.Graph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1295400"/>
                          <a:ext cx="2167200" cy="1800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43745"/>
                </p:ext>
              </p:extLst>
            </p:nvPr>
          </p:nvGraphicFramePr>
          <p:xfrm>
            <a:off x="990600" y="3124200"/>
            <a:ext cx="2166879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3" name="Graph" r:id="rId9" imgW="2701059" imgH="2254230" progId="Origin50.Graph">
                    <p:embed/>
                  </p:oleObj>
                </mc:Choice>
                <mc:Fallback>
                  <p:oleObj name="Graph" r:id="rId9" imgW="2701059" imgH="2254230" progId="Origin50.Graph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3124200"/>
                          <a:ext cx="2166879" cy="1800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1673486"/>
                </p:ext>
              </p:extLst>
            </p:nvPr>
          </p:nvGraphicFramePr>
          <p:xfrm>
            <a:off x="3200400" y="3124200"/>
            <a:ext cx="2166879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4" name="Graph" r:id="rId11" imgW="2681880" imgH="2237490" progId="Origin50.Graph">
                    <p:embed/>
                  </p:oleObj>
                </mc:Choice>
                <mc:Fallback>
                  <p:oleObj name="Graph" r:id="rId11" imgW="2681880" imgH="2237490" progId="Origin50.Graph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124200"/>
                          <a:ext cx="2166879" cy="1800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88962190"/>
                </p:ext>
              </p:extLst>
            </p:nvPr>
          </p:nvGraphicFramePr>
          <p:xfrm>
            <a:off x="5410200" y="3124200"/>
            <a:ext cx="2167200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5" name="Graph" r:id="rId13" imgW="2760489" imgH="2264760" progId="Origin50.Graph">
                    <p:embed/>
                  </p:oleObj>
                </mc:Choice>
                <mc:Fallback>
                  <p:oleObj name="Graph" r:id="rId13" imgW="2760489" imgH="2264760" progId="Origin50.Graph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3124200"/>
                          <a:ext cx="2167200" cy="1800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5296721"/>
                </p:ext>
              </p:extLst>
            </p:nvPr>
          </p:nvGraphicFramePr>
          <p:xfrm>
            <a:off x="990599" y="4953000"/>
            <a:ext cx="2167200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6" name="Graph" r:id="rId15" imgW="2667023" imgH="2223180" progId="Origin50.Graph">
                    <p:embed/>
                  </p:oleObj>
                </mc:Choice>
                <mc:Fallback>
                  <p:oleObj name="Graph" r:id="rId15" imgW="2667023" imgH="2223180" progId="Origin50.Grap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599" y="4953000"/>
                          <a:ext cx="2167200" cy="1800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04602337"/>
                </p:ext>
              </p:extLst>
            </p:nvPr>
          </p:nvGraphicFramePr>
          <p:xfrm>
            <a:off x="3200399" y="4953000"/>
            <a:ext cx="2167200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7" name="Graph" r:id="rId17" imgW="2657838" imgH="2230200" progId="Origin50.Graph">
                    <p:embed/>
                  </p:oleObj>
                </mc:Choice>
                <mc:Fallback>
                  <p:oleObj name="Graph" r:id="rId17" imgW="2657838" imgH="2230200" progId="Origin50.Grap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399" y="4953000"/>
                          <a:ext cx="2167200" cy="1800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9509718"/>
                </p:ext>
              </p:extLst>
            </p:nvPr>
          </p:nvGraphicFramePr>
          <p:xfrm>
            <a:off x="5410200" y="4953000"/>
            <a:ext cx="2167200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78" name="Graph" r:id="rId19" imgW="2789123" imgH="2272590" progId="Origin50.Graph">
                    <p:embed/>
                  </p:oleObj>
                </mc:Choice>
                <mc:Fallback>
                  <p:oleObj name="Graph" r:id="rId19" imgW="2789123" imgH="2272590" progId="Origin50.Graph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4953000"/>
                          <a:ext cx="2167200" cy="1800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7010400" y="1447800"/>
            <a:ext cx="2057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dirty="0" smtClean="0"/>
              <a:t>Výrazný efekt žíhania v magnetickom poli.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dirty="0" smtClean="0"/>
              <a:t>Najväčšia zmena impedancie zaznamenaná po žíhaní v TFA režime.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dirty="0" smtClean="0"/>
              <a:t>Výrazný pokles impedancie v oblasti nízkych polí pre TFA vzorky.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5530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7382"/>
            <a:ext cx="8686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000" b="1" dirty="0" smtClean="0">
                <a:solidFill>
                  <a:srgbClr val="FFCC00"/>
                </a:solidFill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sk-SK" sz="2400" b="1" dirty="0" smtClean="0">
                <a:solidFill>
                  <a:srgbClr val="FFCC00"/>
                </a:solidFill>
              </a:rPr>
              <a:t>	Snímač tlakového napätia na princípe GMI efektu</a:t>
            </a:r>
            <a:endParaRPr lang="sk-SK" sz="2400" dirty="0" smtClean="0"/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1" name="Right Arrow 20"/>
          <p:cNvSpPr/>
          <p:nvPr/>
        </p:nvSpPr>
        <p:spPr>
          <a:xfrm rot="10800000">
            <a:off x="4648200" y="5114343"/>
            <a:ext cx="304800" cy="295364"/>
          </a:xfrm>
          <a:prstGeom prst="rightArrow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TextBox 21"/>
          <p:cNvSpPr txBox="1"/>
          <p:nvPr/>
        </p:nvSpPr>
        <p:spPr>
          <a:xfrm>
            <a:off x="5105400" y="4818243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Použitá zliatina Co</a:t>
            </a:r>
            <a:r>
              <a:rPr lang="sk-SK" baseline="-25000" dirty="0" smtClean="0"/>
              <a:t>81</a:t>
            </a:r>
            <a:r>
              <a:rPr lang="sk-SK" dirty="0" smtClean="0"/>
              <a:t>Nb</a:t>
            </a:r>
            <a:r>
              <a:rPr lang="sk-SK" baseline="-25000" dirty="0" smtClean="0"/>
              <a:t>7</a:t>
            </a:r>
            <a:r>
              <a:rPr lang="sk-SK" dirty="0" smtClean="0"/>
              <a:t>B</a:t>
            </a:r>
            <a:r>
              <a:rPr lang="sk-SK" baseline="-25000" dirty="0" smtClean="0"/>
              <a:t>12</a:t>
            </a:r>
            <a:r>
              <a:rPr lang="sk-SK" dirty="0" smtClean="0"/>
              <a:t>, po žíhaní v TFA režime, ktorá má najvyššiu citlivosť v oblasti nízkych magnetických polí </a:t>
            </a:r>
            <a:endParaRPr lang="sk-SK" dirty="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27" name="Group 26"/>
          <p:cNvGrpSpPr/>
          <p:nvPr/>
        </p:nvGrpSpPr>
        <p:grpSpPr>
          <a:xfrm>
            <a:off x="364067" y="4075232"/>
            <a:ext cx="3979333" cy="2635085"/>
            <a:chOff x="1143000" y="4267200"/>
            <a:chExt cx="3575685" cy="2362200"/>
          </a:xfrm>
        </p:grpSpPr>
        <p:sp>
          <p:nvSpPr>
            <p:cNvPr id="26" name="Rectangle 25"/>
            <p:cNvSpPr/>
            <p:nvPr/>
          </p:nvSpPr>
          <p:spPr>
            <a:xfrm>
              <a:off x="1143000" y="4267200"/>
              <a:ext cx="3575685" cy="2362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295400" y="4267200"/>
              <a:ext cx="3423285" cy="2184986"/>
              <a:chOff x="539115" y="4248834"/>
              <a:chExt cx="3423285" cy="2184986"/>
            </a:xfrm>
            <a:noFill/>
          </p:grpSpPr>
          <p:pic>
            <p:nvPicPr>
              <p:cNvPr id="10" name="Picture 9"/>
              <p:cNvPicPr/>
              <p:nvPr/>
            </p:nvPicPr>
            <p:blipFill>
              <a:blip r:embed="rId3"/>
              <a:srcRect l="32629" t="32715" r="27939" b="16695"/>
              <a:stretch>
                <a:fillRect/>
              </a:stretch>
            </p:blipFill>
            <p:spPr bwMode="auto">
              <a:xfrm>
                <a:off x="539115" y="4386580"/>
                <a:ext cx="2122170" cy="20472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Oval 14"/>
              <p:cNvSpPr/>
              <p:nvPr/>
            </p:nvSpPr>
            <p:spPr>
              <a:xfrm>
                <a:off x="1314450" y="5105400"/>
                <a:ext cx="571500" cy="6096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1919817" y="4572000"/>
                <a:ext cx="823383" cy="685800"/>
              </a:xfrm>
              <a:prstGeom prst="straightConnector1">
                <a:avLst/>
              </a:prstGeom>
              <a:grpFill/>
              <a:ln w="222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743200" y="4248834"/>
                <a:ext cx="121920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>
                    <a:solidFill>
                      <a:srgbClr val="C00000"/>
                    </a:solidFill>
                  </a:rPr>
                  <a:t>oblasť zaťaženia</a:t>
                </a:r>
                <a:endParaRPr lang="sk-SK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513995"/>
              </p:ext>
            </p:extLst>
          </p:nvPr>
        </p:nvGraphicFramePr>
        <p:xfrm>
          <a:off x="990600" y="826068"/>
          <a:ext cx="6907743" cy="315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7" name="Graph" r:id="rId4" imgW="5130905" imgH="2343600" progId="Origin50.Graph">
                  <p:embed/>
                </p:oleObj>
              </mc:Choice>
              <mc:Fallback>
                <p:oleObj name="Graph" r:id="rId4" imgW="5130905" imgH="2343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26068"/>
                        <a:ext cx="6907743" cy="3151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479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7382"/>
            <a:ext cx="8686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000" b="1" dirty="0" smtClean="0">
                <a:solidFill>
                  <a:srgbClr val="FFCC00"/>
                </a:solidFill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sk-SK" sz="2400" b="1" dirty="0" smtClean="0">
                <a:solidFill>
                  <a:srgbClr val="FFCC00"/>
                </a:solidFill>
              </a:rPr>
              <a:t>	Snímač tlakového napätia na princípe GMI efektu</a:t>
            </a:r>
            <a:endParaRPr lang="sk-SK" sz="2400" dirty="0" smtClean="0"/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574255"/>
              </p:ext>
            </p:extLst>
          </p:nvPr>
        </p:nvGraphicFramePr>
        <p:xfrm>
          <a:off x="76200" y="3657600"/>
          <a:ext cx="2854800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09" name="Graph" r:id="rId3" imgW="3152880" imgH="2545560" progId="Origin50.Graph">
                  <p:embed/>
                </p:oleObj>
              </mc:Choice>
              <mc:Fallback>
                <p:oleObj name="Graph" r:id="rId3" imgW="3152880" imgH="2545560" progId="Origin50.Graph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657600"/>
                        <a:ext cx="2854800" cy="2340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38643"/>
              </p:ext>
            </p:extLst>
          </p:nvPr>
        </p:nvGraphicFramePr>
        <p:xfrm>
          <a:off x="3027293" y="3657600"/>
          <a:ext cx="2992507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0" name="Graph" r:id="rId5" imgW="3298320" imgH="2580480" progId="Origin50.Graph">
                  <p:embed/>
                </p:oleObj>
              </mc:Choice>
              <mc:Fallback>
                <p:oleObj name="Graph" r:id="rId5" imgW="3298320" imgH="2580480" progId="Origin50.Graph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293" y="3657600"/>
                        <a:ext cx="2992507" cy="2340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3987"/>
              </p:ext>
            </p:extLst>
          </p:nvPr>
        </p:nvGraphicFramePr>
        <p:xfrm>
          <a:off x="6096000" y="3657600"/>
          <a:ext cx="2941724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1" name="Graph" r:id="rId7" imgW="3275280" imgH="2580480" progId="Origin50.Graph">
                  <p:embed/>
                </p:oleObj>
              </mc:Choice>
              <mc:Fallback>
                <p:oleObj name="Graph" r:id="rId7" imgW="3275280" imgH="2580480" progId="Origin50.Graph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57600"/>
                        <a:ext cx="2941724" cy="2340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1066800" y="6139934"/>
            <a:ext cx="1676400" cy="304800"/>
          </a:xfrm>
          <a:prstGeom prst="rightArrow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extBox 14"/>
          <p:cNvSpPr txBox="1"/>
          <p:nvPr/>
        </p:nvSpPr>
        <p:spPr>
          <a:xfrm>
            <a:off x="2819400" y="6107668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zvyšujúce sa magnetické DC pole v pozdĺžnom smere</a:t>
            </a:r>
            <a:endParaRPr lang="sk-SK" dirty="0"/>
          </a:p>
        </p:txBody>
      </p:sp>
      <p:sp>
        <p:nvSpPr>
          <p:cNvPr id="18" name="TextBox 17"/>
          <p:cNvSpPr txBox="1"/>
          <p:nvPr/>
        </p:nvSpPr>
        <p:spPr>
          <a:xfrm>
            <a:off x="364067" y="1066800"/>
            <a:ext cx="81758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s aplikovaním tlakového napätia dochádza k poklesu impedancie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najvýraznejší efekt tlakového napätia pri frekvencií 1 GHz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s aplikáciou externého magnetického poľa je pozorovaná zmena impedancie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po odstránení mechanického napätia nebola pozorovaná </a:t>
            </a:r>
            <a:r>
              <a:rPr lang="sk-SK" dirty="0" err="1" smtClean="0"/>
              <a:t>hysterézia</a:t>
            </a:r>
            <a:endParaRPr lang="sk-SK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352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err="1" smtClean="0"/>
              <a:t>Nanokryštalický</a:t>
            </a:r>
            <a:r>
              <a:rPr lang="sk-SK" sz="1400" dirty="0" smtClean="0"/>
              <a:t> materiál Co</a:t>
            </a:r>
            <a:r>
              <a:rPr lang="sk-SK" sz="1400" baseline="-25000" dirty="0" smtClean="0"/>
              <a:t>81</a:t>
            </a:r>
            <a:r>
              <a:rPr lang="sk-SK" sz="1400" dirty="0" smtClean="0"/>
              <a:t>Nb</a:t>
            </a:r>
            <a:r>
              <a:rPr lang="sk-SK" sz="1400" baseline="-25000" dirty="0" smtClean="0"/>
              <a:t>7</a:t>
            </a:r>
            <a:r>
              <a:rPr lang="sk-SK" sz="1400" dirty="0" smtClean="0"/>
              <a:t>B</a:t>
            </a:r>
            <a:r>
              <a:rPr lang="sk-SK" sz="1400" baseline="-25000" dirty="0" smtClean="0"/>
              <a:t>12 </a:t>
            </a:r>
            <a:r>
              <a:rPr lang="sk-SK" sz="1400" dirty="0" smtClean="0"/>
              <a:t>po žíhaní v TFA režime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880095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9" y="1041655"/>
            <a:ext cx="3628257" cy="346261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23161" r="17136" b="-416"/>
          <a:stretch/>
        </p:blipFill>
        <p:spPr>
          <a:xfrm>
            <a:off x="342900" y="2971800"/>
            <a:ext cx="4682302" cy="3630599"/>
          </a:xfrm>
          <a:prstGeom prst="rect">
            <a:avLst/>
          </a:prstGeom>
        </p:spPr>
      </p:pic>
      <p:pic>
        <p:nvPicPr>
          <p:cNvPr id="7" name="Picture 6" descr="IMG_20171122_131739"/>
          <p:cNvPicPr/>
          <p:nvPr/>
        </p:nvPicPr>
        <p:blipFill>
          <a:blip r:embed="rId5"/>
          <a:srcRect l="1248" t="27087" b="33945"/>
          <a:stretch>
            <a:fillRect/>
          </a:stretch>
        </p:blipFill>
        <p:spPr bwMode="auto">
          <a:xfrm>
            <a:off x="3505200" y="5113867"/>
            <a:ext cx="5322570" cy="157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352800" y="5410200"/>
            <a:ext cx="1143000" cy="49170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4000">
                <a:schemeClr val="accent1">
                  <a:tint val="44500"/>
                  <a:satMod val="160000"/>
                  <a:alpha val="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4343400" y="623306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vzorka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191000" y="6019800"/>
            <a:ext cx="228600" cy="21326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7382"/>
            <a:ext cx="7924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000" b="1" dirty="0" smtClean="0">
                <a:solidFill>
                  <a:srgbClr val="FFCC00"/>
                </a:solidFill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sk-SK" sz="2400" b="1" dirty="0" smtClean="0">
                <a:solidFill>
                  <a:srgbClr val="FFCC00"/>
                </a:solidFill>
              </a:rPr>
              <a:t>	</a:t>
            </a:r>
            <a:r>
              <a:rPr lang="sk-SK" sz="2400" b="1" dirty="0">
                <a:solidFill>
                  <a:srgbClr val="FFCC00"/>
                </a:solidFill>
              </a:rPr>
              <a:t>Aparatúra na meranie teplotných závislosti GMI efektu </a:t>
            </a:r>
            <a:r>
              <a:rPr lang="sk-SK" sz="2400" dirty="0" smtClean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1186933"/>
            <a:ext cx="4610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teplota merania ≤ 573 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externé magnetické pole &lt; 16 </a:t>
            </a:r>
            <a:r>
              <a:rPr lang="sk-SK" dirty="0" err="1" smtClean="0"/>
              <a:t>kA</a:t>
            </a:r>
            <a:r>
              <a:rPr lang="sk-SK" dirty="0" smtClean="0"/>
              <a:t>/m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maximálna frekvencia ≤ 15 MHz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3 cm dlhé vzorky</a:t>
            </a:r>
            <a:endParaRPr lang="sk-SK" dirty="0"/>
          </a:p>
        </p:txBody>
      </p:sp>
      <p:sp>
        <p:nvSpPr>
          <p:cNvPr id="8" name="TextBox 7"/>
          <p:cNvSpPr txBox="1"/>
          <p:nvPr/>
        </p:nvSpPr>
        <p:spPr>
          <a:xfrm>
            <a:off x="5549036" y="4495800"/>
            <a:ext cx="29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Bloková schéma vysokoteplotnej aparatúry pre meranie GMI efektu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4004826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7382"/>
            <a:ext cx="7924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000" b="1" dirty="0" smtClean="0">
                <a:solidFill>
                  <a:srgbClr val="FFCC00"/>
                </a:solidFill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sk-SK" sz="2400" b="1" dirty="0" smtClean="0">
                <a:solidFill>
                  <a:srgbClr val="FFCC00"/>
                </a:solidFill>
              </a:rPr>
              <a:t>	Vysokoteplotné GMI merania vzorky </a:t>
            </a:r>
            <a:r>
              <a:rPr lang="sk-SK" sz="2400" b="1" dirty="0">
                <a:solidFill>
                  <a:srgbClr val="FFCC00"/>
                </a:solidFill>
              </a:rPr>
              <a:t>Co</a:t>
            </a:r>
            <a:r>
              <a:rPr lang="sk-SK" sz="2400" b="1" baseline="-25000" dirty="0">
                <a:solidFill>
                  <a:srgbClr val="FFCC00"/>
                </a:solidFill>
              </a:rPr>
              <a:t>81</a:t>
            </a:r>
            <a:r>
              <a:rPr lang="sk-SK" sz="2400" b="1" dirty="0">
                <a:solidFill>
                  <a:srgbClr val="FFCC00"/>
                </a:solidFill>
              </a:rPr>
              <a:t>Nb</a:t>
            </a:r>
            <a:r>
              <a:rPr lang="sk-SK" sz="2400" b="1" baseline="-25000" dirty="0">
                <a:solidFill>
                  <a:srgbClr val="FFCC00"/>
                </a:solidFill>
              </a:rPr>
              <a:t>7</a:t>
            </a:r>
            <a:r>
              <a:rPr lang="sk-SK" sz="2400" b="1" dirty="0">
                <a:solidFill>
                  <a:srgbClr val="FFCC00"/>
                </a:solidFill>
              </a:rPr>
              <a:t>B</a:t>
            </a:r>
            <a:r>
              <a:rPr lang="sk-SK" sz="2400" b="1" baseline="-25000" dirty="0">
                <a:solidFill>
                  <a:srgbClr val="FFCC00"/>
                </a:solidFill>
              </a:rPr>
              <a:t>12 </a:t>
            </a:r>
            <a:r>
              <a:rPr lang="sk-SK" sz="2400" dirty="0" smtClean="0"/>
              <a:t>	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23745"/>
              </p:ext>
            </p:extLst>
          </p:nvPr>
        </p:nvGraphicFramePr>
        <p:xfrm>
          <a:off x="457200" y="1219200"/>
          <a:ext cx="3831294" cy="2562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4" name="Graph" r:id="rId4" imgW="2964439" imgH="1982610" progId="Origin50.Graph">
                  <p:embed/>
                </p:oleObj>
              </mc:Choice>
              <mc:Fallback>
                <p:oleObj name="Graph" r:id="rId4" imgW="2964439" imgH="198261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3831294" cy="256240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40787"/>
              </p:ext>
            </p:extLst>
          </p:nvPr>
        </p:nvGraphicFramePr>
        <p:xfrm>
          <a:off x="457200" y="4038600"/>
          <a:ext cx="3802282" cy="256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5" name="Graph" r:id="rId6" imgW="2851793" imgH="1924290" progId="Origin50.Graph">
                  <p:embed/>
                </p:oleObj>
              </mc:Choice>
              <mc:Fallback>
                <p:oleObj name="Graph" r:id="rId6" imgW="2851793" imgH="192429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3802282" cy="2563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79012"/>
              </p:ext>
            </p:extLst>
          </p:nvPr>
        </p:nvGraphicFramePr>
        <p:xfrm>
          <a:off x="4800601" y="1219200"/>
          <a:ext cx="3736485" cy="256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6" name="Graph" r:id="rId8" imgW="4079880" imgH="2799000" progId="Origin50.Graph">
                  <p:embed/>
                </p:oleObj>
              </mc:Choice>
              <mc:Fallback>
                <p:oleObj name="Graph" r:id="rId8" imgW="4079880" imgH="2799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00601" y="1219200"/>
                        <a:ext cx="3736485" cy="2563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484767"/>
              </p:ext>
            </p:extLst>
          </p:nvPr>
        </p:nvGraphicFramePr>
        <p:xfrm>
          <a:off x="4857386" y="4024479"/>
          <a:ext cx="3677014" cy="256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7" name="Graph" r:id="rId10" imgW="4087440" imgH="2849040" progId="Origin50.Graph">
                  <p:embed/>
                </p:oleObj>
              </mc:Choice>
              <mc:Fallback>
                <p:oleObj name="Graph" r:id="rId10" imgW="4087440" imgH="28490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7386" y="4024479"/>
                        <a:ext cx="3677014" cy="2563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800600" y="939511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/>
              <a:t>Teplotná zmena maximálnej hodnoty </a:t>
            </a:r>
            <a:r>
              <a:rPr lang="sk-SK" sz="1200" i="1" dirty="0"/>
              <a:t>ΔZ/</a:t>
            </a:r>
            <a:r>
              <a:rPr lang="sk-SK" sz="1200" i="1" dirty="0" err="1"/>
              <a:t>Z</a:t>
            </a:r>
            <a:r>
              <a:rPr lang="sk-SK" sz="1200" i="1" baseline="-25000" dirty="0" err="1"/>
              <a:t>Max</a:t>
            </a:r>
            <a:r>
              <a:rPr lang="sk-SK" sz="1200" dirty="0"/>
              <a:t> pomeru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939511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dirty="0"/>
              <a:t>Teplotné merania GMI efektu </a:t>
            </a:r>
          </a:p>
        </p:txBody>
      </p:sp>
    </p:spTree>
    <p:extLst>
      <p:ext uri="{BB962C8B-B14F-4D97-AF65-F5344CB8AC3E}">
        <p14:creationId xmlns:p14="http://schemas.microsoft.com/office/powerpoint/2010/main" val="931386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7382"/>
            <a:ext cx="7924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000" b="1" dirty="0" smtClean="0">
                <a:solidFill>
                  <a:srgbClr val="FFCC00"/>
                </a:solidFill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sk-SK" sz="2400" b="1" dirty="0" smtClean="0">
                <a:solidFill>
                  <a:srgbClr val="FFCC00"/>
                </a:solidFill>
              </a:rPr>
              <a:t>	Vysokoteplotné GMI merania vzorky </a:t>
            </a:r>
            <a:r>
              <a:rPr lang="sk-SK" sz="2400" b="1" dirty="0">
                <a:solidFill>
                  <a:srgbClr val="FFCC00"/>
                </a:solidFill>
              </a:rPr>
              <a:t>Co</a:t>
            </a:r>
            <a:r>
              <a:rPr lang="sk-SK" sz="2400" b="1" baseline="-25000" dirty="0">
                <a:solidFill>
                  <a:srgbClr val="FFCC00"/>
                </a:solidFill>
              </a:rPr>
              <a:t>81</a:t>
            </a:r>
            <a:r>
              <a:rPr lang="sk-SK" sz="2400" b="1" dirty="0">
                <a:solidFill>
                  <a:srgbClr val="FFCC00"/>
                </a:solidFill>
              </a:rPr>
              <a:t>Nb</a:t>
            </a:r>
            <a:r>
              <a:rPr lang="sk-SK" sz="2400" b="1" baseline="-25000" dirty="0">
                <a:solidFill>
                  <a:srgbClr val="FFCC00"/>
                </a:solidFill>
              </a:rPr>
              <a:t>7</a:t>
            </a:r>
            <a:r>
              <a:rPr lang="sk-SK" sz="2400" b="1" dirty="0">
                <a:solidFill>
                  <a:srgbClr val="FFCC00"/>
                </a:solidFill>
              </a:rPr>
              <a:t>B</a:t>
            </a:r>
            <a:r>
              <a:rPr lang="sk-SK" sz="2400" b="1" baseline="-25000" dirty="0">
                <a:solidFill>
                  <a:srgbClr val="FFCC00"/>
                </a:solidFill>
              </a:rPr>
              <a:t>12 </a:t>
            </a:r>
            <a:r>
              <a:rPr lang="sk-SK" sz="2400" dirty="0" smtClean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2" name="TextBox 11"/>
          <p:cNvSpPr txBox="1"/>
          <p:nvPr/>
        </p:nvSpPr>
        <p:spPr>
          <a:xfrm>
            <a:off x="388189" y="817600"/>
            <a:ext cx="7696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citlivosť pre TFA pásku vyššia o jeden rád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err="1"/>
              <a:t>H</a:t>
            </a:r>
            <a:r>
              <a:rPr lang="sk-SK" baseline="-25000" dirty="0" err="1"/>
              <a:t>Bias</a:t>
            </a:r>
            <a:r>
              <a:rPr lang="sk-SK" dirty="0"/>
              <a:t> =362 </a:t>
            </a:r>
            <a:r>
              <a:rPr lang="sk-SK" dirty="0" err="1" smtClean="0"/>
              <a:t>nT</a:t>
            </a:r>
            <a:r>
              <a:rPr lang="sk-SK" dirty="0" smtClean="0"/>
              <a:t>/K </a:t>
            </a:r>
            <a:r>
              <a:rPr lang="sk-SK" dirty="0"/>
              <a:t>pre LFA oproti  TFA =1856 </a:t>
            </a:r>
            <a:r>
              <a:rPr lang="sk-SK" dirty="0" err="1" smtClean="0"/>
              <a:t>nT</a:t>
            </a:r>
            <a:r>
              <a:rPr lang="sk-SK" dirty="0" smtClean="0"/>
              <a:t>/K</a:t>
            </a:r>
            <a:endParaRPr lang="sk-SK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využitie spracovania v TFA režime pre vysokoteplotné aplikácie pri zachovaní vysokej citlivosti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využitie spracovania v </a:t>
            </a:r>
            <a:r>
              <a:rPr lang="sk-SK" dirty="0" smtClean="0"/>
              <a:t>LFA </a:t>
            </a:r>
            <a:r>
              <a:rPr lang="sk-SK" dirty="0"/>
              <a:t>režime </a:t>
            </a:r>
            <a:r>
              <a:rPr lang="sk-SK" dirty="0" smtClean="0"/>
              <a:t>v širokom rozsahu teplôt bez nutnosti ladenia </a:t>
            </a:r>
            <a:r>
              <a:rPr lang="sk-SK" dirty="0" err="1" smtClean="0"/>
              <a:t>H</a:t>
            </a:r>
            <a:r>
              <a:rPr lang="sk-SK" baseline="-25000" dirty="0" err="1" smtClean="0"/>
              <a:t>Bias</a:t>
            </a:r>
            <a:endParaRPr lang="sk-SK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" name="TextBox 3"/>
          <p:cNvSpPr txBox="1"/>
          <p:nvPr/>
        </p:nvSpPr>
        <p:spPr>
          <a:xfrm>
            <a:off x="2743200" y="6520190"/>
            <a:ext cx="3707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Teplotná závislosť maximálnej zmeny pomeru </a:t>
            </a:r>
            <a:r>
              <a:rPr lang="el-GR" sz="1200" i="1" dirty="0" smtClean="0"/>
              <a:t>Δ</a:t>
            </a:r>
            <a:r>
              <a:rPr lang="sk-SK" sz="1200" i="1" dirty="0" smtClean="0"/>
              <a:t>Z/Z </a:t>
            </a:r>
            <a:endParaRPr lang="sk-SK" sz="1200" i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322242"/>
              </p:ext>
            </p:extLst>
          </p:nvPr>
        </p:nvGraphicFramePr>
        <p:xfrm>
          <a:off x="2324100" y="3387140"/>
          <a:ext cx="4495800" cy="313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6" name="Graph" r:id="rId4" imgW="2665402" imgH="1854630" progId="Origin50.Graph">
                  <p:embed/>
                </p:oleObj>
              </mc:Choice>
              <mc:Fallback>
                <p:oleObj name="Graph" r:id="rId4" imgW="2665402" imgH="185463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3387140"/>
                        <a:ext cx="4495800" cy="3133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018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Segoe 4-3 template-template_April-17-2007">
  <a:themeElements>
    <a:clrScheme name="Blue Segoe 4-3 template-template_April-17-2007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Blue Segoe 4-3 template-template_April-17-2007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Segoe 4-3 template-template_April-17-2007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 with Courier font for code slides">
  <a:themeElements>
    <a:clrScheme name="White with Courier font for code slides 1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FFFFFF"/>
      </a:accent3>
      <a:accent4>
        <a:srgbClr val="000000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White with Courier font for code slides">
      <a:majorFont>
        <a:latin typeface="Calibri"/>
        <a:ea typeface=""/>
        <a:cs typeface="Arial"/>
      </a:majorFont>
      <a:minorFont>
        <a:latin typeface="Courier New"/>
        <a:ea typeface=""/>
        <a:cs typeface="Courier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 with Courier font for code slides 1">
        <a:dk1>
          <a:srgbClr val="000000"/>
        </a:dk1>
        <a:lt1>
          <a:srgbClr val="FFFFFF"/>
        </a:lt1>
        <a:dk2>
          <a:srgbClr val="050595"/>
        </a:dk2>
        <a:lt2>
          <a:srgbClr val="FFFFFF"/>
        </a:lt2>
        <a:accent1>
          <a:srgbClr val="FFC000"/>
        </a:accent1>
        <a:accent2>
          <a:srgbClr val="3497AE"/>
        </a:accent2>
        <a:accent3>
          <a:srgbClr val="FFFFFF"/>
        </a:accent3>
        <a:accent4>
          <a:srgbClr val="000000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ue Segoe 4-3 template-template_April-17-2007">
  <a:themeElements>
    <a:clrScheme name="1_Blue Segoe 4-3 template-template_April-17-2007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1_Blue Segoe 4-3 template-template_April-17-2007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ue Segoe 4-3 template-template_April-17-2007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ue Segoe 4-3 template-template_April-17-2007">
  <a:themeElements>
    <a:clrScheme name="2_Blue Segoe 4-3 template-template_April-17-2007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2_Blue Segoe 4-3 template-template_April-17-2007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ue Segoe 4-3 template-template_April-17-2007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985</Words>
  <Application>Microsoft Office PowerPoint</Application>
  <PresentationFormat>On-screen Show (4:3)</PresentationFormat>
  <Paragraphs>103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Custom Theme</vt:lpstr>
      <vt:lpstr>Blue Segoe 4-3 template-template_April-17-2007</vt:lpstr>
      <vt:lpstr>White with Courier font for code slides</vt:lpstr>
      <vt:lpstr>1_Blue Segoe 4-3 template-template_April-17-2007</vt:lpstr>
      <vt:lpstr>2_Blue Segoe 4-3 template-template_April-17-2007</vt:lpstr>
      <vt:lpstr>Graph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38</cp:revision>
  <dcterms:modified xsi:type="dcterms:W3CDTF">2018-06-27T05:06:44Z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