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4" r:id="rId1"/>
  </p:sldMasterIdLst>
  <p:notesMasterIdLst>
    <p:notesMasterId r:id="rId16"/>
  </p:notesMasterIdLst>
  <p:sldIdLst>
    <p:sldId id="2308" r:id="rId2"/>
    <p:sldId id="2360" r:id="rId3"/>
    <p:sldId id="2365" r:id="rId4"/>
    <p:sldId id="2363" r:id="rId5"/>
    <p:sldId id="2377" r:id="rId6"/>
    <p:sldId id="2375" r:id="rId7"/>
    <p:sldId id="2366" r:id="rId8"/>
    <p:sldId id="2346" r:id="rId9"/>
    <p:sldId id="2374" r:id="rId10"/>
    <p:sldId id="2376" r:id="rId11"/>
    <p:sldId id="2371" r:id="rId12"/>
    <p:sldId id="2372" r:id="rId13"/>
    <p:sldId id="2357" r:id="rId14"/>
    <p:sldId id="2273" r:id="rId15"/>
  </p:sldIdLst>
  <p:sldSz cx="18288000" cy="13716000"/>
  <p:notesSz cx="6858000" cy="9144000"/>
  <p:defaultTextStyle>
    <a:defPPr>
      <a:defRPr lang="en-US"/>
    </a:defPPr>
    <a:lvl1pPr marL="0" algn="l" defTabSz="182818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091" algn="l" defTabSz="182818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182" algn="l" defTabSz="182818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273" algn="l" defTabSz="182818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364" algn="l" defTabSz="182818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456" algn="l" defTabSz="182818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546" algn="l" defTabSz="182818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638" algn="l" defTabSz="182818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2729" algn="l" defTabSz="182818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88" userDrawn="1">
          <p15:clr>
            <a:srgbClr val="A4A3A4"/>
          </p15:clr>
        </p15:guide>
        <p15:guide id="4" pos="10711" userDrawn="1">
          <p15:clr>
            <a:srgbClr val="A4A3A4"/>
          </p15:clr>
        </p15:guide>
        <p15:guide id="5" pos="809" userDrawn="1">
          <p15:clr>
            <a:srgbClr val="A4A3A4"/>
          </p15:clr>
        </p15:guide>
        <p15:guide id="8" orient="horz" pos="504" userDrawn="1">
          <p15:clr>
            <a:srgbClr val="A4A3A4"/>
          </p15:clr>
        </p15:guide>
        <p15:guide id="11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užívateľ systému Windows" initials="PsW" lastIdx="1" clrIdx="0">
    <p:extLst>
      <p:ext uri="{19B8F6BF-5375-455C-9EA6-DF929625EA0E}">
        <p15:presenceInfo xmlns:p15="http://schemas.microsoft.com/office/powerpoint/2012/main" userId="Používateľ systému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FA484D"/>
    <a:srgbClr val="000000"/>
    <a:srgbClr val="817E9A"/>
    <a:srgbClr val="583F52"/>
    <a:srgbClr val="000E36"/>
    <a:srgbClr val="4AEDDE"/>
    <a:srgbClr val="3B1F4D"/>
    <a:srgbClr val="FDEA57"/>
    <a:srgbClr val="74F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59704" autoAdjust="0"/>
  </p:normalViewPr>
  <p:slideViewPr>
    <p:cSldViewPr snapToGrid="0" snapToObjects="1">
      <p:cViewPr varScale="1">
        <p:scale>
          <a:sx n="26" d="100"/>
          <a:sy n="26" d="100"/>
        </p:scale>
        <p:origin x="1884" y="72"/>
      </p:cViewPr>
      <p:guideLst>
        <p:guide orient="horz" pos="8088"/>
        <p:guide pos="10711"/>
        <p:guide pos="809"/>
        <p:guide orient="horz" pos="504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88" d="100"/>
          <a:sy n="88" d="100"/>
        </p:scale>
        <p:origin x="382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6/18/2021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91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091" algn="l" defTabSz="914091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182" algn="l" defTabSz="914091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273" algn="l" defTabSz="914091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364" algn="l" defTabSz="914091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0456" algn="l" defTabSz="9140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546" algn="l" defTabSz="9140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638" algn="l" defTabSz="9140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2729" algn="l" defTabSz="9140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905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257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1702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737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693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21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90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857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968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45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996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246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529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21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244726"/>
            <a:ext cx="155448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7204076"/>
            <a:ext cx="13716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34500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68797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1" y="730250"/>
            <a:ext cx="3943350" cy="11623676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1" y="730250"/>
            <a:ext cx="11601450" cy="11623676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2416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809593" y="12489370"/>
            <a:ext cx="4935700" cy="7805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1" b="0" i="0" dirty="0">
              <a:latin typeface="Source Sans Pro Light" charset="0"/>
            </a:endParaRPr>
          </a:p>
        </p:txBody>
      </p:sp>
      <p:sp>
        <p:nvSpPr>
          <p:cNvPr id="3" name="Picture Placeholder 13"/>
          <p:cNvSpPr>
            <a:spLocks noGrp="1"/>
          </p:cNvSpPr>
          <p:nvPr>
            <p:ph type="pic" sz="quarter" idx="60"/>
          </p:nvPr>
        </p:nvSpPr>
        <p:spPr>
          <a:xfrm>
            <a:off x="-6763" y="0"/>
            <a:ext cx="18294764" cy="137160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9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092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cehol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" y="7518400"/>
            <a:ext cx="6006496" cy="6197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145348" y="7518400"/>
            <a:ext cx="5991281" cy="6197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12275478" y="7518400"/>
            <a:ext cx="6012522" cy="6197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0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rojec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13616106" y="4951145"/>
            <a:ext cx="2676990" cy="359069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9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30"/>
          </p:nvPr>
        </p:nvSpPr>
        <p:spPr>
          <a:xfrm>
            <a:off x="13616106" y="8854073"/>
            <a:ext cx="2676990" cy="359069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9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13"/>
          <p:cNvSpPr>
            <a:spLocks noGrp="1"/>
          </p:cNvSpPr>
          <p:nvPr>
            <p:ph type="pic" sz="quarter" idx="31"/>
          </p:nvPr>
        </p:nvSpPr>
        <p:spPr>
          <a:xfrm>
            <a:off x="10704878" y="8854073"/>
            <a:ext cx="2676990" cy="359069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9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32"/>
          </p:nvPr>
        </p:nvSpPr>
        <p:spPr>
          <a:xfrm>
            <a:off x="7810384" y="8854073"/>
            <a:ext cx="2676990" cy="359069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9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33"/>
          </p:nvPr>
        </p:nvSpPr>
        <p:spPr>
          <a:xfrm>
            <a:off x="1987929" y="8854073"/>
            <a:ext cx="2676990" cy="359069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9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34"/>
          </p:nvPr>
        </p:nvSpPr>
        <p:spPr>
          <a:xfrm>
            <a:off x="13616106" y="1070521"/>
            <a:ext cx="2676990" cy="359069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9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35"/>
          </p:nvPr>
        </p:nvSpPr>
        <p:spPr>
          <a:xfrm>
            <a:off x="10704878" y="1070521"/>
            <a:ext cx="2676990" cy="359069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9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36"/>
          </p:nvPr>
        </p:nvSpPr>
        <p:spPr>
          <a:xfrm>
            <a:off x="7810384" y="1070521"/>
            <a:ext cx="2676990" cy="359069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9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37"/>
          </p:nvPr>
        </p:nvSpPr>
        <p:spPr>
          <a:xfrm>
            <a:off x="1987929" y="1070521"/>
            <a:ext cx="2676990" cy="359069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9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29"/>
          </p:nvPr>
        </p:nvSpPr>
        <p:spPr>
          <a:xfrm>
            <a:off x="1987929" y="4951145"/>
            <a:ext cx="2676990" cy="359069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9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38"/>
          </p:nvPr>
        </p:nvSpPr>
        <p:spPr>
          <a:xfrm>
            <a:off x="4899157" y="8854073"/>
            <a:ext cx="2676990" cy="359069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9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39"/>
          </p:nvPr>
        </p:nvSpPr>
        <p:spPr>
          <a:xfrm>
            <a:off x="4899157" y="1070521"/>
            <a:ext cx="2676990" cy="359069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9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10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36132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6" y="3419479"/>
            <a:ext cx="157734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6" y="9178929"/>
            <a:ext cx="157734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/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8568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3651250"/>
            <a:ext cx="7772400" cy="870267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3651250"/>
            <a:ext cx="7772400" cy="870267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30452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730253"/>
            <a:ext cx="15773400" cy="2651126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4" y="3362326"/>
            <a:ext cx="7736680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4" y="5010150"/>
            <a:ext cx="7736680" cy="736917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1" y="3362326"/>
            <a:ext cx="7774782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1" y="5010150"/>
            <a:ext cx="7774782" cy="736917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14248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8129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03619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914400"/>
            <a:ext cx="5898356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974853"/>
            <a:ext cx="92583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4114800"/>
            <a:ext cx="5898356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9007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914400"/>
            <a:ext cx="5898356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974853"/>
            <a:ext cx="92583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4114800"/>
            <a:ext cx="5898356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05772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730253"/>
            <a:ext cx="157734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3651250"/>
            <a:ext cx="157734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12712704"/>
            <a:ext cx="41148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12712704"/>
            <a:ext cx="61722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1" y="12712704"/>
            <a:ext cx="41148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6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  <p:sldLayoutId id="2147484136" r:id="rId12"/>
    <p:sldLayoutId id="2147484137" r:id="rId13"/>
    <p:sldLayoutId id="2147484143" r:id="rId14"/>
  </p:sldLayoutIdLs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>
            <a:extLst>
              <a:ext uri="{FF2B5EF4-FFF2-40B4-BE49-F238E27FC236}">
                <a16:creationId xmlns:a16="http://schemas.microsoft.com/office/drawing/2014/main" id="{7795E77D-E6AB-4DB3-A4F4-C44BD60FCAC7}"/>
              </a:ext>
            </a:extLst>
          </p:cNvPr>
          <p:cNvSpPr/>
          <p:nvPr/>
        </p:nvSpPr>
        <p:spPr>
          <a:xfrm>
            <a:off x="617342" y="580881"/>
            <a:ext cx="17053318" cy="12659207"/>
          </a:xfrm>
          <a:prstGeom prst="rect">
            <a:avLst/>
          </a:prstGeom>
          <a:solidFill>
            <a:srgbClr val="EDE8E7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TextBox 15"/>
          <p:cNvSpPr txBox="1"/>
          <p:nvPr/>
        </p:nvSpPr>
        <p:spPr>
          <a:xfrm>
            <a:off x="777554" y="6173156"/>
            <a:ext cx="16755684" cy="2492990"/>
          </a:xfrm>
          <a:prstGeom prst="rect">
            <a:avLst/>
          </a:prstGeom>
          <a:noFill/>
        </p:spPr>
        <p:txBody>
          <a:bodyPr wrap="none" lIns="274391" tIns="0" rIns="0" bIns="0" rtlCol="0">
            <a:spAutoFit/>
          </a:bodyPr>
          <a:lstStyle/>
          <a:p>
            <a:pPr algn="ctr"/>
            <a:r>
              <a:rPr lang="en-US" sz="5400" b="1" spc="1500" dirty="0">
                <a:solidFill>
                  <a:schemeClr val="tx2"/>
                </a:solidFill>
                <a:latin typeface="Montserrat" charset="0"/>
                <a:ea typeface="Montserrat" charset="0"/>
                <a:cs typeface="Montserrat" charset="0"/>
              </a:rPr>
              <a:t>STRUCTURALIZATIONS</a:t>
            </a:r>
          </a:p>
          <a:p>
            <a:pPr algn="ctr"/>
            <a:r>
              <a:rPr lang="en-US" sz="5400" b="1" spc="1500" dirty="0">
                <a:solidFill>
                  <a:schemeClr val="tx2"/>
                </a:solidFill>
                <a:latin typeface="Montserrat" charset="0"/>
                <a:ea typeface="Montserrat" charset="0"/>
                <a:cs typeface="Montserrat" charset="0"/>
              </a:rPr>
              <a:t>PHENOMENA IN LIQUID CRYSTAL</a:t>
            </a:r>
          </a:p>
          <a:p>
            <a:pPr algn="ctr"/>
            <a:r>
              <a:rPr lang="en-US" sz="5400" b="1" spc="1500" dirty="0">
                <a:solidFill>
                  <a:schemeClr val="tx2"/>
                </a:solidFill>
                <a:latin typeface="Montserrat" charset="0"/>
                <a:ea typeface="Montserrat" charset="0"/>
                <a:cs typeface="Montserrat" charset="0"/>
              </a:rPr>
              <a:t>BASED COMPOSITES</a:t>
            </a:r>
            <a:endParaRPr lang="sk-SK" sz="5400" b="1" spc="1500" dirty="0">
              <a:solidFill>
                <a:schemeClr val="tx2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6365105" y="728263"/>
            <a:ext cx="5786841" cy="1111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 anchorCtr="0">
            <a:spAutoFit/>
          </a:bodyPr>
          <a:lstStyle/>
          <a:p>
            <a:pPr algn="ctr" defTabSz="3429914">
              <a:lnSpc>
                <a:spcPct val="150000"/>
              </a:lnSpc>
            </a:pPr>
            <a:r>
              <a:rPr lang="sk-SK" sz="3200" spc="13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Montserrat Light" charset="0"/>
                <a:cs typeface="Montserrat Light" charset="0"/>
                <a:sym typeface="Bebas Neue" charset="0"/>
              </a:rPr>
              <a:t>PhD</a:t>
            </a:r>
            <a:r>
              <a:rPr lang="sk-SK" sz="3200" spc="13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Montserrat Light" charset="0"/>
                <a:cs typeface="Montserrat Light" charset="0"/>
                <a:sym typeface="Bebas Neue" charset="0"/>
              </a:rPr>
              <a:t> </a:t>
            </a:r>
            <a:r>
              <a:rPr lang="sk-SK" sz="3200" spc="13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Montserrat Light" charset="0"/>
                <a:cs typeface="Montserrat Light" charset="0"/>
                <a:sym typeface="Bebas Neue" charset="0"/>
              </a:rPr>
              <a:t>seminar</a:t>
            </a:r>
            <a:r>
              <a:rPr lang="sk-SK" sz="3200" spc="13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Montserrat Light" charset="0"/>
                <a:cs typeface="Montserrat Light" charset="0"/>
                <a:sym typeface="Bebas Neue" charset="0"/>
              </a:rPr>
              <a:t> 2021</a:t>
            </a:r>
          </a:p>
          <a:p>
            <a:pPr algn="ctr" defTabSz="3429914">
              <a:lnSpc>
                <a:spcPct val="150000"/>
              </a:lnSpc>
            </a:pPr>
            <a:r>
              <a:rPr lang="sk-SK" sz="1800" spc="13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Montserrat Light" charset="0"/>
                <a:cs typeface="Montserrat Light" charset="0"/>
                <a:sym typeface="Bebas Neue" charset="0"/>
              </a:rPr>
              <a:t>16.6.2021</a:t>
            </a:r>
            <a:endParaRPr lang="en-US" sz="1800" spc="13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Montserrat Light" charset="0"/>
              <a:cs typeface="Montserrat Light" charset="0"/>
              <a:sym typeface="Bebas Neue" charset="0"/>
            </a:endParaRPr>
          </a:p>
        </p:txBody>
      </p:sp>
      <p:pic>
        <p:nvPicPr>
          <p:cNvPr id="7" name="Picture 14" descr="sasiep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47191" y="2826094"/>
            <a:ext cx="1645444" cy="2054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9"/>
          <p:cNvSpPr>
            <a:spLocks/>
          </p:cNvSpPr>
          <p:nvPr/>
        </p:nvSpPr>
        <p:spPr bwMode="auto">
          <a:xfrm>
            <a:off x="5039864" y="10099554"/>
            <a:ext cx="8069389" cy="61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 anchorCtr="0">
            <a:spAutoFit/>
          </a:bodyPr>
          <a:lstStyle/>
          <a:p>
            <a:pPr algn="ctr" defTabSz="3429914">
              <a:lnSpc>
                <a:spcPts val="5551"/>
              </a:lnSpc>
            </a:pPr>
            <a:r>
              <a:rPr lang="sk-SK" sz="2400" spc="135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charset="0"/>
                <a:ea typeface="Montserrat Light" charset="0"/>
                <a:cs typeface="Montserrat Light" charset="0"/>
                <a:sym typeface="Bebas Neue" charset="0"/>
              </a:rPr>
              <a:t>RNDr. KATARÍNA ZAKUŤANSKÁ</a:t>
            </a:r>
            <a:endParaRPr lang="en-US" sz="2400" spc="1350" dirty="0">
              <a:solidFill>
                <a:schemeClr val="tx1">
                  <a:lumMod val="75000"/>
                  <a:lumOff val="25000"/>
                </a:schemeClr>
              </a:solidFill>
              <a:latin typeface="Montserrat Light" charset="0"/>
              <a:ea typeface="Montserrat Light" charset="0"/>
              <a:cs typeface="Montserrat Light" charset="0"/>
              <a:sym typeface="Bebas Neue" charset="0"/>
            </a:endParaRPr>
          </a:p>
        </p:txBody>
      </p:sp>
      <p:cxnSp>
        <p:nvCxnSpPr>
          <p:cNvPr id="12" name="Rovná spojnica 11">
            <a:extLst>
              <a:ext uri="{FF2B5EF4-FFF2-40B4-BE49-F238E27FC236}">
                <a16:creationId xmlns:a16="http://schemas.microsoft.com/office/drawing/2014/main" id="{EA31F333-1FFF-4837-BF70-1AF5A73F4415}"/>
              </a:ext>
            </a:extLst>
          </p:cNvPr>
          <p:cNvCxnSpPr>
            <a:cxnSpLocks/>
          </p:cNvCxnSpPr>
          <p:nvPr/>
        </p:nvCxnSpPr>
        <p:spPr>
          <a:xfrm>
            <a:off x="2578100" y="8977915"/>
            <a:ext cx="13347700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vnoramenný trojuholník 13">
            <a:extLst>
              <a:ext uri="{FF2B5EF4-FFF2-40B4-BE49-F238E27FC236}">
                <a16:creationId xmlns:a16="http://schemas.microsoft.com/office/drawing/2014/main" id="{9D46CF11-517F-4F46-A86D-55351F5C62E3}"/>
              </a:ext>
            </a:extLst>
          </p:cNvPr>
          <p:cNvSpPr/>
          <p:nvPr/>
        </p:nvSpPr>
        <p:spPr>
          <a:xfrm rot="10800000">
            <a:off x="8784704" y="8979679"/>
            <a:ext cx="867296" cy="182835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2" name="Rovná spojnica 21">
            <a:extLst>
              <a:ext uri="{FF2B5EF4-FFF2-40B4-BE49-F238E27FC236}">
                <a16:creationId xmlns:a16="http://schemas.microsoft.com/office/drawing/2014/main" id="{6B255066-5B31-4979-8A8D-E62782566F03}"/>
              </a:ext>
            </a:extLst>
          </p:cNvPr>
          <p:cNvCxnSpPr>
            <a:cxnSpLocks/>
          </p:cNvCxnSpPr>
          <p:nvPr/>
        </p:nvCxnSpPr>
        <p:spPr>
          <a:xfrm>
            <a:off x="2578100" y="5815615"/>
            <a:ext cx="13347700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70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868463" y="1637297"/>
            <a:ext cx="16572335" cy="1068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42012" y="1734178"/>
            <a:ext cx="16135337" cy="993185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sk-SK" sz="1800" dirty="0" err="1" smtClean="0">
                <a:solidFill>
                  <a:schemeClr val="tx1"/>
                </a:solidFill>
              </a:rPr>
              <a:t>Zakutanská</a:t>
            </a:r>
            <a:r>
              <a:rPr lang="sk-SK" sz="1800" dirty="0" smtClean="0">
                <a:solidFill>
                  <a:schemeClr val="tx1"/>
                </a:solidFill>
              </a:rPr>
              <a:t>, K., Lacková, V., Tomašovičová, N., </a:t>
            </a:r>
            <a:r>
              <a:rPr lang="sk-SK" sz="1800" dirty="0" err="1">
                <a:solidFill>
                  <a:schemeClr val="tx1"/>
                </a:solidFill>
              </a:rPr>
              <a:t>Burylov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smtClean="0">
                <a:solidFill>
                  <a:schemeClr val="tx1"/>
                </a:solidFill>
              </a:rPr>
              <a:t>S., </a:t>
            </a:r>
            <a:r>
              <a:rPr lang="sk-SK" sz="1800" dirty="0" err="1" smtClean="0">
                <a:solidFill>
                  <a:schemeClr val="tx1"/>
                </a:solidFill>
              </a:rPr>
              <a:t>Burylova</a:t>
            </a:r>
            <a:r>
              <a:rPr lang="sk-SK" sz="1800" dirty="0" smtClean="0">
                <a:solidFill>
                  <a:schemeClr val="tx1"/>
                </a:solidFill>
              </a:rPr>
              <a:t>, N., </a:t>
            </a:r>
            <a:r>
              <a:rPr lang="sk-SK" sz="1800" dirty="0" err="1" smtClean="0">
                <a:solidFill>
                  <a:schemeClr val="tx1"/>
                </a:solidFill>
              </a:rPr>
              <a:t>Skosar</a:t>
            </a:r>
            <a:r>
              <a:rPr lang="sk-SK" sz="1800" dirty="0" smtClean="0">
                <a:solidFill>
                  <a:schemeClr val="tx1"/>
                </a:solidFill>
              </a:rPr>
              <a:t>, V., Juríková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smtClean="0">
                <a:solidFill>
                  <a:schemeClr val="tx1"/>
                </a:solidFill>
              </a:rPr>
              <a:t>A., Vojtko, M., </a:t>
            </a:r>
            <a:r>
              <a:rPr lang="sk-SK" sz="1800" dirty="0" err="1" smtClean="0">
                <a:solidFill>
                  <a:schemeClr val="tx1"/>
                </a:solidFill>
              </a:rPr>
              <a:t>Jadżyn</a:t>
            </a:r>
            <a:r>
              <a:rPr lang="sk-SK" sz="1800" dirty="0" smtClean="0">
                <a:solidFill>
                  <a:schemeClr val="tx1"/>
                </a:solidFill>
              </a:rPr>
              <a:t>, J, </a:t>
            </a:r>
            <a:r>
              <a:rPr lang="sk-SK" sz="1800" dirty="0" err="1" smtClean="0">
                <a:solidFill>
                  <a:schemeClr val="tx1"/>
                </a:solidFill>
              </a:rPr>
              <a:t>Kopčanský</a:t>
            </a:r>
            <a:r>
              <a:rPr lang="sk-SK" sz="1800" dirty="0" smtClean="0">
                <a:solidFill>
                  <a:schemeClr val="tx1"/>
                </a:solidFill>
              </a:rPr>
              <a:t>, P. </a:t>
            </a:r>
            <a:r>
              <a:rPr lang="sk-SK" sz="1800" dirty="0" err="1">
                <a:solidFill>
                  <a:schemeClr val="tx1"/>
                </a:solidFill>
              </a:rPr>
              <a:t>Nanoparticle's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size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err="1">
                <a:solidFill>
                  <a:schemeClr val="tx1"/>
                </a:solidFill>
              </a:rPr>
              <a:t>surfactant</a:t>
            </a:r>
            <a:r>
              <a:rPr lang="sk-SK" sz="1800" dirty="0">
                <a:solidFill>
                  <a:schemeClr val="tx1"/>
                </a:solidFill>
              </a:rPr>
              <a:t> and </a:t>
            </a:r>
            <a:r>
              <a:rPr lang="sk-SK" sz="1800" dirty="0" err="1">
                <a:solidFill>
                  <a:schemeClr val="tx1"/>
                </a:solidFill>
              </a:rPr>
              <a:t>concentration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effects</a:t>
            </a:r>
            <a:r>
              <a:rPr lang="sk-SK" sz="1800" dirty="0">
                <a:solidFill>
                  <a:schemeClr val="tx1"/>
                </a:solidFill>
              </a:rPr>
              <a:t> on stability and </a:t>
            </a:r>
            <a:r>
              <a:rPr lang="sk-SK" sz="1800" dirty="0" err="1">
                <a:solidFill>
                  <a:schemeClr val="tx1"/>
                </a:solidFill>
              </a:rPr>
              <a:t>isotropic-nematic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transition</a:t>
            </a:r>
            <a:r>
              <a:rPr lang="sk-SK" sz="1800" dirty="0">
                <a:solidFill>
                  <a:schemeClr val="tx1"/>
                </a:solidFill>
              </a:rPr>
              <a:t> in </a:t>
            </a:r>
            <a:r>
              <a:rPr lang="sk-SK" sz="1800" dirty="0" err="1">
                <a:solidFill>
                  <a:schemeClr val="tx1"/>
                </a:solidFill>
              </a:rPr>
              <a:t>ferronematic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liquid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crystal</a:t>
            </a:r>
            <a:r>
              <a:rPr lang="sk-SK" sz="1800" dirty="0">
                <a:solidFill>
                  <a:schemeClr val="tx1"/>
                </a:solidFill>
              </a:rPr>
              <a:t>. </a:t>
            </a:r>
            <a:r>
              <a:rPr lang="sk-SK" sz="1800" i="1" dirty="0" err="1">
                <a:solidFill>
                  <a:schemeClr val="tx1"/>
                </a:solidFill>
              </a:rPr>
              <a:t>Journal</a:t>
            </a:r>
            <a:r>
              <a:rPr lang="sk-SK" sz="1800" i="1" dirty="0">
                <a:solidFill>
                  <a:schemeClr val="tx1"/>
                </a:solidFill>
              </a:rPr>
              <a:t> of </a:t>
            </a:r>
            <a:r>
              <a:rPr lang="sk-SK" sz="1800" i="1" dirty="0" err="1">
                <a:solidFill>
                  <a:schemeClr val="tx1"/>
                </a:solidFill>
              </a:rPr>
              <a:t>Molecular</a:t>
            </a:r>
            <a:r>
              <a:rPr lang="sk-SK" sz="1800" i="1" dirty="0">
                <a:solidFill>
                  <a:schemeClr val="tx1"/>
                </a:solidFill>
              </a:rPr>
              <a:t> </a:t>
            </a:r>
            <a:r>
              <a:rPr lang="sk-SK" sz="1800" i="1" dirty="0" err="1">
                <a:solidFill>
                  <a:schemeClr val="tx1"/>
                </a:solidFill>
              </a:rPr>
              <a:t>Liquids</a:t>
            </a:r>
            <a:r>
              <a:rPr lang="sk-SK" sz="1800" dirty="0">
                <a:solidFill>
                  <a:schemeClr val="tx1"/>
                </a:solidFill>
              </a:rPr>
              <a:t>. 289 (2019) 111125</a:t>
            </a:r>
            <a:endParaRPr lang="en-US" sz="1275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cxnSp>
        <p:nvCxnSpPr>
          <p:cNvPr id="6" name="Rovná spojovacia šípka 5"/>
          <p:cNvCxnSpPr/>
          <p:nvPr/>
        </p:nvCxnSpPr>
        <p:spPr>
          <a:xfrm>
            <a:off x="8858250" y="4147605"/>
            <a:ext cx="0" cy="650755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ubtitle 2"/>
          <p:cNvSpPr txBox="1">
            <a:spLocks/>
          </p:cNvSpPr>
          <p:nvPr/>
        </p:nvSpPr>
        <p:spPr>
          <a:xfrm>
            <a:off x="4592320" y="2705673"/>
            <a:ext cx="7945120" cy="903417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6CB + Fe</a:t>
            </a:r>
            <a:r>
              <a:rPr lang="sk-SK" baseline="-25000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3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O</a:t>
            </a:r>
            <a:r>
              <a:rPr lang="sk-SK" baseline="-25000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4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nanoparticles</a:t>
            </a:r>
            <a:endParaRPr lang="sk-SK" dirty="0" smtClean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Isotropic-nematic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phase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transition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temperature</a:t>
            </a:r>
            <a:endParaRPr lang="sk-SK" dirty="0" smtClean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885690" y="10220111"/>
            <a:ext cx="7945120" cy="903417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6CB + Fe</a:t>
            </a:r>
            <a:r>
              <a:rPr lang="sk-SK" baseline="-25000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3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O</a:t>
            </a:r>
            <a:r>
              <a:rPr lang="sk-SK" baseline="-25000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4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nanoparticles</a:t>
            </a:r>
            <a:endParaRPr lang="sk-SK" dirty="0" smtClean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Fréedericksz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transition</a:t>
            </a:r>
            <a:endParaRPr lang="sk-SK" dirty="0" smtClean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65678" y="5257443"/>
            <a:ext cx="10785144" cy="494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52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7307" y="1277541"/>
            <a:ext cx="7257950" cy="1888686"/>
          </a:xfrm>
          <a:prstGeom prst="rect">
            <a:avLst/>
          </a:prstGeom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089" y="904729"/>
            <a:ext cx="8038588" cy="9678609"/>
          </a:xfrm>
          <a:prstGeom prst="rect">
            <a:avLst/>
          </a:prstGeom>
        </p:spPr>
      </p:pic>
      <p:pic>
        <p:nvPicPr>
          <p:cNvPr id="4" name="Obrázok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380" y="10909317"/>
            <a:ext cx="10541780" cy="1945516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1004056" y="6464281"/>
            <a:ext cx="5629190" cy="12932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sk-SK" sz="1800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Zakhlevnykh</a:t>
            </a:r>
            <a:r>
              <a:rPr lang="sk-SK" sz="18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, A.N. and Petrov, D.A. </a:t>
            </a:r>
            <a:r>
              <a:rPr lang="sk-SK" sz="1800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Weak</a:t>
            </a:r>
            <a:r>
              <a:rPr lang="sk-SK" sz="18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sz="1800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coupling</a:t>
            </a:r>
            <a:r>
              <a:rPr lang="sk-SK" sz="18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sz="1800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effects</a:t>
            </a:r>
            <a:r>
              <a:rPr lang="sk-SK" sz="18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and re-</a:t>
            </a:r>
            <a:r>
              <a:rPr lang="sk-SK" sz="1800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entrant</a:t>
            </a:r>
            <a:r>
              <a:rPr lang="sk-SK" sz="18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sz="1800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transitions</a:t>
            </a:r>
            <a:r>
              <a:rPr lang="sk-SK" sz="18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in </a:t>
            </a:r>
            <a:r>
              <a:rPr lang="sk-SK" sz="1800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ferronematic</a:t>
            </a:r>
            <a:r>
              <a:rPr lang="sk-SK" sz="18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sz="1800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liquid</a:t>
            </a:r>
            <a:r>
              <a:rPr lang="sk-SK" sz="18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sz="1800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crystals</a:t>
            </a:r>
            <a:r>
              <a:rPr lang="sk-SK" sz="18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. </a:t>
            </a:r>
            <a:r>
              <a:rPr lang="sk-SK" sz="1800" i="1" dirty="0" err="1">
                <a:solidFill>
                  <a:schemeClr val="tx1"/>
                </a:solidFill>
              </a:rPr>
              <a:t>Journal</a:t>
            </a:r>
            <a:r>
              <a:rPr lang="sk-SK" sz="1800" i="1" dirty="0">
                <a:solidFill>
                  <a:schemeClr val="tx1"/>
                </a:solidFill>
              </a:rPr>
              <a:t> of </a:t>
            </a:r>
            <a:r>
              <a:rPr lang="sk-SK" sz="1800" i="1" dirty="0" err="1">
                <a:solidFill>
                  <a:schemeClr val="tx1"/>
                </a:solidFill>
              </a:rPr>
              <a:t>Molecular</a:t>
            </a:r>
            <a:r>
              <a:rPr lang="sk-SK" sz="1800" i="1" dirty="0">
                <a:solidFill>
                  <a:schemeClr val="tx1"/>
                </a:solidFill>
              </a:rPr>
              <a:t> </a:t>
            </a:r>
            <a:r>
              <a:rPr lang="sk-SK" sz="1800" i="1" dirty="0" err="1" smtClean="0">
                <a:solidFill>
                  <a:schemeClr val="tx1"/>
                </a:solidFill>
              </a:rPr>
              <a:t>Liquids</a:t>
            </a:r>
            <a:r>
              <a:rPr lang="sk-SK" sz="1800" i="1" dirty="0">
                <a:solidFill>
                  <a:schemeClr val="tx1"/>
                </a:solidFill>
              </a:rPr>
              <a:t> </a:t>
            </a:r>
            <a:r>
              <a:rPr lang="sk-SK" sz="1800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198 </a:t>
            </a:r>
            <a:r>
              <a:rPr lang="sk-SK" sz="18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(2014) 223–233.</a:t>
            </a:r>
            <a:endParaRPr lang="en-US" sz="1275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1004055" y="4412206"/>
            <a:ext cx="5629190" cy="15753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sk-SK" sz="1800" dirty="0" err="1">
                <a:solidFill>
                  <a:schemeClr val="tx1"/>
                </a:solidFill>
              </a:rPr>
              <a:t>Burylov</a:t>
            </a:r>
            <a:r>
              <a:rPr lang="sk-SK" sz="1800" dirty="0">
                <a:solidFill>
                  <a:schemeClr val="tx1"/>
                </a:solidFill>
              </a:rPr>
              <a:t>, S.V. and </a:t>
            </a:r>
            <a:r>
              <a:rPr lang="sk-SK" sz="1800" dirty="0" err="1">
                <a:solidFill>
                  <a:schemeClr val="tx1"/>
                </a:solidFill>
              </a:rPr>
              <a:t>Raikher</a:t>
            </a:r>
            <a:r>
              <a:rPr lang="sk-SK" sz="1800" dirty="0">
                <a:solidFill>
                  <a:schemeClr val="tx1"/>
                </a:solidFill>
              </a:rPr>
              <a:t>, Y.L. </a:t>
            </a:r>
            <a:r>
              <a:rPr lang="sk-SK" sz="1800" dirty="0" err="1">
                <a:solidFill>
                  <a:schemeClr val="tx1"/>
                </a:solidFill>
              </a:rPr>
              <a:t>Molecular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properties</a:t>
            </a:r>
            <a:r>
              <a:rPr lang="sk-SK" sz="1800" dirty="0">
                <a:solidFill>
                  <a:schemeClr val="tx1"/>
                </a:solidFill>
              </a:rPr>
              <a:t> of </a:t>
            </a:r>
            <a:r>
              <a:rPr lang="sk-SK" sz="1800" dirty="0" err="1">
                <a:solidFill>
                  <a:schemeClr val="tx1"/>
                </a:solidFill>
              </a:rPr>
              <a:t>ferronematic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caused</a:t>
            </a:r>
            <a:r>
              <a:rPr lang="sk-SK" sz="1800" dirty="0">
                <a:solidFill>
                  <a:schemeClr val="tx1"/>
                </a:solidFill>
              </a:rPr>
              <a:t> by </a:t>
            </a:r>
            <a:r>
              <a:rPr lang="sk-SK" sz="1800" dirty="0" err="1">
                <a:solidFill>
                  <a:schemeClr val="tx1"/>
                </a:solidFill>
              </a:rPr>
              <a:t>orientational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interactions</a:t>
            </a:r>
            <a:r>
              <a:rPr lang="sk-SK" sz="1800" dirty="0">
                <a:solidFill>
                  <a:schemeClr val="tx1"/>
                </a:solidFill>
              </a:rPr>
              <a:t> on </a:t>
            </a:r>
            <a:r>
              <a:rPr lang="sk-SK" sz="1800" dirty="0" err="1">
                <a:solidFill>
                  <a:schemeClr val="tx1"/>
                </a:solidFill>
              </a:rPr>
              <a:t>the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particle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surface</a:t>
            </a:r>
            <a:r>
              <a:rPr lang="sk-SK" sz="1800" dirty="0">
                <a:solidFill>
                  <a:schemeClr val="tx1"/>
                </a:solidFill>
              </a:rPr>
              <a:t>. II. </a:t>
            </a:r>
            <a:r>
              <a:rPr lang="sk-SK" sz="1800" dirty="0" err="1">
                <a:solidFill>
                  <a:schemeClr val="tx1"/>
                </a:solidFill>
              </a:rPr>
              <a:t>Behavior</a:t>
            </a:r>
            <a:r>
              <a:rPr lang="sk-SK" sz="1800" dirty="0">
                <a:solidFill>
                  <a:schemeClr val="tx1"/>
                </a:solidFill>
              </a:rPr>
              <a:t> of </a:t>
            </a:r>
            <a:r>
              <a:rPr lang="sk-SK" sz="1800" dirty="0" err="1">
                <a:solidFill>
                  <a:schemeClr val="tx1"/>
                </a:solidFill>
              </a:rPr>
              <a:t>real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ferronematics</a:t>
            </a:r>
            <a:r>
              <a:rPr lang="sk-SK" sz="1800" dirty="0">
                <a:solidFill>
                  <a:schemeClr val="tx1"/>
                </a:solidFill>
              </a:rPr>
              <a:t> in </a:t>
            </a:r>
            <a:r>
              <a:rPr lang="sk-SK" sz="1800" dirty="0" err="1">
                <a:solidFill>
                  <a:schemeClr val="tx1"/>
                </a:solidFill>
              </a:rPr>
              <a:t>external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fields</a:t>
            </a:r>
            <a:r>
              <a:rPr lang="sk-SK" sz="1800" dirty="0">
                <a:solidFill>
                  <a:schemeClr val="tx1"/>
                </a:solidFill>
              </a:rPr>
              <a:t>. </a:t>
            </a:r>
            <a:r>
              <a:rPr lang="en-US" sz="1800" i="1" dirty="0">
                <a:solidFill>
                  <a:schemeClr val="tx1"/>
                </a:solidFill>
              </a:rPr>
              <a:t>Molecular Crystals and Liquid Crystals</a:t>
            </a:r>
            <a:r>
              <a:rPr lang="sk-SK" sz="1800" dirty="0" smtClean="0">
                <a:solidFill>
                  <a:schemeClr val="tx1"/>
                </a:solidFill>
              </a:rPr>
              <a:t> </a:t>
            </a:r>
            <a:r>
              <a:rPr lang="sk-SK" sz="1800" dirty="0">
                <a:solidFill>
                  <a:schemeClr val="tx1"/>
                </a:solidFill>
              </a:rPr>
              <a:t>258 (1995) 123–141</a:t>
            </a:r>
            <a:r>
              <a:rPr lang="sk-SK" sz="1800" dirty="0" smtClean="0">
                <a:solidFill>
                  <a:schemeClr val="tx1"/>
                </a:solidFill>
              </a:rPr>
              <a:t>.</a:t>
            </a:r>
            <a:endParaRPr lang="en-US" sz="1275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11281654" y="8781405"/>
            <a:ext cx="5382404" cy="2903965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soft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anchoring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between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director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i="1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and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nanoparticles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magnetization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vector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i="1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m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,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which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allows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i="1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II</a:t>
            </a:r>
            <a:r>
              <a:rPr lang="sk-SK" i="1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m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or </a:t>
            </a:r>
            <a:r>
              <a:rPr lang="sk-SK" i="1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</a:t>
            </a:r>
            <a:r>
              <a:rPr lang="sk-SK" dirty="0" err="1">
                <a:solidFill>
                  <a:schemeClr val="tx1"/>
                </a:solidFill>
              </a:rPr>
              <a:t>⊥</a:t>
            </a:r>
            <a:r>
              <a:rPr lang="sk-SK" i="1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m</a:t>
            </a:r>
            <a:endParaRPr lang="sk-SK" i="1" dirty="0" smtClean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d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ecreasing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of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threshold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magnetic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field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suggests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nIIm</a:t>
            </a:r>
            <a:endParaRPr lang="sk-SK" dirty="0" smtClean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sk-SK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cxnSp>
        <p:nvCxnSpPr>
          <p:cNvPr id="18" name="Rovná spojovacia šípka 17"/>
          <p:cNvCxnSpPr/>
          <p:nvPr/>
        </p:nvCxnSpPr>
        <p:spPr>
          <a:xfrm>
            <a:off x="13813118" y="8127037"/>
            <a:ext cx="0" cy="465608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/>
          <p:nvPr/>
        </p:nvCxnSpPr>
        <p:spPr>
          <a:xfrm>
            <a:off x="15348585" y="9646920"/>
            <a:ext cx="1714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ovná spojovacia šípka 22"/>
          <p:cNvCxnSpPr/>
          <p:nvPr/>
        </p:nvCxnSpPr>
        <p:spPr>
          <a:xfrm>
            <a:off x="14948535" y="9643745"/>
            <a:ext cx="1714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ovná spojovacia šípka 23"/>
          <p:cNvCxnSpPr/>
          <p:nvPr/>
        </p:nvCxnSpPr>
        <p:spPr>
          <a:xfrm>
            <a:off x="12789535" y="9643745"/>
            <a:ext cx="1714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ovná spojovacia šípka 24"/>
          <p:cNvCxnSpPr/>
          <p:nvPr/>
        </p:nvCxnSpPr>
        <p:spPr>
          <a:xfrm>
            <a:off x="11824335" y="10012045"/>
            <a:ext cx="1714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ovná spojovacia šípka 25"/>
          <p:cNvCxnSpPr/>
          <p:nvPr/>
        </p:nvCxnSpPr>
        <p:spPr>
          <a:xfrm>
            <a:off x="12249785" y="10012045"/>
            <a:ext cx="1714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ovná spojovacia šípka 26"/>
          <p:cNvCxnSpPr/>
          <p:nvPr/>
        </p:nvCxnSpPr>
        <p:spPr>
          <a:xfrm>
            <a:off x="16148685" y="8919845"/>
            <a:ext cx="1714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ovná spojovacia šípka 15"/>
          <p:cNvCxnSpPr/>
          <p:nvPr/>
        </p:nvCxnSpPr>
        <p:spPr>
          <a:xfrm>
            <a:off x="13721715" y="10896617"/>
            <a:ext cx="1714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>
            <a:off x="14131925" y="10896617"/>
            <a:ext cx="1714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9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o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51593" y="2406743"/>
            <a:ext cx="3365845" cy="1211169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13058531" y="424045"/>
            <a:ext cx="4881100" cy="12932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sk-SK" sz="1800" dirty="0">
                <a:solidFill>
                  <a:schemeClr val="tx1"/>
                </a:solidFill>
              </a:rPr>
              <a:t>Tomašovičová, N., </a:t>
            </a:r>
            <a:r>
              <a:rPr lang="sk-SK" sz="1800" dirty="0" err="1">
                <a:solidFill>
                  <a:schemeClr val="tx1"/>
                </a:solidFill>
              </a:rPr>
              <a:t>Kopčanský</a:t>
            </a:r>
            <a:r>
              <a:rPr lang="sk-SK" sz="1800" dirty="0">
                <a:solidFill>
                  <a:schemeClr val="tx1"/>
                </a:solidFill>
              </a:rPr>
              <a:t>, P., and </a:t>
            </a:r>
            <a:r>
              <a:rPr lang="sk-SK" sz="1800" dirty="0" err="1">
                <a:solidFill>
                  <a:schemeClr val="tx1"/>
                </a:solidFill>
              </a:rPr>
              <a:t>Éber</a:t>
            </a:r>
            <a:r>
              <a:rPr lang="sk-SK" sz="1800" dirty="0">
                <a:solidFill>
                  <a:schemeClr val="tx1"/>
                </a:solidFill>
              </a:rPr>
              <a:t>, N. </a:t>
            </a:r>
            <a:r>
              <a:rPr lang="sk-SK" sz="1800" dirty="0" err="1">
                <a:solidFill>
                  <a:schemeClr val="tx1"/>
                </a:solidFill>
              </a:rPr>
              <a:t>Anisotropy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Research</a:t>
            </a:r>
            <a:r>
              <a:rPr lang="sk-SK" sz="1800" dirty="0">
                <a:solidFill>
                  <a:schemeClr val="tx1"/>
                </a:solidFill>
              </a:rPr>
              <a:t>: New </a:t>
            </a:r>
            <a:r>
              <a:rPr lang="sk-SK" sz="1800" dirty="0" err="1">
                <a:solidFill>
                  <a:schemeClr val="tx1"/>
                </a:solidFill>
              </a:rPr>
              <a:t>Developments</a:t>
            </a:r>
            <a:r>
              <a:rPr lang="sk-SK" sz="1800" dirty="0">
                <a:solidFill>
                  <a:schemeClr val="tx1"/>
                </a:solidFill>
              </a:rPr>
              <a:t>, Nova </a:t>
            </a:r>
            <a:r>
              <a:rPr lang="sk-SK" sz="1800" dirty="0" err="1">
                <a:solidFill>
                  <a:schemeClr val="tx1"/>
                </a:solidFill>
              </a:rPr>
              <a:t>Science</a:t>
            </a:r>
            <a:r>
              <a:rPr lang="sk-SK" sz="1800" dirty="0">
                <a:solidFill>
                  <a:schemeClr val="tx1"/>
                </a:solidFill>
              </a:rPr>
              <a:t>: </a:t>
            </a:r>
            <a:r>
              <a:rPr lang="sk-SK" sz="1800" dirty="0" err="1">
                <a:solidFill>
                  <a:schemeClr val="tx1"/>
                </a:solidFill>
              </a:rPr>
              <a:t>Hauppauge</a:t>
            </a:r>
            <a:r>
              <a:rPr lang="sk-SK" sz="1800" dirty="0">
                <a:solidFill>
                  <a:schemeClr val="tx1"/>
                </a:solidFill>
              </a:rPr>
              <a:t>, NY, USA (2012) 245–276.</a:t>
            </a:r>
            <a:endParaRPr lang="en-US" sz="1275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pic>
        <p:nvPicPr>
          <p:cNvPr id="16" name="Obrázok 1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448448" y="4134812"/>
            <a:ext cx="3903061" cy="3070090"/>
          </a:xfrm>
          <a:prstGeom prst="rect">
            <a:avLst/>
          </a:prstGeom>
        </p:spPr>
      </p:pic>
      <p:pic>
        <p:nvPicPr>
          <p:cNvPr id="17" name="Obrázok 1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495251" y="7282037"/>
            <a:ext cx="3887195" cy="2998693"/>
          </a:xfrm>
          <a:prstGeom prst="rect">
            <a:avLst/>
          </a:prstGeom>
        </p:spPr>
      </p:pic>
      <p:pic>
        <p:nvPicPr>
          <p:cNvPr id="18" name="Obrázok 17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588904" y="10308746"/>
            <a:ext cx="3728534" cy="2998693"/>
          </a:xfrm>
          <a:prstGeom prst="rect">
            <a:avLst/>
          </a:prstGeom>
        </p:spPr>
      </p:pic>
      <p:pic>
        <p:nvPicPr>
          <p:cNvPr id="19" name="Obrázok 18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36849" y="1129673"/>
            <a:ext cx="10959914" cy="2214330"/>
          </a:xfrm>
          <a:prstGeom prst="rect">
            <a:avLst/>
          </a:prstGeom>
        </p:spPr>
      </p:pic>
      <p:pic>
        <p:nvPicPr>
          <p:cNvPr id="20" name="Obrázok 19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51856" y="3483076"/>
            <a:ext cx="10729900" cy="2214750"/>
          </a:xfrm>
          <a:prstGeom prst="rect">
            <a:avLst/>
          </a:prstGeom>
        </p:spPr>
      </p:pic>
      <p:pic>
        <p:nvPicPr>
          <p:cNvPr id="22" name="Obrázok 2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27" y="6062423"/>
            <a:ext cx="11517598" cy="6225244"/>
          </a:xfrm>
          <a:prstGeom prst="rect">
            <a:avLst/>
          </a:prstGeom>
        </p:spPr>
      </p:pic>
      <p:sp>
        <p:nvSpPr>
          <p:cNvPr id="23" name="Obdĺžnik 22"/>
          <p:cNvSpPr/>
          <p:nvPr/>
        </p:nvSpPr>
        <p:spPr>
          <a:xfrm>
            <a:off x="1257947" y="3074684"/>
            <a:ext cx="582629" cy="368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Rovná spojovacia šípka 23"/>
          <p:cNvCxnSpPr/>
          <p:nvPr/>
        </p:nvCxnSpPr>
        <p:spPr>
          <a:xfrm>
            <a:off x="15499081" y="3670935"/>
            <a:ext cx="0" cy="357832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ovná spojovacia šípka 24"/>
          <p:cNvCxnSpPr/>
          <p:nvPr/>
        </p:nvCxnSpPr>
        <p:spPr>
          <a:xfrm>
            <a:off x="456762" y="7558831"/>
            <a:ext cx="378514" cy="0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ovná spojovacia šípka 30"/>
          <p:cNvCxnSpPr/>
          <p:nvPr/>
        </p:nvCxnSpPr>
        <p:spPr>
          <a:xfrm rot="10800000">
            <a:off x="12486825" y="10497974"/>
            <a:ext cx="378514" cy="0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ovná spojnica 32"/>
          <p:cNvCxnSpPr/>
          <p:nvPr/>
        </p:nvCxnSpPr>
        <p:spPr>
          <a:xfrm flipV="1">
            <a:off x="456762" y="1883362"/>
            <a:ext cx="0" cy="5675469"/>
          </a:xfrm>
          <a:prstGeom prst="line">
            <a:avLst/>
          </a:prstGeom>
          <a:ln w="2857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ovná spojnica 34"/>
          <p:cNvCxnSpPr/>
          <p:nvPr/>
        </p:nvCxnSpPr>
        <p:spPr>
          <a:xfrm>
            <a:off x="456762" y="1883362"/>
            <a:ext cx="74219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ovná spojnica 36"/>
          <p:cNvCxnSpPr/>
          <p:nvPr/>
        </p:nvCxnSpPr>
        <p:spPr>
          <a:xfrm flipV="1">
            <a:off x="12865339" y="4336276"/>
            <a:ext cx="0" cy="6161700"/>
          </a:xfrm>
          <a:prstGeom prst="line">
            <a:avLst/>
          </a:prstGeom>
          <a:ln w="2857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ovná spojnica 37"/>
          <p:cNvCxnSpPr/>
          <p:nvPr/>
        </p:nvCxnSpPr>
        <p:spPr>
          <a:xfrm>
            <a:off x="12382249" y="4357881"/>
            <a:ext cx="48777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ovná spojovacia šípka 51"/>
          <p:cNvCxnSpPr/>
          <p:nvPr/>
        </p:nvCxnSpPr>
        <p:spPr>
          <a:xfrm>
            <a:off x="15499081" y="1985010"/>
            <a:ext cx="0" cy="357832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ovná spojovacia šípka 20"/>
          <p:cNvCxnSpPr/>
          <p:nvPr/>
        </p:nvCxnSpPr>
        <p:spPr>
          <a:xfrm>
            <a:off x="15651481" y="8343900"/>
            <a:ext cx="0" cy="685800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ovná spojovacia šípka 25"/>
          <p:cNvCxnSpPr/>
          <p:nvPr/>
        </p:nvCxnSpPr>
        <p:spPr>
          <a:xfrm>
            <a:off x="15783562" y="11404600"/>
            <a:ext cx="0" cy="685800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ovná spojovacia šípka 26"/>
          <p:cNvCxnSpPr/>
          <p:nvPr/>
        </p:nvCxnSpPr>
        <p:spPr>
          <a:xfrm>
            <a:off x="15554962" y="5245100"/>
            <a:ext cx="0" cy="685800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ovná spojovacia šípka 27"/>
          <p:cNvCxnSpPr/>
          <p:nvPr/>
        </p:nvCxnSpPr>
        <p:spPr>
          <a:xfrm rot="10800000">
            <a:off x="3141981" y="7282037"/>
            <a:ext cx="0" cy="685800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ovná spojovacia šípka 28"/>
          <p:cNvCxnSpPr/>
          <p:nvPr/>
        </p:nvCxnSpPr>
        <p:spPr>
          <a:xfrm rot="10800000">
            <a:off x="6888481" y="7204902"/>
            <a:ext cx="0" cy="685800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ovná spojovacia šípka 29"/>
          <p:cNvCxnSpPr/>
          <p:nvPr/>
        </p:nvCxnSpPr>
        <p:spPr>
          <a:xfrm rot="10800000">
            <a:off x="10761981" y="7204903"/>
            <a:ext cx="0" cy="685800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91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ovná spojnica 4">
            <a:extLst>
              <a:ext uri="{FF2B5EF4-FFF2-40B4-BE49-F238E27FC236}">
                <a16:creationId xmlns:a16="http://schemas.microsoft.com/office/drawing/2014/main" id="{3278A65C-7A50-4D22-8D69-CC2C42223112}"/>
              </a:ext>
            </a:extLst>
          </p:cNvPr>
          <p:cNvCxnSpPr>
            <a:cxnSpLocks/>
          </p:cNvCxnSpPr>
          <p:nvPr/>
        </p:nvCxnSpPr>
        <p:spPr>
          <a:xfrm>
            <a:off x="8257491" y="1403553"/>
            <a:ext cx="1773018" cy="0"/>
          </a:xfrm>
          <a:prstGeom prst="line">
            <a:avLst/>
          </a:prstGeom>
          <a:ln w="38100">
            <a:solidFill>
              <a:srgbClr val="ECDD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5">
            <a:extLst>
              <a:ext uri="{FF2B5EF4-FFF2-40B4-BE49-F238E27FC236}">
                <a16:creationId xmlns:a16="http://schemas.microsoft.com/office/drawing/2014/main" id="{4EAFCF32-8D86-4526-8D8B-991893C82FF8}"/>
              </a:ext>
            </a:extLst>
          </p:cNvPr>
          <p:cNvSpPr txBox="1"/>
          <p:nvPr/>
        </p:nvSpPr>
        <p:spPr>
          <a:xfrm>
            <a:off x="0" y="398002"/>
            <a:ext cx="18287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800" dirty="0" smtClean="0">
                <a:solidFill>
                  <a:srgbClr val="44546A"/>
                </a:solidFill>
                <a:latin typeface="+mj-lt"/>
              </a:rPr>
              <a:t>CONCLUSIONS</a:t>
            </a:r>
            <a:endParaRPr lang="sk-SK" sz="4800" dirty="0">
              <a:solidFill>
                <a:srgbClr val="44546A"/>
              </a:solidFill>
              <a:latin typeface="+mj-lt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3BBFE65-A05D-4399-A8E2-6DDB558ADAE1}"/>
              </a:ext>
            </a:extLst>
          </p:cNvPr>
          <p:cNvSpPr txBox="1">
            <a:spLocks/>
          </p:cNvSpPr>
          <p:nvPr/>
        </p:nvSpPr>
        <p:spPr>
          <a:xfrm>
            <a:off x="1076331" y="2282974"/>
            <a:ext cx="16135336" cy="650271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.....</a:t>
            </a:r>
            <a:endParaRPr lang="sk-SK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3BBFE65-A05D-4399-A8E2-6DDB558ADAE1}"/>
              </a:ext>
            </a:extLst>
          </p:cNvPr>
          <p:cNvSpPr txBox="1">
            <a:spLocks/>
          </p:cNvSpPr>
          <p:nvPr/>
        </p:nvSpPr>
        <p:spPr>
          <a:xfrm>
            <a:off x="1076331" y="2282974"/>
            <a:ext cx="16135336" cy="5649332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10 nm, 20 nm and 30 nm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iron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oxide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nanoparticles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decrease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threshold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magnetic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field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and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voltage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of 6CB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liquid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crystal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Results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indicate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parallel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initial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orientation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of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director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i="1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and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nanoparticles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magnetization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vector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i="1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m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The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decrease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of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critical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values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was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the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most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pronounced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for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composites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with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volume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concentration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10</a:t>
            </a:r>
            <a:r>
              <a:rPr lang="sk-SK" baseline="30000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-3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,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but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the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isotropic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to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nematic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phase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transition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of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the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composite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significantly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shifted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to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lower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valueas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and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wide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range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of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temnperatures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needed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for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the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transition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, as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it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was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shown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in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our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previous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paper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3600"/>
              </a:spcAft>
              <a:buFont typeface="Arial" panose="020B0604020202020204" pitchFamily="34" charset="0"/>
              <a:buChar char="•"/>
            </a:pPr>
            <a:endParaRPr lang="sk-SK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cxnSp>
        <p:nvCxnSpPr>
          <p:cNvPr id="7" name="Rovná spojovacia šípka 6"/>
          <p:cNvCxnSpPr/>
          <p:nvPr/>
        </p:nvCxnSpPr>
        <p:spPr>
          <a:xfrm>
            <a:off x="8648846" y="4132209"/>
            <a:ext cx="174625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ovná spojovacia šípka 9"/>
          <p:cNvCxnSpPr/>
          <p:nvPr/>
        </p:nvCxnSpPr>
        <p:spPr>
          <a:xfrm>
            <a:off x="14316226" y="4132209"/>
            <a:ext cx="21272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11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>
            <a:extLst>
              <a:ext uri="{FF2B5EF4-FFF2-40B4-BE49-F238E27FC236}">
                <a16:creationId xmlns:a16="http://schemas.microsoft.com/office/drawing/2014/main" id="{8E5AD54F-7F52-4289-ADA1-F37D7EA68DAB}"/>
              </a:ext>
            </a:extLst>
          </p:cNvPr>
          <p:cNvSpPr/>
          <p:nvPr/>
        </p:nvSpPr>
        <p:spPr>
          <a:xfrm>
            <a:off x="617342" y="580881"/>
            <a:ext cx="17053318" cy="12659207"/>
          </a:xfrm>
          <a:prstGeom prst="rect">
            <a:avLst/>
          </a:prstGeom>
          <a:solidFill>
            <a:srgbClr val="EDE8E7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TextBox 20">
            <a:extLst>
              <a:ext uri="{FF2B5EF4-FFF2-40B4-BE49-F238E27FC236}">
                <a16:creationId xmlns:a16="http://schemas.microsoft.com/office/drawing/2014/main" id="{562F6697-16CF-4432-A545-24C6E9A49EEF}"/>
              </a:ext>
            </a:extLst>
          </p:cNvPr>
          <p:cNvSpPr txBox="1"/>
          <p:nvPr/>
        </p:nvSpPr>
        <p:spPr>
          <a:xfrm>
            <a:off x="1861622" y="6320550"/>
            <a:ext cx="145647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6000" spc="800" dirty="0">
                <a:solidFill>
                  <a:srgbClr val="44546A"/>
                </a:solidFill>
                <a:ea typeface="Lato Black" charset="0"/>
                <a:cs typeface="Lato Black" charset="0"/>
              </a:rPr>
              <a:t>THANK YOU FOR YOUR ATTENTION!</a:t>
            </a:r>
            <a:endParaRPr lang="en-US" sz="6000" spc="800" dirty="0">
              <a:solidFill>
                <a:srgbClr val="44546A"/>
              </a:solidFill>
              <a:ea typeface="Lato Black" charset="0"/>
              <a:cs typeface="Lato Black" charset="0"/>
            </a:endParaRPr>
          </a:p>
        </p:txBody>
      </p:sp>
      <p:cxnSp>
        <p:nvCxnSpPr>
          <p:cNvPr id="10" name="Rovná spojnica 9">
            <a:extLst>
              <a:ext uri="{FF2B5EF4-FFF2-40B4-BE49-F238E27FC236}">
                <a16:creationId xmlns:a16="http://schemas.microsoft.com/office/drawing/2014/main" id="{D251E6E3-CB44-42D7-94C8-E34E441C0C17}"/>
              </a:ext>
            </a:extLst>
          </p:cNvPr>
          <p:cNvCxnSpPr>
            <a:cxnSpLocks/>
          </p:cNvCxnSpPr>
          <p:nvPr/>
        </p:nvCxnSpPr>
        <p:spPr>
          <a:xfrm flipV="1">
            <a:off x="3497943" y="8337280"/>
            <a:ext cx="11379200" cy="1766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>
            <a:extLst>
              <a:ext uri="{FF2B5EF4-FFF2-40B4-BE49-F238E27FC236}">
                <a16:creationId xmlns:a16="http://schemas.microsoft.com/office/drawing/2014/main" id="{64B5DA88-3C87-4279-A9EF-639F857875C1}"/>
              </a:ext>
            </a:extLst>
          </p:cNvPr>
          <p:cNvCxnSpPr>
            <a:cxnSpLocks/>
          </p:cNvCxnSpPr>
          <p:nvPr/>
        </p:nvCxnSpPr>
        <p:spPr>
          <a:xfrm flipV="1">
            <a:off x="3497943" y="5251180"/>
            <a:ext cx="11379200" cy="1766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03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/>
        </p:nvSpPr>
        <p:spPr>
          <a:xfrm>
            <a:off x="868463" y="764194"/>
            <a:ext cx="268855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Montserrat" charset="0"/>
                <a:cs typeface="Montserrat" charset="0"/>
              </a:rPr>
              <a:t>PUBLICATIONS:</a:t>
            </a:r>
            <a:endParaRPr lang="en-US" sz="3200" dirty="0">
              <a:solidFill>
                <a:schemeClr val="tx2"/>
              </a:solidFill>
              <a:latin typeface="+mj-lt"/>
              <a:ea typeface="Montserrat" charset="0"/>
              <a:cs typeface="Montserrat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68463" y="1548712"/>
            <a:ext cx="8861073" cy="534085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sk-SK" u="sng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Related</a:t>
            </a:r>
            <a:r>
              <a:rPr lang="sk-SK" u="sng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to </a:t>
            </a:r>
            <a:r>
              <a:rPr lang="sk-SK" u="sng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the</a:t>
            </a:r>
            <a:r>
              <a:rPr lang="sk-SK" u="sng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u="sng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topic</a:t>
            </a:r>
            <a:r>
              <a:rPr lang="sk-SK" u="sng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:</a:t>
            </a:r>
            <a:endParaRPr lang="sk-SK" u="sng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868463" y="2186170"/>
            <a:ext cx="16711614" cy="7095882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>
              <a:lnSpc>
                <a:spcPct val="100000"/>
              </a:lnSpc>
              <a:spcAft>
                <a:spcPts val="1800"/>
              </a:spcAft>
              <a:buAutoNum type="arabicPeriod"/>
            </a:pPr>
            <a:r>
              <a:rPr lang="sk-SK" sz="2200" dirty="0" err="1" smtClean="0">
                <a:solidFill>
                  <a:schemeClr val="tx1"/>
                </a:solidFill>
              </a:rPr>
              <a:t>Zakutanská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>
                <a:solidFill>
                  <a:schemeClr val="tx1"/>
                </a:solidFill>
              </a:rPr>
              <a:t>K., Petrov D., </a:t>
            </a:r>
            <a:r>
              <a:rPr lang="sk-SK" sz="2200" dirty="0" err="1">
                <a:solidFill>
                  <a:schemeClr val="tx1"/>
                </a:solidFill>
              </a:rPr>
              <a:t>Kopčanský</a:t>
            </a:r>
            <a:r>
              <a:rPr lang="sk-SK" sz="2200" dirty="0">
                <a:solidFill>
                  <a:schemeClr val="tx1"/>
                </a:solidFill>
              </a:rPr>
              <a:t> P., </a:t>
            </a:r>
            <a:r>
              <a:rPr lang="sk-SK" sz="2200" dirty="0" err="1">
                <a:solidFill>
                  <a:schemeClr val="tx1"/>
                </a:solidFill>
              </a:rPr>
              <a:t>Węgłowska</a:t>
            </a:r>
            <a:r>
              <a:rPr lang="sk-SK" sz="2200" dirty="0">
                <a:solidFill>
                  <a:schemeClr val="tx1"/>
                </a:solidFill>
              </a:rPr>
              <a:t> D. and Tomašovičová N. </a:t>
            </a:r>
            <a:r>
              <a:rPr lang="sk-SK" sz="2200" dirty="0" err="1" smtClean="0">
                <a:solidFill>
                  <a:schemeClr val="tx1"/>
                </a:solidFill>
              </a:rPr>
              <a:t>Fréedericksz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Transitions</a:t>
            </a:r>
            <a:r>
              <a:rPr lang="sk-SK" sz="2200" dirty="0">
                <a:solidFill>
                  <a:schemeClr val="tx1"/>
                </a:solidFill>
              </a:rPr>
              <a:t> in 6CB </a:t>
            </a:r>
            <a:r>
              <a:rPr lang="sk-SK" sz="2200" dirty="0" err="1">
                <a:solidFill>
                  <a:schemeClr val="tx1"/>
                </a:solidFill>
              </a:rPr>
              <a:t>Based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Ferronematics</a:t>
            </a:r>
            <a:r>
              <a:rPr lang="sk-SK" sz="2200" dirty="0">
                <a:solidFill>
                  <a:schemeClr val="tx1"/>
                </a:solidFill>
              </a:rPr>
              <a:t>—</a:t>
            </a:r>
            <a:r>
              <a:rPr lang="sk-SK" sz="2200" dirty="0" err="1">
                <a:solidFill>
                  <a:schemeClr val="tx1"/>
                </a:solidFill>
              </a:rPr>
              <a:t>Effect</a:t>
            </a:r>
            <a:r>
              <a:rPr lang="sk-SK" sz="2200" dirty="0">
                <a:solidFill>
                  <a:schemeClr val="tx1"/>
                </a:solidFill>
              </a:rPr>
              <a:t> of </a:t>
            </a:r>
            <a:r>
              <a:rPr lang="sk-SK" sz="2200" dirty="0" err="1">
                <a:solidFill>
                  <a:schemeClr val="tx1"/>
                </a:solidFill>
              </a:rPr>
              <a:t>Magnetic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Nanoparticles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Size</a:t>
            </a:r>
            <a:r>
              <a:rPr lang="sk-SK" sz="2200" dirty="0">
                <a:solidFill>
                  <a:schemeClr val="tx1"/>
                </a:solidFill>
              </a:rPr>
              <a:t> and </a:t>
            </a:r>
            <a:r>
              <a:rPr lang="sk-SK" sz="2200" dirty="0" err="1">
                <a:solidFill>
                  <a:schemeClr val="tx1"/>
                </a:solidFill>
              </a:rPr>
              <a:t>Concentration</a:t>
            </a:r>
            <a:r>
              <a:rPr lang="sk-SK" sz="2200" dirty="0">
                <a:solidFill>
                  <a:schemeClr val="tx1"/>
                </a:solidFill>
              </a:rPr>
              <a:t>, In: </a:t>
            </a:r>
            <a:r>
              <a:rPr lang="sk-SK" sz="2200" dirty="0" err="1">
                <a:solidFill>
                  <a:schemeClr val="tx1"/>
                </a:solidFill>
              </a:rPr>
              <a:t>Materials</a:t>
            </a:r>
            <a:r>
              <a:rPr lang="sk-SK" sz="2200" dirty="0">
                <a:solidFill>
                  <a:schemeClr val="tx1"/>
                </a:solidFill>
              </a:rPr>
              <a:t>, 2021, </a:t>
            </a:r>
            <a:r>
              <a:rPr lang="sk-SK" sz="2200" dirty="0" err="1">
                <a:solidFill>
                  <a:schemeClr val="tx1"/>
                </a:solidFill>
              </a:rPr>
              <a:t>vol</a:t>
            </a:r>
            <a:r>
              <a:rPr lang="sk-SK" sz="2200" dirty="0">
                <a:solidFill>
                  <a:schemeClr val="tx1"/>
                </a:solidFill>
              </a:rPr>
              <a:t>. 14, pp.3096</a:t>
            </a:r>
          </a:p>
          <a:p>
            <a:pPr marL="457200" lvl="0" indent="-457200" algn="just">
              <a:lnSpc>
                <a:spcPct val="100000"/>
              </a:lnSpc>
              <a:spcAft>
                <a:spcPts val="1800"/>
              </a:spcAft>
              <a:buAutoNum type="arabicPeriod"/>
            </a:pPr>
            <a:r>
              <a:rPr lang="en-US" sz="2200" dirty="0" err="1" smtClean="0">
                <a:solidFill>
                  <a:schemeClr val="tx1"/>
                </a:solidFill>
              </a:rPr>
              <a:t>Burylov</a:t>
            </a:r>
            <a:r>
              <a:rPr lang="en-US" sz="2200" dirty="0">
                <a:solidFill>
                  <a:schemeClr val="tx1"/>
                </a:solidFill>
              </a:rPr>
              <a:t>, S., </a:t>
            </a:r>
            <a:r>
              <a:rPr lang="en-US" sz="2200" dirty="0" err="1">
                <a:solidFill>
                  <a:schemeClr val="tx1"/>
                </a:solidFill>
              </a:rPr>
              <a:t>Petrov</a:t>
            </a:r>
            <a:r>
              <a:rPr lang="en-US" sz="2200" dirty="0">
                <a:solidFill>
                  <a:schemeClr val="tx1"/>
                </a:solidFill>
              </a:rPr>
              <a:t>, D., </a:t>
            </a:r>
            <a:r>
              <a:rPr lang="en-US" sz="2200" dirty="0" err="1">
                <a:solidFill>
                  <a:schemeClr val="tx1"/>
                </a:solidFill>
              </a:rPr>
              <a:t>Lacková</a:t>
            </a:r>
            <a:r>
              <a:rPr lang="en-US" sz="2200" dirty="0">
                <a:solidFill>
                  <a:schemeClr val="tx1"/>
                </a:solidFill>
              </a:rPr>
              <a:t>, V., </a:t>
            </a:r>
            <a:r>
              <a:rPr lang="en-US" sz="2200" dirty="0" err="1">
                <a:solidFill>
                  <a:schemeClr val="tx1"/>
                </a:solidFill>
              </a:rPr>
              <a:t>Zakutanská</a:t>
            </a:r>
            <a:r>
              <a:rPr lang="en-US" sz="2200" dirty="0">
                <a:solidFill>
                  <a:schemeClr val="tx1"/>
                </a:solidFill>
              </a:rPr>
              <a:t>, K., </a:t>
            </a:r>
            <a:r>
              <a:rPr lang="en-US" sz="2200" dirty="0" err="1">
                <a:solidFill>
                  <a:schemeClr val="tx1"/>
                </a:solidFill>
              </a:rPr>
              <a:t>Burylova</a:t>
            </a:r>
            <a:r>
              <a:rPr lang="en-US" sz="2200" dirty="0">
                <a:solidFill>
                  <a:schemeClr val="tx1"/>
                </a:solidFill>
              </a:rPr>
              <a:t>, N., Voroshilov, A., </a:t>
            </a:r>
            <a:r>
              <a:rPr lang="en-US" sz="2200" dirty="0" err="1">
                <a:solidFill>
                  <a:schemeClr val="tx1"/>
                </a:solidFill>
              </a:rPr>
              <a:t>Skosar</a:t>
            </a:r>
            <a:r>
              <a:rPr lang="en-US" sz="2200" dirty="0">
                <a:solidFill>
                  <a:schemeClr val="tx1"/>
                </a:solidFill>
              </a:rPr>
              <a:t>, V., </a:t>
            </a:r>
            <a:r>
              <a:rPr lang="en-US" sz="2200" dirty="0" err="1">
                <a:solidFill>
                  <a:schemeClr val="tx1"/>
                </a:solidFill>
              </a:rPr>
              <a:t>Agresti</a:t>
            </a:r>
            <a:r>
              <a:rPr lang="en-US" sz="2200" dirty="0">
                <a:solidFill>
                  <a:schemeClr val="tx1"/>
                </a:solidFill>
              </a:rPr>
              <a:t>, F., </a:t>
            </a:r>
            <a:r>
              <a:rPr lang="en-US" sz="2200" dirty="0" err="1">
                <a:solidFill>
                  <a:schemeClr val="tx1"/>
                </a:solidFill>
              </a:rPr>
              <a:t>Kopčanský</a:t>
            </a:r>
            <a:r>
              <a:rPr lang="en-US" sz="2200" dirty="0">
                <a:solidFill>
                  <a:schemeClr val="tx1"/>
                </a:solidFill>
              </a:rPr>
              <a:t>, P. and </a:t>
            </a:r>
            <a:r>
              <a:rPr lang="en-US" sz="2200" dirty="0" err="1">
                <a:solidFill>
                  <a:schemeClr val="tx1"/>
                </a:solidFill>
              </a:rPr>
              <a:t>Tomašovičová</a:t>
            </a:r>
            <a:r>
              <a:rPr lang="en-US" sz="2200" dirty="0">
                <a:solidFill>
                  <a:schemeClr val="tx1"/>
                </a:solidFill>
              </a:rPr>
              <a:t>, N. Ferromagnetic and antiferromagnetic liquid crystal suspensions: Experiment and theory, In: </a:t>
            </a:r>
            <a:r>
              <a:rPr lang="en-US" sz="2200" i="1" dirty="0">
                <a:solidFill>
                  <a:schemeClr val="tx1"/>
                </a:solidFill>
              </a:rPr>
              <a:t>Journal of Molecular Liquids</a:t>
            </a:r>
            <a:r>
              <a:rPr lang="en-US" sz="2200" dirty="0">
                <a:solidFill>
                  <a:schemeClr val="tx1"/>
                </a:solidFill>
              </a:rPr>
              <a:t>, 2021, vol. 321, </a:t>
            </a:r>
            <a:r>
              <a:rPr lang="en-US" sz="2200" dirty="0" smtClean="0">
                <a:solidFill>
                  <a:schemeClr val="tx1"/>
                </a:solidFill>
              </a:rPr>
              <a:t>pp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r>
              <a:rPr lang="en-US" sz="2200" dirty="0" smtClean="0">
                <a:solidFill>
                  <a:schemeClr val="tx1"/>
                </a:solidFill>
              </a:rPr>
              <a:t>114467.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AutoNum type="arabicPeriod"/>
            </a:pPr>
            <a:endParaRPr lang="sk-SK" sz="2200" dirty="0" smtClean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AutoNum type="arabicPeriod"/>
            </a:pPr>
            <a:endParaRPr lang="sk-SK" sz="2200" dirty="0" smtClean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AutoNum type="arabicPeriod"/>
            </a:pPr>
            <a:endParaRPr lang="sk-SK" sz="2200" dirty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AutoNum type="arabicPeriod"/>
            </a:pPr>
            <a:endParaRPr lang="sk-SK" sz="800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00000"/>
              </a:lnSpc>
              <a:spcAft>
                <a:spcPts val="1800"/>
              </a:spcAft>
              <a:buFont typeface="Arial"/>
              <a:buAutoNum type="arabicPeriod"/>
            </a:pPr>
            <a:r>
              <a:rPr lang="en-US" sz="2200" dirty="0" err="1">
                <a:solidFill>
                  <a:schemeClr val="tx1"/>
                </a:solidFill>
              </a:rPr>
              <a:t>Zakutanská</a:t>
            </a:r>
            <a:r>
              <a:rPr lang="en-US" sz="2200" dirty="0">
                <a:solidFill>
                  <a:schemeClr val="tx1"/>
                </a:solidFill>
              </a:rPr>
              <a:t>, K., </a:t>
            </a:r>
            <a:r>
              <a:rPr lang="en-US" sz="2200" dirty="0" err="1">
                <a:solidFill>
                  <a:schemeClr val="tx1"/>
                </a:solidFill>
              </a:rPr>
              <a:t>Tomašovičová</a:t>
            </a:r>
            <a:r>
              <a:rPr lang="en-US" sz="2200" dirty="0">
                <a:solidFill>
                  <a:schemeClr val="tx1"/>
                </a:solidFill>
              </a:rPr>
              <a:t>, N., </a:t>
            </a:r>
            <a:r>
              <a:rPr lang="en-US" sz="2200" dirty="0" err="1">
                <a:solidFill>
                  <a:schemeClr val="tx1"/>
                </a:solidFill>
              </a:rPr>
              <a:t>Éber</a:t>
            </a:r>
            <a:r>
              <a:rPr lang="en-US" sz="2200" dirty="0">
                <a:solidFill>
                  <a:schemeClr val="tx1"/>
                </a:solidFill>
              </a:rPr>
              <a:t>, N., </a:t>
            </a:r>
            <a:r>
              <a:rPr lang="en-US" sz="2200" dirty="0" err="1">
                <a:solidFill>
                  <a:schemeClr val="tx1"/>
                </a:solidFill>
              </a:rPr>
              <a:t>Tóth-Katona</a:t>
            </a:r>
            <a:r>
              <a:rPr lang="en-US" sz="2200" dirty="0">
                <a:solidFill>
                  <a:schemeClr val="tx1"/>
                </a:solidFill>
              </a:rPr>
              <a:t>, T., </a:t>
            </a:r>
            <a:r>
              <a:rPr lang="en-US" sz="2200" dirty="0" err="1">
                <a:solidFill>
                  <a:schemeClr val="tx1"/>
                </a:solidFill>
              </a:rPr>
              <a:t>Kováč</a:t>
            </a:r>
            <a:r>
              <a:rPr lang="en-US" sz="2200" dirty="0">
                <a:solidFill>
                  <a:schemeClr val="tx1"/>
                </a:solidFill>
              </a:rPr>
              <a:t>, J., </a:t>
            </a:r>
            <a:r>
              <a:rPr lang="en-US" sz="2200" dirty="0" err="1">
                <a:solidFill>
                  <a:schemeClr val="tx1"/>
                </a:solidFill>
              </a:rPr>
              <a:t>Lacková</a:t>
            </a:r>
            <a:r>
              <a:rPr lang="en-US" sz="2200" dirty="0">
                <a:solidFill>
                  <a:schemeClr val="tx1"/>
                </a:solidFill>
              </a:rPr>
              <a:t>, V., </a:t>
            </a:r>
            <a:r>
              <a:rPr lang="en-US" sz="2200" dirty="0" err="1">
                <a:solidFill>
                  <a:schemeClr val="tx1"/>
                </a:solidFill>
              </a:rPr>
              <a:t>Jad</a:t>
            </a:r>
            <a:r>
              <a:rPr lang="en-US" sz="2200" i="1" dirty="0" err="1">
                <a:solidFill>
                  <a:schemeClr val="tx1"/>
                </a:solidFill>
              </a:rPr>
              <a:t>ż</a:t>
            </a:r>
            <a:r>
              <a:rPr lang="en-US" sz="2200" dirty="0" err="1">
                <a:solidFill>
                  <a:schemeClr val="tx1"/>
                </a:solidFill>
              </a:rPr>
              <a:t>yn</a:t>
            </a:r>
            <a:r>
              <a:rPr lang="en-US" sz="2200" dirty="0">
                <a:solidFill>
                  <a:schemeClr val="tx1"/>
                </a:solidFill>
              </a:rPr>
              <a:t>, J. and </a:t>
            </a:r>
            <a:r>
              <a:rPr lang="en-US" sz="2200" dirty="0" err="1">
                <a:solidFill>
                  <a:schemeClr val="tx1"/>
                </a:solidFill>
              </a:rPr>
              <a:t>Kopčanský</a:t>
            </a:r>
            <a:r>
              <a:rPr lang="en-US" sz="2200" dirty="0">
                <a:solidFill>
                  <a:schemeClr val="tx1"/>
                </a:solidFill>
              </a:rPr>
              <a:t>, P. Alternating current magnetic susceptibility of </a:t>
            </a:r>
            <a:r>
              <a:rPr lang="en-US" sz="2200" dirty="0" err="1">
                <a:solidFill>
                  <a:schemeClr val="tx1"/>
                </a:solidFill>
              </a:rPr>
              <a:t>ferronematics</a:t>
            </a:r>
            <a:r>
              <a:rPr lang="en-US" sz="2200" dirty="0">
                <a:solidFill>
                  <a:schemeClr val="tx1"/>
                </a:solidFill>
              </a:rPr>
              <a:t>: The case of high concentration of magnetic nanoparticles. In: </a:t>
            </a:r>
            <a:r>
              <a:rPr lang="en-US" sz="2200" i="1" dirty="0">
                <a:solidFill>
                  <a:schemeClr val="tx1"/>
                </a:solidFill>
              </a:rPr>
              <a:t>Journal of Magnetism and Magnetic Materials</a:t>
            </a:r>
            <a:r>
              <a:rPr lang="en-US" sz="2200" dirty="0">
                <a:solidFill>
                  <a:schemeClr val="tx1"/>
                </a:solidFill>
              </a:rPr>
              <a:t>, 2020, vol. 500, pp. 166331.</a:t>
            </a:r>
            <a:endParaRPr lang="sk-SK" sz="22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00000"/>
              </a:lnSpc>
              <a:spcAft>
                <a:spcPts val="1800"/>
              </a:spcAft>
              <a:buFont typeface="Arial"/>
              <a:buAutoNum type="arabicPeriod"/>
            </a:pPr>
            <a:r>
              <a:rPr lang="sk-SK" sz="2200" dirty="0" err="1">
                <a:solidFill>
                  <a:schemeClr val="tx1"/>
                </a:solidFill>
              </a:rPr>
              <a:t>Zakutanská</a:t>
            </a:r>
            <a:r>
              <a:rPr lang="sk-SK" sz="2200" dirty="0">
                <a:solidFill>
                  <a:schemeClr val="tx1"/>
                </a:solidFill>
              </a:rPr>
              <a:t>, K., </a:t>
            </a:r>
            <a:r>
              <a:rPr lang="sk-SK" sz="2200" dirty="0" err="1">
                <a:solidFill>
                  <a:schemeClr val="tx1"/>
                </a:solidFill>
              </a:rPr>
              <a:t>Feoktystov</a:t>
            </a:r>
            <a:r>
              <a:rPr lang="sk-SK" sz="2200" dirty="0">
                <a:solidFill>
                  <a:schemeClr val="tx1"/>
                </a:solidFill>
              </a:rPr>
              <a:t>, A., Lacková, V., Tomašovičová, N., </a:t>
            </a:r>
            <a:r>
              <a:rPr lang="sk-SK" sz="2200" dirty="0" err="1">
                <a:solidFill>
                  <a:schemeClr val="tx1"/>
                </a:solidFill>
              </a:rPr>
              <a:t>Appel</a:t>
            </a:r>
            <a:r>
              <a:rPr lang="sk-SK" sz="2200" dirty="0">
                <a:solidFill>
                  <a:schemeClr val="tx1"/>
                </a:solidFill>
              </a:rPr>
              <a:t>, I., </a:t>
            </a:r>
            <a:r>
              <a:rPr lang="sk-SK" sz="2200" dirty="0" err="1">
                <a:solidFill>
                  <a:schemeClr val="tx1"/>
                </a:solidFill>
              </a:rPr>
              <a:t>Behrens</a:t>
            </a:r>
            <a:r>
              <a:rPr lang="sk-SK" sz="2200" dirty="0">
                <a:solidFill>
                  <a:schemeClr val="tx1"/>
                </a:solidFill>
              </a:rPr>
              <a:t>, S. and </a:t>
            </a:r>
            <a:r>
              <a:rPr lang="sk-SK" sz="2200" dirty="0" err="1">
                <a:solidFill>
                  <a:schemeClr val="tx1"/>
                </a:solidFill>
              </a:rPr>
              <a:t>Kopčanský</a:t>
            </a:r>
            <a:r>
              <a:rPr lang="sk-SK" sz="2200" dirty="0">
                <a:solidFill>
                  <a:schemeClr val="tx1"/>
                </a:solidFill>
              </a:rPr>
              <a:t>, P., SANS Study of </a:t>
            </a:r>
            <a:r>
              <a:rPr lang="sk-SK" sz="2200" dirty="0" err="1">
                <a:solidFill>
                  <a:schemeClr val="tx1"/>
                </a:solidFill>
              </a:rPr>
              <a:t>Liquid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Crystal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Doped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with</a:t>
            </a:r>
            <a:r>
              <a:rPr lang="sk-SK" sz="2200" dirty="0">
                <a:solidFill>
                  <a:schemeClr val="tx1"/>
                </a:solidFill>
              </a:rPr>
              <a:t> CoFe</a:t>
            </a:r>
            <a:r>
              <a:rPr lang="sk-SK" sz="2200" baseline="-25000" dirty="0">
                <a:solidFill>
                  <a:schemeClr val="tx1"/>
                </a:solidFill>
              </a:rPr>
              <a:t>2</a:t>
            </a:r>
            <a:r>
              <a:rPr lang="sk-SK" sz="2200" dirty="0">
                <a:solidFill>
                  <a:schemeClr val="tx1"/>
                </a:solidFill>
              </a:rPr>
              <a:t>O</a:t>
            </a:r>
            <a:r>
              <a:rPr lang="sk-SK" sz="2200" baseline="-25000" dirty="0">
                <a:solidFill>
                  <a:schemeClr val="tx1"/>
                </a:solidFill>
              </a:rPr>
              <a:t>4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Nanoparticles</a:t>
            </a:r>
            <a:r>
              <a:rPr lang="sk-SK" sz="2200" dirty="0">
                <a:solidFill>
                  <a:schemeClr val="tx1"/>
                </a:solidFill>
              </a:rPr>
              <a:t>. </a:t>
            </a:r>
            <a:r>
              <a:rPr lang="en-US" sz="2200" dirty="0">
                <a:solidFill>
                  <a:schemeClr val="tx1"/>
                </a:solidFill>
              </a:rPr>
              <a:t>In: </a:t>
            </a:r>
            <a:r>
              <a:rPr lang="en-US" sz="2200" i="1" dirty="0" err="1">
                <a:solidFill>
                  <a:schemeClr val="tx1"/>
                </a:solidFill>
              </a:rPr>
              <a:t>Acta</a:t>
            </a:r>
            <a:r>
              <a:rPr lang="en-US" sz="2200" i="1" dirty="0">
                <a:solidFill>
                  <a:schemeClr val="tx1"/>
                </a:solidFill>
              </a:rPr>
              <a:t> </a:t>
            </a:r>
            <a:r>
              <a:rPr lang="en-US" sz="2200" i="1" dirty="0" err="1">
                <a:solidFill>
                  <a:schemeClr val="tx1"/>
                </a:solidFill>
              </a:rPr>
              <a:t>Physica</a:t>
            </a:r>
            <a:r>
              <a:rPr lang="en-US" sz="2200" i="1" dirty="0">
                <a:solidFill>
                  <a:schemeClr val="tx1"/>
                </a:solidFill>
              </a:rPr>
              <a:t> </a:t>
            </a:r>
            <a:r>
              <a:rPr lang="en-US" sz="2200" i="1" dirty="0" err="1">
                <a:solidFill>
                  <a:schemeClr val="tx1"/>
                </a:solidFill>
              </a:rPr>
              <a:t>Polonica</a:t>
            </a:r>
            <a:r>
              <a:rPr lang="en-US" sz="2200" i="1" dirty="0">
                <a:solidFill>
                  <a:schemeClr val="tx1"/>
                </a:solidFill>
              </a:rPr>
              <a:t> A</a:t>
            </a:r>
            <a:r>
              <a:rPr lang="en-US" sz="2200" dirty="0">
                <a:solidFill>
                  <a:schemeClr val="tx1"/>
                </a:solidFill>
              </a:rPr>
              <a:t>, 2020, vol. 137, no. 5, pp. 663-666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00000"/>
              </a:lnSpc>
              <a:spcAft>
                <a:spcPts val="600"/>
              </a:spcAft>
              <a:buFont typeface="Arial"/>
              <a:buAutoNum type="arabicPeriod"/>
            </a:pPr>
            <a:r>
              <a:rPr lang="sk-SK" sz="2200" dirty="0" err="1" smtClean="0">
                <a:solidFill>
                  <a:schemeClr val="tx1"/>
                </a:solidFill>
              </a:rPr>
              <a:t>Gdovinová</a:t>
            </a:r>
            <a:r>
              <a:rPr lang="sk-SK" sz="2200" dirty="0">
                <a:solidFill>
                  <a:schemeClr val="tx1"/>
                </a:solidFill>
              </a:rPr>
              <a:t>, V., Tomašovičová, N., </a:t>
            </a:r>
            <a:r>
              <a:rPr lang="sk-SK" sz="2200" dirty="0" err="1">
                <a:solidFill>
                  <a:schemeClr val="tx1"/>
                </a:solidFill>
              </a:rPr>
              <a:t>Jeng</a:t>
            </a:r>
            <a:r>
              <a:rPr lang="sk-SK" sz="2200" dirty="0">
                <a:solidFill>
                  <a:schemeClr val="tx1"/>
                </a:solidFill>
              </a:rPr>
              <a:t>, S. C., </a:t>
            </a:r>
            <a:r>
              <a:rPr lang="sk-SK" sz="2200" dirty="0" err="1">
                <a:solidFill>
                  <a:schemeClr val="tx1"/>
                </a:solidFill>
              </a:rPr>
              <a:t>Zakutanská</a:t>
            </a:r>
            <a:r>
              <a:rPr lang="sk-SK" sz="2200" dirty="0">
                <a:solidFill>
                  <a:schemeClr val="tx1"/>
                </a:solidFill>
              </a:rPr>
              <a:t>, K., Kula, P. and </a:t>
            </a:r>
            <a:r>
              <a:rPr lang="sk-SK" sz="2200" dirty="0" err="1">
                <a:solidFill>
                  <a:schemeClr val="tx1"/>
                </a:solidFill>
              </a:rPr>
              <a:t>Kopčanský</a:t>
            </a:r>
            <a:r>
              <a:rPr lang="sk-SK" sz="2200" dirty="0">
                <a:solidFill>
                  <a:schemeClr val="tx1"/>
                </a:solidFill>
              </a:rPr>
              <a:t>, P., </a:t>
            </a:r>
            <a:r>
              <a:rPr lang="sk-SK" sz="2200" dirty="0" err="1">
                <a:solidFill>
                  <a:schemeClr val="tx1"/>
                </a:solidFill>
              </a:rPr>
              <a:t>Memory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effect</a:t>
            </a:r>
            <a:r>
              <a:rPr lang="sk-SK" sz="2200" dirty="0">
                <a:solidFill>
                  <a:schemeClr val="tx1"/>
                </a:solidFill>
              </a:rPr>
              <a:t> in </a:t>
            </a:r>
            <a:r>
              <a:rPr lang="sk-SK" sz="2200" dirty="0" err="1">
                <a:solidFill>
                  <a:schemeClr val="tx1"/>
                </a:solidFill>
              </a:rPr>
              <a:t>nematic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phase</a:t>
            </a:r>
            <a:r>
              <a:rPr lang="sk-SK" sz="2200" dirty="0">
                <a:solidFill>
                  <a:schemeClr val="tx1"/>
                </a:solidFill>
              </a:rPr>
              <a:t> of </a:t>
            </a:r>
            <a:r>
              <a:rPr lang="sk-SK" sz="2200" dirty="0" err="1">
                <a:solidFill>
                  <a:schemeClr val="tx1"/>
                </a:solidFill>
              </a:rPr>
              <a:t>liquid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crystal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doped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with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magnetic</a:t>
            </a:r>
            <a:r>
              <a:rPr lang="sk-SK" sz="2200" dirty="0">
                <a:solidFill>
                  <a:schemeClr val="tx1"/>
                </a:solidFill>
              </a:rPr>
              <a:t> and </a:t>
            </a:r>
            <a:r>
              <a:rPr lang="sk-SK" sz="2200" dirty="0" err="1">
                <a:solidFill>
                  <a:schemeClr val="tx1"/>
                </a:solidFill>
              </a:rPr>
              <a:t>non-magnetic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nanoparticles</a:t>
            </a:r>
            <a:r>
              <a:rPr lang="sk-SK" sz="2200" dirty="0">
                <a:solidFill>
                  <a:schemeClr val="tx1"/>
                </a:solidFill>
              </a:rPr>
              <a:t>. In: </a:t>
            </a:r>
            <a:r>
              <a:rPr lang="sk-SK" sz="2200" dirty="0" err="1">
                <a:solidFill>
                  <a:schemeClr val="tx1"/>
                </a:solidFill>
              </a:rPr>
              <a:t>Journal</a:t>
            </a:r>
            <a:r>
              <a:rPr lang="sk-SK" sz="2200" dirty="0">
                <a:solidFill>
                  <a:schemeClr val="tx1"/>
                </a:solidFill>
              </a:rPr>
              <a:t> of </a:t>
            </a:r>
            <a:r>
              <a:rPr lang="sk-SK" sz="2200" dirty="0" err="1">
                <a:solidFill>
                  <a:schemeClr val="tx1"/>
                </a:solidFill>
              </a:rPr>
              <a:t>Molecular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Liquids</a:t>
            </a:r>
            <a:r>
              <a:rPr lang="sk-SK" sz="2200" dirty="0">
                <a:solidFill>
                  <a:schemeClr val="tx1"/>
                </a:solidFill>
              </a:rPr>
              <a:t>, 2019, </a:t>
            </a:r>
            <a:r>
              <a:rPr lang="sk-SK" sz="2200" dirty="0" err="1">
                <a:solidFill>
                  <a:schemeClr val="tx1"/>
                </a:solidFill>
              </a:rPr>
              <a:t>vol</a:t>
            </a:r>
            <a:r>
              <a:rPr lang="sk-SK" sz="2200" dirty="0">
                <a:solidFill>
                  <a:schemeClr val="tx1"/>
                </a:solidFill>
              </a:rPr>
              <a:t>. 282, </a:t>
            </a:r>
            <a:r>
              <a:rPr lang="sk-SK" sz="2200" dirty="0" err="1">
                <a:solidFill>
                  <a:schemeClr val="tx1"/>
                </a:solidFill>
              </a:rPr>
              <a:t>pp</a:t>
            </a:r>
            <a:r>
              <a:rPr lang="sk-SK" sz="2200" dirty="0">
                <a:solidFill>
                  <a:schemeClr val="tx1"/>
                </a:solidFill>
              </a:rPr>
              <a:t>. 286-291</a:t>
            </a:r>
            <a:r>
              <a:rPr lang="sk-SK" sz="22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89238" y="4310247"/>
            <a:ext cx="15190839" cy="1648236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00000"/>
              </a:lnSpc>
              <a:spcAft>
                <a:spcPts val="600"/>
              </a:spcAft>
            </a:pPr>
            <a:r>
              <a:rPr lang="sk-SK" sz="1600" u="sng" dirty="0">
                <a:solidFill>
                  <a:schemeClr val="tx1"/>
                </a:solidFill>
              </a:rPr>
              <a:t>Citované v: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>
                <a:solidFill>
                  <a:schemeClr val="tx1"/>
                </a:solidFill>
              </a:rPr>
              <a:t>Manaila-Maximean</a:t>
            </a:r>
            <a:r>
              <a:rPr lang="sk-SK" sz="1600" dirty="0">
                <a:solidFill>
                  <a:schemeClr val="tx1"/>
                </a:solidFill>
              </a:rPr>
              <a:t>, D. </a:t>
            </a:r>
            <a:r>
              <a:rPr lang="sk-SK" sz="1600" dirty="0" err="1">
                <a:solidFill>
                  <a:schemeClr val="tx1"/>
                </a:solidFill>
              </a:rPr>
              <a:t>Confined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Liquid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Crystals-Polymer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Dispersed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Liquid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Crystal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Films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University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Politehnica</a:t>
            </a:r>
            <a:r>
              <a:rPr lang="sk-SK" sz="1600" dirty="0">
                <a:solidFill>
                  <a:schemeClr val="tx1"/>
                </a:solidFill>
              </a:rPr>
              <a:t> of </a:t>
            </a:r>
            <a:r>
              <a:rPr lang="sk-SK" sz="1600" dirty="0" err="1">
                <a:solidFill>
                  <a:schemeClr val="tx1"/>
                </a:solidFill>
              </a:rPr>
              <a:t>Bucharest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Scientific</a:t>
            </a:r>
            <a:r>
              <a:rPr lang="sk-SK" sz="1600" dirty="0">
                <a:solidFill>
                  <a:schemeClr val="tx1"/>
                </a:solidFill>
              </a:rPr>
              <a:t> Bulletin-</a:t>
            </a:r>
            <a:r>
              <a:rPr lang="sk-SK" sz="1600" dirty="0" err="1">
                <a:solidFill>
                  <a:schemeClr val="tx1"/>
                </a:solidFill>
              </a:rPr>
              <a:t>Series</a:t>
            </a:r>
            <a:r>
              <a:rPr lang="sk-SK" sz="1600" dirty="0">
                <a:solidFill>
                  <a:schemeClr val="tx1"/>
                </a:solidFill>
              </a:rPr>
              <a:t> A-</a:t>
            </a:r>
            <a:r>
              <a:rPr lang="sk-SK" sz="1600" dirty="0" err="1">
                <a:solidFill>
                  <a:schemeClr val="tx1"/>
                </a:solidFill>
              </a:rPr>
              <a:t>Applied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Mathematics</a:t>
            </a:r>
            <a:r>
              <a:rPr lang="sk-SK" sz="1600" dirty="0">
                <a:solidFill>
                  <a:schemeClr val="tx1"/>
                </a:solidFill>
              </a:rPr>
              <a:t> and </a:t>
            </a:r>
            <a:r>
              <a:rPr lang="sk-SK" sz="1600" dirty="0" err="1">
                <a:solidFill>
                  <a:schemeClr val="tx1"/>
                </a:solidFill>
              </a:rPr>
              <a:t>Physics</a:t>
            </a:r>
            <a:r>
              <a:rPr lang="sk-SK" sz="1600" dirty="0">
                <a:solidFill>
                  <a:schemeClr val="tx1"/>
                </a:solidFill>
              </a:rPr>
              <a:t>, 2021,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83, no. 1, 271-278.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>
                <a:solidFill>
                  <a:schemeClr val="tx1"/>
                </a:solidFill>
              </a:rPr>
              <a:t>Makarov</a:t>
            </a:r>
            <a:r>
              <a:rPr lang="sk-SK" sz="1600" dirty="0">
                <a:solidFill>
                  <a:schemeClr val="tx1"/>
                </a:solidFill>
              </a:rPr>
              <a:t>, D. V. and </a:t>
            </a:r>
            <a:r>
              <a:rPr lang="sk-SK" sz="1600" dirty="0" err="1">
                <a:solidFill>
                  <a:schemeClr val="tx1"/>
                </a:solidFill>
              </a:rPr>
              <a:t>Novikov</a:t>
            </a:r>
            <a:r>
              <a:rPr lang="sk-SK" sz="1600" dirty="0">
                <a:solidFill>
                  <a:schemeClr val="tx1"/>
                </a:solidFill>
              </a:rPr>
              <a:t>, A. A. </a:t>
            </a:r>
            <a:r>
              <a:rPr lang="sk-SK" sz="1600" dirty="0" err="1">
                <a:solidFill>
                  <a:schemeClr val="tx1"/>
                </a:solidFill>
              </a:rPr>
              <a:t>Shear-induced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ferrocholesteric</a:t>
            </a:r>
            <a:r>
              <a:rPr lang="sk-SK" sz="1600" dirty="0">
                <a:solidFill>
                  <a:schemeClr val="tx1"/>
                </a:solidFill>
              </a:rPr>
              <a:t>-to-</a:t>
            </a:r>
            <a:r>
              <a:rPr lang="sk-SK" sz="1600" dirty="0" err="1">
                <a:solidFill>
                  <a:schemeClr val="tx1"/>
                </a:solidFill>
              </a:rPr>
              <a:t>ferronematic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transitions</a:t>
            </a:r>
            <a:r>
              <a:rPr lang="sk-SK" sz="1600" dirty="0">
                <a:solidFill>
                  <a:schemeClr val="tx1"/>
                </a:solidFill>
              </a:rPr>
              <a:t> in </a:t>
            </a:r>
            <a:r>
              <a:rPr lang="sk-SK" sz="1600" dirty="0" err="1">
                <a:solidFill>
                  <a:schemeClr val="tx1"/>
                </a:solidFill>
              </a:rPr>
              <a:t>magnetic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field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Journal</a:t>
            </a:r>
            <a:r>
              <a:rPr lang="sk-SK" sz="1600" dirty="0">
                <a:solidFill>
                  <a:schemeClr val="tx1"/>
                </a:solidFill>
              </a:rPr>
              <a:t> of </a:t>
            </a:r>
            <a:r>
              <a:rPr lang="sk-SK" sz="1600" dirty="0" err="1">
                <a:solidFill>
                  <a:schemeClr val="tx1"/>
                </a:solidFill>
              </a:rPr>
              <a:t>Magnetism</a:t>
            </a:r>
            <a:r>
              <a:rPr lang="sk-SK" sz="1600" dirty="0">
                <a:solidFill>
                  <a:schemeClr val="tx1"/>
                </a:solidFill>
              </a:rPr>
              <a:t> and </a:t>
            </a:r>
            <a:r>
              <a:rPr lang="sk-SK" sz="1600" dirty="0" err="1">
                <a:solidFill>
                  <a:schemeClr val="tx1"/>
                </a:solidFill>
              </a:rPr>
              <a:t>Magnetic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Materials</a:t>
            </a:r>
            <a:r>
              <a:rPr lang="sk-SK" sz="1600" dirty="0">
                <a:solidFill>
                  <a:schemeClr val="tx1"/>
                </a:solidFill>
              </a:rPr>
              <a:t>, 2021,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532,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167967</a:t>
            </a:r>
            <a:r>
              <a:rPr lang="sk-SK" sz="1600" dirty="0" smtClean="0">
                <a:solidFill>
                  <a:schemeClr val="tx1"/>
                </a:solidFill>
              </a:rPr>
              <a:t>.</a:t>
            </a:r>
            <a:endParaRPr lang="sk-SK" sz="2000" dirty="0" smtClean="0">
              <a:solidFill>
                <a:schemeClr val="tx1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389238" y="9308800"/>
            <a:ext cx="15190840" cy="3504129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00000"/>
              </a:lnSpc>
              <a:spcAft>
                <a:spcPts val="600"/>
              </a:spcAft>
            </a:pPr>
            <a:r>
              <a:rPr lang="sk-SK" sz="1600" u="sng" dirty="0">
                <a:solidFill>
                  <a:schemeClr val="tx1"/>
                </a:solidFill>
              </a:rPr>
              <a:t>Citované v: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smtClean="0">
                <a:solidFill>
                  <a:schemeClr val="tx1"/>
                </a:solidFill>
              </a:rPr>
              <a:t>Park</a:t>
            </a:r>
            <a:r>
              <a:rPr lang="sk-SK" sz="1600" dirty="0">
                <a:solidFill>
                  <a:schemeClr val="tx1"/>
                </a:solidFill>
              </a:rPr>
              <a:t>, E. G., Oh, C. W. and Park, H. G. </a:t>
            </a:r>
            <a:r>
              <a:rPr lang="sk-SK" sz="1600" dirty="0" err="1">
                <a:solidFill>
                  <a:schemeClr val="tx1"/>
                </a:solidFill>
              </a:rPr>
              <a:t>Improvement</a:t>
            </a:r>
            <a:r>
              <a:rPr lang="sk-SK" sz="1600" dirty="0">
                <a:solidFill>
                  <a:schemeClr val="tx1"/>
                </a:solidFill>
              </a:rPr>
              <a:t> of </a:t>
            </a:r>
            <a:r>
              <a:rPr lang="sk-SK" sz="1600" dirty="0" err="1">
                <a:solidFill>
                  <a:schemeClr val="tx1"/>
                </a:solidFill>
              </a:rPr>
              <a:t>the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electro-optical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properties</a:t>
            </a:r>
            <a:r>
              <a:rPr lang="sk-SK" sz="1600" dirty="0">
                <a:solidFill>
                  <a:schemeClr val="tx1"/>
                </a:solidFill>
              </a:rPr>
              <a:t> of </a:t>
            </a:r>
            <a:r>
              <a:rPr lang="sk-SK" sz="1600" dirty="0" err="1">
                <a:solidFill>
                  <a:schemeClr val="tx1"/>
                </a:solidFill>
              </a:rPr>
              <a:t>nematic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liquid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crystals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doped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with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strontium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titanate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nanoparticles</a:t>
            </a:r>
            <a:r>
              <a:rPr lang="sk-SK" sz="1600" dirty="0">
                <a:solidFill>
                  <a:schemeClr val="tx1"/>
                </a:solidFill>
              </a:rPr>
              <a:t> at </a:t>
            </a:r>
            <a:r>
              <a:rPr lang="sk-SK" sz="1600" dirty="0" err="1">
                <a:solidFill>
                  <a:schemeClr val="tx1"/>
                </a:solidFill>
              </a:rPr>
              <a:t>various</a:t>
            </a:r>
            <a:r>
              <a:rPr lang="sk-SK" sz="1600" dirty="0">
                <a:solidFill>
                  <a:schemeClr val="tx1"/>
                </a:solidFill>
              </a:rPr>
              <a:t> doping   </a:t>
            </a:r>
            <a:r>
              <a:rPr lang="sk-SK" sz="1600" dirty="0" err="1">
                <a:solidFill>
                  <a:schemeClr val="tx1"/>
                </a:solidFill>
              </a:rPr>
              <a:t>concentrations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Liquid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Crystals</a:t>
            </a:r>
            <a:r>
              <a:rPr lang="sk-SK" sz="1600" dirty="0">
                <a:solidFill>
                  <a:schemeClr val="tx1"/>
                </a:solidFill>
              </a:rPr>
              <a:t>, 2020,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47, no. 1,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136-142.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 smtClean="0">
                <a:solidFill>
                  <a:schemeClr val="tx1"/>
                </a:solidFill>
              </a:rPr>
              <a:t>Romero-Hasler</a:t>
            </a:r>
            <a:r>
              <a:rPr lang="sk-SK" sz="1600" dirty="0">
                <a:solidFill>
                  <a:schemeClr val="tx1"/>
                </a:solidFill>
              </a:rPr>
              <a:t>, P. N., </a:t>
            </a:r>
            <a:r>
              <a:rPr lang="sk-SK" sz="1600" dirty="0" err="1">
                <a:solidFill>
                  <a:schemeClr val="tx1"/>
                </a:solidFill>
              </a:rPr>
              <a:t>Kurihara</a:t>
            </a:r>
            <a:r>
              <a:rPr lang="sk-SK" sz="1600" dirty="0">
                <a:solidFill>
                  <a:schemeClr val="tx1"/>
                </a:solidFill>
              </a:rPr>
              <a:t>, L. K., </a:t>
            </a:r>
            <a:r>
              <a:rPr lang="sk-SK" sz="1600" dirty="0" err="1">
                <a:solidFill>
                  <a:schemeClr val="tx1"/>
                </a:solidFill>
              </a:rPr>
              <a:t>Mair</a:t>
            </a:r>
            <a:r>
              <a:rPr lang="sk-SK" sz="1600" dirty="0">
                <a:solidFill>
                  <a:schemeClr val="tx1"/>
                </a:solidFill>
              </a:rPr>
              <a:t>, L. O., </a:t>
            </a:r>
            <a:r>
              <a:rPr lang="sk-SK" sz="1600" dirty="0" err="1">
                <a:solidFill>
                  <a:schemeClr val="tx1"/>
                </a:solidFill>
              </a:rPr>
              <a:t>Weinberg</a:t>
            </a:r>
            <a:r>
              <a:rPr lang="sk-SK" sz="1600" dirty="0">
                <a:solidFill>
                  <a:schemeClr val="tx1"/>
                </a:solidFill>
              </a:rPr>
              <a:t>, I. N., </a:t>
            </a:r>
            <a:r>
              <a:rPr lang="sk-SK" sz="1600" dirty="0" err="1">
                <a:solidFill>
                  <a:schemeClr val="tx1"/>
                </a:solidFill>
              </a:rPr>
              <a:t>Soto-Bustamante</a:t>
            </a:r>
            <a:r>
              <a:rPr lang="sk-SK" sz="1600" dirty="0">
                <a:solidFill>
                  <a:schemeClr val="tx1"/>
                </a:solidFill>
              </a:rPr>
              <a:t>, E. A. and </a:t>
            </a:r>
            <a:r>
              <a:rPr lang="sk-SK" sz="1600" dirty="0" err="1">
                <a:solidFill>
                  <a:schemeClr val="tx1"/>
                </a:solidFill>
              </a:rPr>
              <a:t>Martínez-Miranda</a:t>
            </a:r>
            <a:r>
              <a:rPr lang="sk-SK" sz="1600" dirty="0">
                <a:solidFill>
                  <a:schemeClr val="tx1"/>
                </a:solidFill>
              </a:rPr>
              <a:t>, L. J. </a:t>
            </a:r>
            <a:r>
              <a:rPr lang="sk-SK" sz="1600" dirty="0" err="1">
                <a:solidFill>
                  <a:schemeClr val="tx1"/>
                </a:solidFill>
              </a:rPr>
              <a:t>Nanocomposites</a:t>
            </a:r>
            <a:r>
              <a:rPr lang="sk-SK" sz="1600" dirty="0">
                <a:solidFill>
                  <a:schemeClr val="tx1"/>
                </a:solidFill>
              </a:rPr>
              <a:t> of </a:t>
            </a:r>
            <a:r>
              <a:rPr lang="sk-SK" sz="1600" dirty="0" err="1">
                <a:solidFill>
                  <a:schemeClr val="tx1"/>
                </a:solidFill>
              </a:rPr>
              <a:t>ferroelectric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liquid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crystals</a:t>
            </a:r>
            <a:r>
              <a:rPr lang="sk-SK" sz="1600" dirty="0">
                <a:solidFill>
                  <a:schemeClr val="tx1"/>
                </a:solidFill>
              </a:rPr>
              <a:t> and </a:t>
            </a:r>
            <a:r>
              <a:rPr lang="sk-SK" sz="1600" dirty="0" err="1">
                <a:solidFill>
                  <a:schemeClr val="tx1"/>
                </a:solidFill>
              </a:rPr>
              <a:t>FeCo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nanoparticles</a:t>
            </a:r>
            <a:r>
              <a:rPr lang="sk-SK" sz="1600" dirty="0">
                <a:solidFill>
                  <a:schemeClr val="tx1"/>
                </a:solidFill>
              </a:rPr>
              <a:t>: </a:t>
            </a:r>
            <a:r>
              <a:rPr lang="sk-SK" sz="1600" dirty="0" err="1">
                <a:solidFill>
                  <a:schemeClr val="tx1"/>
                </a:solidFill>
              </a:rPr>
              <a:t>towards</a:t>
            </a:r>
            <a:r>
              <a:rPr lang="sk-SK" sz="1600" dirty="0">
                <a:solidFill>
                  <a:schemeClr val="tx1"/>
                </a:solidFill>
              </a:rPr>
              <a:t> a </a:t>
            </a:r>
            <a:r>
              <a:rPr lang="sk-SK" sz="1600" dirty="0" err="1">
                <a:solidFill>
                  <a:schemeClr val="tx1"/>
                </a:solidFill>
              </a:rPr>
              <a:t>magnetic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response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via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the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application</a:t>
            </a:r>
            <a:r>
              <a:rPr lang="sk-SK" sz="1600" dirty="0">
                <a:solidFill>
                  <a:schemeClr val="tx1"/>
                </a:solidFill>
              </a:rPr>
              <a:t> of a </a:t>
            </a:r>
            <a:r>
              <a:rPr lang="sk-SK" sz="1600" dirty="0" err="1">
                <a:solidFill>
                  <a:schemeClr val="tx1"/>
                </a:solidFill>
              </a:rPr>
              <a:t>small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electric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field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Liquid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Crystals</a:t>
            </a:r>
            <a:r>
              <a:rPr lang="sk-SK" sz="1600" dirty="0">
                <a:solidFill>
                  <a:schemeClr val="tx1"/>
                </a:solidFill>
              </a:rPr>
              <a:t>, 2020,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47, no. 2,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169-178.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 smtClean="0">
                <a:solidFill>
                  <a:schemeClr val="tx1"/>
                </a:solidFill>
              </a:rPr>
              <a:t>Ayeb</a:t>
            </a:r>
            <a:r>
              <a:rPr lang="sk-SK" sz="1600" dirty="0">
                <a:solidFill>
                  <a:schemeClr val="tx1"/>
                </a:solidFill>
              </a:rPr>
              <a:t>, H., </a:t>
            </a:r>
            <a:r>
              <a:rPr lang="sk-SK" sz="1600" dirty="0" err="1">
                <a:solidFill>
                  <a:schemeClr val="tx1"/>
                </a:solidFill>
              </a:rPr>
              <a:t>Missaoui</a:t>
            </a:r>
            <a:r>
              <a:rPr lang="sk-SK" sz="1600" dirty="0">
                <a:solidFill>
                  <a:schemeClr val="tx1"/>
                </a:solidFill>
              </a:rPr>
              <a:t>, T., </a:t>
            </a:r>
            <a:r>
              <a:rPr lang="sk-SK" sz="1600" dirty="0" err="1">
                <a:solidFill>
                  <a:schemeClr val="tx1"/>
                </a:solidFill>
              </a:rPr>
              <a:t>Mouhli</a:t>
            </a:r>
            <a:r>
              <a:rPr lang="sk-SK" sz="1600" dirty="0">
                <a:solidFill>
                  <a:schemeClr val="tx1"/>
                </a:solidFill>
              </a:rPr>
              <a:t>, A., </a:t>
            </a:r>
            <a:r>
              <a:rPr lang="sk-SK" sz="1600" dirty="0" err="1">
                <a:solidFill>
                  <a:schemeClr val="tx1"/>
                </a:solidFill>
              </a:rPr>
              <a:t>Jomni</a:t>
            </a:r>
            <a:r>
              <a:rPr lang="sk-SK" sz="1600" dirty="0">
                <a:solidFill>
                  <a:schemeClr val="tx1"/>
                </a:solidFill>
              </a:rPr>
              <a:t>, F. and </a:t>
            </a:r>
            <a:r>
              <a:rPr lang="sk-SK" sz="1600" dirty="0" err="1">
                <a:solidFill>
                  <a:schemeClr val="tx1"/>
                </a:solidFill>
              </a:rPr>
              <a:t>Soltani</a:t>
            </a:r>
            <a:r>
              <a:rPr lang="sk-SK" sz="1600" dirty="0">
                <a:solidFill>
                  <a:schemeClr val="tx1"/>
                </a:solidFill>
              </a:rPr>
              <a:t>, T. </a:t>
            </a:r>
            <a:r>
              <a:rPr lang="sk-SK" sz="1600" dirty="0" err="1">
                <a:solidFill>
                  <a:schemeClr val="tx1"/>
                </a:solidFill>
              </a:rPr>
              <a:t>Dielectric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spectroscopy</a:t>
            </a:r>
            <a:r>
              <a:rPr lang="sk-SK" sz="1600" dirty="0">
                <a:solidFill>
                  <a:schemeClr val="tx1"/>
                </a:solidFill>
              </a:rPr>
              <a:t> study on </a:t>
            </a:r>
            <a:r>
              <a:rPr lang="sk-SK" sz="1600" dirty="0" err="1">
                <a:solidFill>
                  <a:schemeClr val="tx1"/>
                </a:solidFill>
              </a:rPr>
              <a:t>the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impact</a:t>
            </a:r>
            <a:r>
              <a:rPr lang="sk-SK" sz="1600" dirty="0">
                <a:solidFill>
                  <a:schemeClr val="tx1"/>
                </a:solidFill>
              </a:rPr>
              <a:t> of </a:t>
            </a:r>
            <a:r>
              <a:rPr lang="sk-SK" sz="1600" dirty="0" err="1">
                <a:solidFill>
                  <a:schemeClr val="tx1"/>
                </a:solidFill>
              </a:rPr>
              <a:t>magnetic</a:t>
            </a:r>
            <a:r>
              <a:rPr lang="sk-SK" sz="1600" dirty="0">
                <a:solidFill>
                  <a:schemeClr val="tx1"/>
                </a:solidFill>
              </a:rPr>
              <a:t> and </a:t>
            </a:r>
            <a:r>
              <a:rPr lang="sk-SK" sz="1600" dirty="0" err="1">
                <a:solidFill>
                  <a:schemeClr val="tx1"/>
                </a:solidFill>
              </a:rPr>
              <a:t>nonmagnetic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nanoparticles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dispersion</a:t>
            </a:r>
            <a:r>
              <a:rPr lang="sk-SK" sz="1600" dirty="0">
                <a:solidFill>
                  <a:schemeClr val="tx1"/>
                </a:solidFill>
              </a:rPr>
              <a:t> on </a:t>
            </a:r>
            <a:r>
              <a:rPr lang="sk-SK" sz="1600" dirty="0" err="1">
                <a:solidFill>
                  <a:schemeClr val="tx1"/>
                </a:solidFill>
              </a:rPr>
              <a:t>ionic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behavior</a:t>
            </a:r>
            <a:r>
              <a:rPr lang="sk-SK" sz="1600" dirty="0">
                <a:solidFill>
                  <a:schemeClr val="tx1"/>
                </a:solidFill>
              </a:rPr>
              <a:t> in </a:t>
            </a:r>
            <a:r>
              <a:rPr lang="sk-SK" sz="1600" dirty="0" err="1">
                <a:solidFill>
                  <a:schemeClr val="tx1"/>
                </a:solidFill>
              </a:rPr>
              <a:t>nematic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liquid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crystal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Phase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Transitions</a:t>
            </a:r>
            <a:r>
              <a:rPr lang="sk-SK" sz="1600" dirty="0">
                <a:solidFill>
                  <a:schemeClr val="tx1"/>
                </a:solidFill>
              </a:rPr>
              <a:t>, 2021,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94, no. 1,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37-46.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 smtClean="0">
                <a:solidFill>
                  <a:schemeClr val="tx1"/>
                </a:solidFill>
              </a:rPr>
              <a:t>Rastogi</a:t>
            </a:r>
            <a:r>
              <a:rPr lang="sk-SK" sz="1600" dirty="0">
                <a:solidFill>
                  <a:schemeClr val="tx1"/>
                </a:solidFill>
              </a:rPr>
              <a:t>, A., </a:t>
            </a:r>
            <a:r>
              <a:rPr lang="sk-SK" sz="1600" dirty="0" err="1">
                <a:solidFill>
                  <a:schemeClr val="tx1"/>
                </a:solidFill>
              </a:rPr>
              <a:t>Hegde</a:t>
            </a:r>
            <a:r>
              <a:rPr lang="sk-SK" sz="1600" dirty="0">
                <a:solidFill>
                  <a:schemeClr val="tx1"/>
                </a:solidFill>
              </a:rPr>
              <a:t>, G., </a:t>
            </a:r>
            <a:r>
              <a:rPr lang="sk-SK" sz="1600" dirty="0" err="1">
                <a:solidFill>
                  <a:schemeClr val="tx1"/>
                </a:solidFill>
              </a:rPr>
              <a:t>Manohar</a:t>
            </a:r>
            <a:r>
              <a:rPr lang="sk-SK" sz="1600" dirty="0">
                <a:solidFill>
                  <a:schemeClr val="tx1"/>
                </a:solidFill>
              </a:rPr>
              <a:t>, T. and </a:t>
            </a:r>
            <a:r>
              <a:rPr lang="sk-SK" sz="1600" dirty="0" err="1">
                <a:solidFill>
                  <a:schemeClr val="tx1"/>
                </a:solidFill>
              </a:rPr>
              <a:t>Manohar</a:t>
            </a:r>
            <a:r>
              <a:rPr lang="sk-SK" sz="1600" dirty="0">
                <a:solidFill>
                  <a:schemeClr val="tx1"/>
                </a:solidFill>
              </a:rPr>
              <a:t>, R. </a:t>
            </a:r>
            <a:r>
              <a:rPr lang="sk-SK" sz="1600" dirty="0" err="1">
                <a:solidFill>
                  <a:schemeClr val="tx1"/>
                </a:solidFill>
              </a:rPr>
              <a:t>Effect</a:t>
            </a:r>
            <a:r>
              <a:rPr lang="sk-SK" sz="1600" dirty="0">
                <a:solidFill>
                  <a:schemeClr val="tx1"/>
                </a:solidFill>
              </a:rPr>
              <a:t> of </a:t>
            </a:r>
            <a:r>
              <a:rPr lang="sk-SK" sz="1600" dirty="0" err="1">
                <a:solidFill>
                  <a:schemeClr val="tx1"/>
                </a:solidFill>
              </a:rPr>
              <a:t>oil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palm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leaf-based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carbon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quantum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dot</a:t>
            </a:r>
            <a:r>
              <a:rPr lang="sk-SK" sz="1600" dirty="0">
                <a:solidFill>
                  <a:schemeClr val="tx1"/>
                </a:solidFill>
              </a:rPr>
              <a:t> on </a:t>
            </a:r>
            <a:r>
              <a:rPr lang="sk-SK" sz="1600" dirty="0" err="1">
                <a:solidFill>
                  <a:schemeClr val="tx1"/>
                </a:solidFill>
              </a:rPr>
              <a:t>nematic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liquid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crystal</a:t>
            </a:r>
            <a:r>
              <a:rPr lang="sk-SK" sz="1600" dirty="0">
                <a:solidFill>
                  <a:schemeClr val="tx1"/>
                </a:solidFill>
              </a:rPr>
              <a:t> and </a:t>
            </a:r>
            <a:r>
              <a:rPr lang="sk-SK" sz="1600" dirty="0" err="1">
                <a:solidFill>
                  <a:schemeClr val="tx1"/>
                </a:solidFill>
              </a:rPr>
              <a:t>its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electro-optical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effects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Liquid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Crystals</a:t>
            </a:r>
            <a:r>
              <a:rPr lang="sk-SK" sz="1600" dirty="0">
                <a:solidFill>
                  <a:schemeClr val="tx1"/>
                </a:solidFill>
              </a:rPr>
              <a:t>, 2020,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48, no. 6,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812-831.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 smtClean="0">
                <a:solidFill>
                  <a:schemeClr val="tx1"/>
                </a:solidFill>
              </a:rPr>
              <a:t>Varshney</a:t>
            </a:r>
            <a:r>
              <a:rPr lang="sk-SK" sz="1600" dirty="0">
                <a:solidFill>
                  <a:schemeClr val="tx1"/>
                </a:solidFill>
              </a:rPr>
              <a:t>, D., </a:t>
            </a:r>
            <a:r>
              <a:rPr lang="sk-SK" sz="1600" dirty="0" err="1">
                <a:solidFill>
                  <a:schemeClr val="tx1"/>
                </a:solidFill>
              </a:rPr>
              <a:t>Kumar</a:t>
            </a:r>
            <a:r>
              <a:rPr lang="sk-SK" sz="1600" dirty="0">
                <a:solidFill>
                  <a:schemeClr val="tx1"/>
                </a:solidFill>
              </a:rPr>
              <a:t>, A., </a:t>
            </a:r>
            <a:r>
              <a:rPr lang="sk-SK" sz="1600" dirty="0" err="1">
                <a:solidFill>
                  <a:schemeClr val="tx1"/>
                </a:solidFill>
              </a:rPr>
              <a:t>Prakash</a:t>
            </a:r>
            <a:r>
              <a:rPr lang="sk-SK" sz="1600" dirty="0">
                <a:solidFill>
                  <a:schemeClr val="tx1"/>
                </a:solidFill>
              </a:rPr>
              <a:t>, J., </a:t>
            </a:r>
            <a:r>
              <a:rPr lang="sk-SK" sz="1600" dirty="0" err="1">
                <a:solidFill>
                  <a:schemeClr val="tx1"/>
                </a:solidFill>
              </a:rPr>
              <a:t>Meena</a:t>
            </a:r>
            <a:r>
              <a:rPr lang="sk-SK" sz="1600" dirty="0">
                <a:solidFill>
                  <a:schemeClr val="tx1"/>
                </a:solidFill>
              </a:rPr>
              <a:t>, R. and </a:t>
            </a:r>
            <a:r>
              <a:rPr lang="sk-SK" sz="1600" dirty="0" err="1">
                <a:solidFill>
                  <a:schemeClr val="tx1"/>
                </a:solidFill>
              </a:rPr>
              <a:t>Asokan</a:t>
            </a:r>
            <a:r>
              <a:rPr lang="sk-SK" sz="1600" dirty="0">
                <a:solidFill>
                  <a:schemeClr val="tx1"/>
                </a:solidFill>
              </a:rPr>
              <a:t>, K. </a:t>
            </a:r>
            <a:r>
              <a:rPr lang="sk-SK" sz="1600" dirty="0" err="1">
                <a:solidFill>
                  <a:schemeClr val="tx1"/>
                </a:solidFill>
              </a:rPr>
              <a:t>Gamma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irradiation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induced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dielectric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modulation</a:t>
            </a:r>
            <a:r>
              <a:rPr lang="sk-SK" sz="1600" dirty="0">
                <a:solidFill>
                  <a:schemeClr val="tx1"/>
                </a:solidFill>
              </a:rPr>
              <a:t> and </a:t>
            </a:r>
            <a:r>
              <a:rPr lang="sk-SK" sz="1600" dirty="0" err="1">
                <a:solidFill>
                  <a:schemeClr val="tx1"/>
                </a:solidFill>
              </a:rPr>
              <a:t>dynamic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memory</a:t>
            </a:r>
            <a:r>
              <a:rPr lang="sk-SK" sz="1600" dirty="0">
                <a:solidFill>
                  <a:schemeClr val="tx1"/>
                </a:solidFill>
              </a:rPr>
              <a:t> in </a:t>
            </a:r>
            <a:r>
              <a:rPr lang="sk-SK" sz="1600" dirty="0" err="1">
                <a:solidFill>
                  <a:schemeClr val="tx1"/>
                </a:solidFill>
              </a:rPr>
              <a:t>nematic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liquid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crystal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materials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Journal</a:t>
            </a:r>
            <a:r>
              <a:rPr lang="sk-SK" sz="1600" dirty="0">
                <a:solidFill>
                  <a:schemeClr val="tx1"/>
                </a:solidFill>
              </a:rPr>
              <a:t> of </a:t>
            </a:r>
            <a:r>
              <a:rPr lang="sk-SK" sz="1600" dirty="0" err="1">
                <a:solidFill>
                  <a:schemeClr val="tx1"/>
                </a:solidFill>
              </a:rPr>
              <a:t>Molecular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Liquids</a:t>
            </a:r>
            <a:r>
              <a:rPr lang="sk-SK" sz="1600" dirty="0">
                <a:solidFill>
                  <a:schemeClr val="tx1"/>
                </a:solidFill>
              </a:rPr>
              <a:t>, 2020,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320,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114374</a:t>
            </a:r>
            <a:r>
              <a:rPr lang="sk-SK" sz="1600" dirty="0" smtClean="0">
                <a:solidFill>
                  <a:schemeClr val="tx1"/>
                </a:solidFill>
              </a:rPr>
              <a:t>.</a:t>
            </a:r>
            <a:endParaRPr lang="sk-SK" sz="2000" dirty="0" smtClean="0"/>
          </a:p>
        </p:txBody>
      </p:sp>
    </p:spTree>
    <p:extLst>
      <p:ext uri="{BB962C8B-B14F-4D97-AF65-F5344CB8AC3E}">
        <p14:creationId xmlns:p14="http://schemas.microsoft.com/office/powerpoint/2010/main" val="70761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661985" y="934321"/>
            <a:ext cx="16711614" cy="1626692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 startAt="6"/>
            </a:pPr>
            <a:r>
              <a:rPr lang="sk-SK" sz="2200" dirty="0" err="1" smtClean="0">
                <a:solidFill>
                  <a:schemeClr val="tx1"/>
                </a:solidFill>
              </a:rPr>
              <a:t>Zakutanská</a:t>
            </a:r>
            <a:r>
              <a:rPr lang="sk-SK" sz="2200" dirty="0" smtClean="0">
                <a:solidFill>
                  <a:schemeClr val="tx1"/>
                </a:solidFill>
              </a:rPr>
              <a:t>, K., Lacková, V., Tomašovičová, N., </a:t>
            </a:r>
            <a:r>
              <a:rPr lang="sk-SK" sz="2200" dirty="0" err="1" smtClean="0">
                <a:solidFill>
                  <a:schemeClr val="tx1"/>
                </a:solidFill>
              </a:rPr>
              <a:t>Burylov</a:t>
            </a:r>
            <a:r>
              <a:rPr lang="sk-SK" sz="2200" dirty="0" smtClean="0">
                <a:solidFill>
                  <a:schemeClr val="tx1"/>
                </a:solidFill>
              </a:rPr>
              <a:t>, S., </a:t>
            </a:r>
            <a:r>
              <a:rPr lang="sk-SK" sz="2200" dirty="0" err="1" smtClean="0">
                <a:solidFill>
                  <a:schemeClr val="tx1"/>
                </a:solidFill>
              </a:rPr>
              <a:t>Burylova</a:t>
            </a:r>
            <a:r>
              <a:rPr lang="sk-SK" sz="2200" dirty="0" smtClean="0">
                <a:solidFill>
                  <a:schemeClr val="tx1"/>
                </a:solidFill>
              </a:rPr>
              <a:t>, N., </a:t>
            </a:r>
            <a:r>
              <a:rPr lang="sk-SK" sz="2200" dirty="0" err="1" smtClean="0">
                <a:solidFill>
                  <a:schemeClr val="tx1"/>
                </a:solidFill>
              </a:rPr>
              <a:t>Skosar</a:t>
            </a:r>
            <a:r>
              <a:rPr lang="sk-SK" sz="2200" dirty="0" smtClean="0">
                <a:solidFill>
                  <a:schemeClr val="tx1"/>
                </a:solidFill>
              </a:rPr>
              <a:t>, V., Juríková, A., Vojtko, M., </a:t>
            </a:r>
            <a:r>
              <a:rPr lang="sk-SK" sz="2200" dirty="0" err="1" smtClean="0">
                <a:solidFill>
                  <a:schemeClr val="tx1"/>
                </a:solidFill>
              </a:rPr>
              <a:t>Jadżyn</a:t>
            </a:r>
            <a:r>
              <a:rPr lang="sk-SK" sz="2200" dirty="0" smtClean="0">
                <a:solidFill>
                  <a:schemeClr val="tx1"/>
                </a:solidFill>
              </a:rPr>
              <a:t>, J. and </a:t>
            </a:r>
            <a:r>
              <a:rPr lang="sk-SK" sz="2200" dirty="0" err="1" smtClean="0">
                <a:solidFill>
                  <a:schemeClr val="tx1"/>
                </a:solidFill>
              </a:rPr>
              <a:t>Kopčanský</a:t>
            </a:r>
            <a:r>
              <a:rPr lang="sk-SK" sz="2200" dirty="0" smtClean="0">
                <a:solidFill>
                  <a:schemeClr val="tx1"/>
                </a:solidFill>
              </a:rPr>
              <a:t>, P. </a:t>
            </a:r>
            <a:r>
              <a:rPr lang="sk-SK" sz="2200" dirty="0" err="1" smtClean="0">
                <a:solidFill>
                  <a:schemeClr val="tx1"/>
                </a:solidFill>
              </a:rPr>
              <a:t>Nanoparticle’s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size</a:t>
            </a:r>
            <a:r>
              <a:rPr lang="sk-SK" sz="2200" dirty="0" smtClean="0">
                <a:solidFill>
                  <a:schemeClr val="tx1"/>
                </a:solidFill>
              </a:rPr>
              <a:t>, </a:t>
            </a:r>
            <a:r>
              <a:rPr lang="sk-SK" sz="2200" dirty="0" err="1" smtClean="0">
                <a:solidFill>
                  <a:schemeClr val="tx1"/>
                </a:solidFill>
              </a:rPr>
              <a:t>surfactant</a:t>
            </a:r>
            <a:r>
              <a:rPr lang="sk-SK" sz="2200" dirty="0" smtClean="0">
                <a:solidFill>
                  <a:schemeClr val="tx1"/>
                </a:solidFill>
              </a:rPr>
              <a:t> and </a:t>
            </a:r>
            <a:r>
              <a:rPr lang="sk-SK" sz="2200" dirty="0" err="1" smtClean="0">
                <a:solidFill>
                  <a:schemeClr val="tx1"/>
                </a:solidFill>
              </a:rPr>
              <a:t>concentration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effects</a:t>
            </a:r>
            <a:r>
              <a:rPr lang="sk-SK" sz="2200" dirty="0" smtClean="0">
                <a:solidFill>
                  <a:schemeClr val="tx1"/>
                </a:solidFill>
              </a:rPr>
              <a:t> on stability and </a:t>
            </a:r>
            <a:r>
              <a:rPr lang="sk-SK" sz="2200" dirty="0" err="1" smtClean="0">
                <a:solidFill>
                  <a:schemeClr val="tx1"/>
                </a:solidFill>
              </a:rPr>
              <a:t>isotropic-nematic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transition</a:t>
            </a:r>
            <a:r>
              <a:rPr lang="sk-SK" sz="2200" dirty="0" smtClean="0">
                <a:solidFill>
                  <a:schemeClr val="tx1"/>
                </a:solidFill>
              </a:rPr>
              <a:t> in </a:t>
            </a:r>
            <a:r>
              <a:rPr lang="sk-SK" sz="2200" dirty="0" err="1" smtClean="0">
                <a:solidFill>
                  <a:schemeClr val="tx1"/>
                </a:solidFill>
              </a:rPr>
              <a:t>ferronematic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liquid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crystal</a:t>
            </a:r>
            <a:r>
              <a:rPr lang="sk-SK" sz="2200" dirty="0" smtClean="0">
                <a:solidFill>
                  <a:schemeClr val="tx1"/>
                </a:solidFill>
              </a:rPr>
              <a:t>. In: </a:t>
            </a:r>
            <a:r>
              <a:rPr lang="sk-SK" sz="2200" dirty="0" err="1" smtClean="0">
                <a:solidFill>
                  <a:schemeClr val="tx1"/>
                </a:solidFill>
              </a:rPr>
              <a:t>Journal</a:t>
            </a:r>
            <a:r>
              <a:rPr lang="sk-SK" sz="2200" dirty="0" smtClean="0">
                <a:solidFill>
                  <a:schemeClr val="tx1"/>
                </a:solidFill>
              </a:rPr>
              <a:t> of </a:t>
            </a:r>
            <a:r>
              <a:rPr lang="sk-SK" sz="2200" dirty="0" err="1" smtClean="0">
                <a:solidFill>
                  <a:schemeClr val="tx1"/>
                </a:solidFill>
              </a:rPr>
              <a:t>Molecular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Liquids</a:t>
            </a:r>
            <a:r>
              <a:rPr lang="sk-SK" sz="2200" dirty="0" smtClean="0">
                <a:solidFill>
                  <a:schemeClr val="tx1"/>
                </a:solidFill>
              </a:rPr>
              <a:t>, 2019, </a:t>
            </a:r>
            <a:r>
              <a:rPr lang="sk-SK" sz="2200" dirty="0" err="1" smtClean="0">
                <a:solidFill>
                  <a:schemeClr val="tx1"/>
                </a:solidFill>
              </a:rPr>
              <a:t>vol</a:t>
            </a:r>
            <a:r>
              <a:rPr lang="sk-SK" sz="2200" dirty="0" smtClean="0">
                <a:solidFill>
                  <a:schemeClr val="tx1"/>
                </a:solidFill>
              </a:rPr>
              <a:t>. 289, </a:t>
            </a:r>
            <a:r>
              <a:rPr lang="sk-SK" sz="2200" dirty="0" err="1" smtClean="0">
                <a:solidFill>
                  <a:schemeClr val="tx1"/>
                </a:solidFill>
              </a:rPr>
              <a:t>pp</a:t>
            </a:r>
            <a:r>
              <a:rPr lang="sk-SK" sz="2200" dirty="0" smtClean="0">
                <a:solidFill>
                  <a:schemeClr val="tx1"/>
                </a:solidFill>
              </a:rPr>
              <a:t>. 111125.</a:t>
            </a: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AutoNum type="arabicPeriod" startAt="6"/>
            </a:pPr>
            <a:endParaRPr lang="sk-SK" sz="2000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448232" y="2163113"/>
            <a:ext cx="15190839" cy="1648236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00000"/>
              </a:lnSpc>
              <a:spcAft>
                <a:spcPts val="600"/>
              </a:spcAft>
            </a:pPr>
            <a:r>
              <a:rPr lang="sk-SK" sz="1600" u="sng" dirty="0">
                <a:solidFill>
                  <a:schemeClr val="tx1"/>
                </a:solidFill>
              </a:rPr>
              <a:t>Citované v: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>
                <a:solidFill>
                  <a:schemeClr val="tx1"/>
                </a:solidFill>
              </a:rPr>
              <a:t>Canevari</a:t>
            </a:r>
            <a:r>
              <a:rPr lang="sk-SK" sz="1600" dirty="0">
                <a:solidFill>
                  <a:schemeClr val="tx1"/>
                </a:solidFill>
              </a:rPr>
              <a:t>, G. and </a:t>
            </a:r>
            <a:r>
              <a:rPr lang="sk-SK" sz="1600" dirty="0" err="1">
                <a:solidFill>
                  <a:schemeClr val="tx1"/>
                </a:solidFill>
              </a:rPr>
              <a:t>Zarnescu</a:t>
            </a:r>
            <a:r>
              <a:rPr lang="sk-SK" sz="1600" dirty="0">
                <a:solidFill>
                  <a:schemeClr val="tx1"/>
                </a:solidFill>
              </a:rPr>
              <a:t>, A. Design of </a:t>
            </a:r>
            <a:r>
              <a:rPr lang="sk-SK" sz="1600" dirty="0" err="1">
                <a:solidFill>
                  <a:schemeClr val="tx1"/>
                </a:solidFill>
              </a:rPr>
              <a:t>effective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bulk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potentials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for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nematic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liquid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crystals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via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colloidal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homogenisation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Mathematical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Models</a:t>
            </a:r>
            <a:r>
              <a:rPr lang="sk-SK" sz="1600" dirty="0">
                <a:solidFill>
                  <a:schemeClr val="tx1"/>
                </a:solidFill>
              </a:rPr>
              <a:t> and </a:t>
            </a:r>
            <a:r>
              <a:rPr lang="sk-SK" sz="1600" dirty="0" err="1">
                <a:solidFill>
                  <a:schemeClr val="tx1"/>
                </a:solidFill>
              </a:rPr>
              <a:t>Methods</a:t>
            </a:r>
            <a:r>
              <a:rPr lang="sk-SK" sz="1600" dirty="0">
                <a:solidFill>
                  <a:schemeClr val="tx1"/>
                </a:solidFill>
              </a:rPr>
              <a:t> in </a:t>
            </a:r>
            <a:r>
              <a:rPr lang="sk-SK" sz="1600" dirty="0" err="1">
                <a:solidFill>
                  <a:schemeClr val="tx1"/>
                </a:solidFill>
              </a:rPr>
              <a:t>Applied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Sciences</a:t>
            </a:r>
            <a:r>
              <a:rPr lang="sk-SK" sz="1600" dirty="0">
                <a:solidFill>
                  <a:schemeClr val="tx1"/>
                </a:solidFill>
              </a:rPr>
              <a:t>, 2020,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30, no. 2,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309-342.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>
                <a:solidFill>
                  <a:schemeClr val="tx1"/>
                </a:solidFill>
              </a:rPr>
              <a:t>Makarov</a:t>
            </a:r>
            <a:r>
              <a:rPr lang="sk-SK" sz="1600" dirty="0">
                <a:solidFill>
                  <a:schemeClr val="tx1"/>
                </a:solidFill>
              </a:rPr>
              <a:t>, D. V. and </a:t>
            </a:r>
            <a:r>
              <a:rPr lang="sk-SK" sz="1600" dirty="0" err="1">
                <a:solidFill>
                  <a:schemeClr val="tx1"/>
                </a:solidFill>
              </a:rPr>
              <a:t>Novikov</a:t>
            </a:r>
            <a:r>
              <a:rPr lang="sk-SK" sz="1600" dirty="0">
                <a:solidFill>
                  <a:schemeClr val="tx1"/>
                </a:solidFill>
              </a:rPr>
              <a:t>, A. A. </a:t>
            </a:r>
            <a:r>
              <a:rPr lang="sk-SK" sz="1600" dirty="0" err="1">
                <a:solidFill>
                  <a:schemeClr val="tx1"/>
                </a:solidFill>
              </a:rPr>
              <a:t>Shear-induced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ferrocholesteric</a:t>
            </a:r>
            <a:r>
              <a:rPr lang="sk-SK" sz="1600" dirty="0">
                <a:solidFill>
                  <a:schemeClr val="tx1"/>
                </a:solidFill>
              </a:rPr>
              <a:t>-to-</a:t>
            </a:r>
            <a:r>
              <a:rPr lang="sk-SK" sz="1600" dirty="0" err="1">
                <a:solidFill>
                  <a:schemeClr val="tx1"/>
                </a:solidFill>
              </a:rPr>
              <a:t>ferronematic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transitions</a:t>
            </a:r>
            <a:r>
              <a:rPr lang="sk-SK" sz="1600" dirty="0">
                <a:solidFill>
                  <a:schemeClr val="tx1"/>
                </a:solidFill>
              </a:rPr>
              <a:t> in </a:t>
            </a:r>
            <a:r>
              <a:rPr lang="sk-SK" sz="1600" dirty="0" err="1">
                <a:solidFill>
                  <a:schemeClr val="tx1"/>
                </a:solidFill>
              </a:rPr>
              <a:t>magnetic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field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Journal</a:t>
            </a:r>
            <a:r>
              <a:rPr lang="sk-SK" sz="1600" dirty="0">
                <a:solidFill>
                  <a:schemeClr val="tx1"/>
                </a:solidFill>
              </a:rPr>
              <a:t> of </a:t>
            </a:r>
            <a:r>
              <a:rPr lang="sk-SK" sz="1600" dirty="0" err="1">
                <a:solidFill>
                  <a:schemeClr val="tx1"/>
                </a:solidFill>
              </a:rPr>
              <a:t>Magnetism</a:t>
            </a:r>
            <a:r>
              <a:rPr lang="sk-SK" sz="1600" dirty="0">
                <a:solidFill>
                  <a:schemeClr val="tx1"/>
                </a:solidFill>
              </a:rPr>
              <a:t> and </a:t>
            </a:r>
            <a:r>
              <a:rPr lang="sk-SK" sz="1600" dirty="0" err="1">
                <a:solidFill>
                  <a:schemeClr val="tx1"/>
                </a:solidFill>
              </a:rPr>
              <a:t>Magnetic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Materials</a:t>
            </a:r>
            <a:r>
              <a:rPr lang="sk-SK" sz="1600" dirty="0">
                <a:solidFill>
                  <a:schemeClr val="tx1"/>
                </a:solidFill>
              </a:rPr>
              <a:t>, 2021,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532,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167967.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68463" y="5021691"/>
            <a:ext cx="8861073" cy="534085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sk-SK" u="sng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Other</a:t>
            </a:r>
            <a:r>
              <a:rPr lang="sk-SK" u="sng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u="sng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publications</a:t>
            </a:r>
            <a:r>
              <a:rPr lang="sk-SK" u="sng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:</a:t>
            </a:r>
            <a:endParaRPr lang="sk-SK" u="sng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868463" y="5800129"/>
            <a:ext cx="16770608" cy="6314129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>
              <a:lnSpc>
                <a:spcPct val="100000"/>
              </a:lnSpc>
              <a:spcAft>
                <a:spcPts val="1800"/>
              </a:spcAft>
              <a:buFont typeface="+mj-lt"/>
              <a:buAutoNum type="arabicPeriod" startAt="7"/>
            </a:pPr>
            <a:r>
              <a:rPr lang="sk-SK" sz="2200" dirty="0" err="1" smtClean="0">
                <a:solidFill>
                  <a:schemeClr val="tx1"/>
                </a:solidFill>
              </a:rPr>
              <a:t>Krajčíková</a:t>
            </a:r>
            <a:r>
              <a:rPr lang="sk-SK" sz="2200" dirty="0">
                <a:solidFill>
                  <a:schemeClr val="tx1"/>
                </a:solidFill>
              </a:rPr>
              <a:t>, K., </a:t>
            </a:r>
            <a:r>
              <a:rPr lang="sk-SK" sz="2200" dirty="0" err="1">
                <a:solidFill>
                  <a:schemeClr val="tx1"/>
                </a:solidFill>
              </a:rPr>
              <a:t>Semančíková</a:t>
            </a:r>
            <a:r>
              <a:rPr lang="sk-SK" sz="2200" dirty="0">
                <a:solidFill>
                  <a:schemeClr val="tx1"/>
                </a:solidFill>
              </a:rPr>
              <a:t>, E., </a:t>
            </a:r>
            <a:r>
              <a:rPr lang="sk-SK" sz="2200" dirty="0" err="1">
                <a:solidFill>
                  <a:schemeClr val="tx1"/>
                </a:solidFill>
              </a:rPr>
              <a:t>Zakutanská</a:t>
            </a:r>
            <a:r>
              <a:rPr lang="sk-SK" sz="2200" dirty="0">
                <a:solidFill>
                  <a:schemeClr val="tx1"/>
                </a:solidFill>
              </a:rPr>
              <a:t>, K., </a:t>
            </a:r>
            <a:r>
              <a:rPr lang="sk-SK" sz="2200" dirty="0" err="1">
                <a:solidFill>
                  <a:schemeClr val="tx1"/>
                </a:solidFill>
              </a:rPr>
              <a:t>Kondrakhova</a:t>
            </a:r>
            <a:r>
              <a:rPr lang="sk-SK" sz="2200" dirty="0">
                <a:solidFill>
                  <a:schemeClr val="tx1"/>
                </a:solidFill>
              </a:rPr>
              <a:t>, D., </a:t>
            </a:r>
            <a:r>
              <a:rPr lang="sk-SK" sz="2200" dirty="0" err="1">
                <a:solidFill>
                  <a:schemeClr val="tx1"/>
                </a:solidFill>
              </a:rPr>
              <a:t>Mašlanková</a:t>
            </a:r>
            <a:r>
              <a:rPr lang="sk-SK" sz="2200" dirty="0">
                <a:solidFill>
                  <a:schemeClr val="tx1"/>
                </a:solidFill>
              </a:rPr>
              <a:t>, J., </a:t>
            </a:r>
            <a:r>
              <a:rPr lang="sk-SK" sz="2200" dirty="0" err="1">
                <a:solidFill>
                  <a:schemeClr val="tx1"/>
                </a:solidFill>
              </a:rPr>
              <a:t>Stupák</a:t>
            </a:r>
            <a:r>
              <a:rPr lang="sk-SK" sz="2200" dirty="0">
                <a:solidFill>
                  <a:schemeClr val="tx1"/>
                </a:solidFill>
              </a:rPr>
              <a:t>, M., Talian, I., Tomašovičová, N., </a:t>
            </a:r>
            <a:r>
              <a:rPr lang="sk-SK" sz="2200" dirty="0" err="1">
                <a:solidFill>
                  <a:schemeClr val="tx1"/>
                </a:solidFill>
              </a:rPr>
              <a:t>Kimáková</a:t>
            </a:r>
            <a:r>
              <a:rPr lang="sk-SK" sz="2200" dirty="0">
                <a:solidFill>
                  <a:schemeClr val="tx1"/>
                </a:solidFill>
              </a:rPr>
              <a:t>, T., </a:t>
            </a:r>
            <a:r>
              <a:rPr lang="sk-SK" sz="2200" dirty="0" err="1">
                <a:solidFill>
                  <a:schemeClr val="tx1"/>
                </a:solidFill>
              </a:rPr>
              <a:t>Komanický</a:t>
            </a:r>
            <a:r>
              <a:rPr lang="sk-SK" sz="2200" dirty="0">
                <a:solidFill>
                  <a:schemeClr val="tx1"/>
                </a:solidFill>
              </a:rPr>
              <a:t>, V., </a:t>
            </a:r>
            <a:r>
              <a:rPr lang="sk-SK" sz="2200" dirty="0" err="1">
                <a:solidFill>
                  <a:schemeClr val="tx1"/>
                </a:solidFill>
              </a:rPr>
              <a:t>Dubayová</a:t>
            </a:r>
            <a:r>
              <a:rPr lang="sk-SK" sz="2200" dirty="0">
                <a:solidFill>
                  <a:schemeClr val="tx1"/>
                </a:solidFill>
              </a:rPr>
              <a:t>, K., </a:t>
            </a:r>
            <a:r>
              <a:rPr lang="sk-SK" sz="2200" dirty="0" err="1">
                <a:solidFill>
                  <a:schemeClr val="tx1"/>
                </a:solidFill>
              </a:rPr>
              <a:t>Breznoščáková</a:t>
            </a:r>
            <a:r>
              <a:rPr lang="sk-SK" sz="2200" dirty="0">
                <a:solidFill>
                  <a:schemeClr val="tx1"/>
                </a:solidFill>
              </a:rPr>
              <a:t>, D., </a:t>
            </a:r>
            <a:r>
              <a:rPr lang="sk-SK" sz="2200" dirty="0" err="1">
                <a:solidFill>
                  <a:schemeClr val="tx1"/>
                </a:solidFill>
              </a:rPr>
              <a:t>Pálová</a:t>
            </a:r>
            <a:r>
              <a:rPr lang="sk-SK" sz="2200" dirty="0">
                <a:solidFill>
                  <a:schemeClr val="tx1"/>
                </a:solidFill>
              </a:rPr>
              <a:t>, E., </a:t>
            </a:r>
            <a:r>
              <a:rPr lang="sk-SK" sz="2200" dirty="0" err="1">
                <a:solidFill>
                  <a:schemeClr val="tx1"/>
                </a:solidFill>
              </a:rPr>
              <a:t>Demančík</a:t>
            </a:r>
            <a:r>
              <a:rPr lang="sk-SK" sz="2200" dirty="0">
                <a:solidFill>
                  <a:schemeClr val="tx1"/>
                </a:solidFill>
              </a:rPr>
              <a:t>, J. and </a:t>
            </a:r>
            <a:r>
              <a:rPr lang="sk-SK" sz="2200" dirty="0" err="1">
                <a:solidFill>
                  <a:schemeClr val="tx1"/>
                </a:solidFill>
              </a:rPr>
              <a:t>Tomečková</a:t>
            </a:r>
            <a:r>
              <a:rPr lang="sk-SK" sz="2200" dirty="0">
                <a:solidFill>
                  <a:schemeClr val="tx1"/>
                </a:solidFill>
              </a:rPr>
              <a:t>, V. </a:t>
            </a:r>
            <a:r>
              <a:rPr lang="sk-SK" sz="2200" dirty="0" err="1">
                <a:solidFill>
                  <a:schemeClr val="tx1"/>
                </a:solidFill>
              </a:rPr>
              <a:t>Tear</a:t>
            </a:r>
            <a:r>
              <a:rPr lang="sk-SK" sz="2200" dirty="0">
                <a:solidFill>
                  <a:schemeClr val="tx1"/>
                </a:solidFill>
              </a:rPr>
              <a:t> fluid </a:t>
            </a:r>
            <a:r>
              <a:rPr lang="sk-SK" sz="2200" dirty="0" err="1">
                <a:solidFill>
                  <a:schemeClr val="tx1"/>
                </a:solidFill>
              </a:rPr>
              <a:t>biomarkers</a:t>
            </a:r>
            <a:r>
              <a:rPr lang="sk-SK" sz="2200" dirty="0">
                <a:solidFill>
                  <a:schemeClr val="tx1"/>
                </a:solidFill>
              </a:rPr>
              <a:t> in major </a:t>
            </a:r>
            <a:r>
              <a:rPr lang="sk-SK" sz="2200" dirty="0" err="1">
                <a:solidFill>
                  <a:schemeClr val="tx1"/>
                </a:solidFill>
              </a:rPr>
              <a:t>depressive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disorder</a:t>
            </a:r>
            <a:r>
              <a:rPr lang="sk-SK" sz="2200" dirty="0">
                <a:solidFill>
                  <a:schemeClr val="tx1"/>
                </a:solidFill>
              </a:rPr>
              <a:t>: </a:t>
            </a:r>
            <a:r>
              <a:rPr lang="sk-SK" sz="2200" dirty="0" err="1">
                <a:solidFill>
                  <a:schemeClr val="tx1"/>
                </a:solidFill>
              </a:rPr>
              <a:t>Potential</a:t>
            </a:r>
            <a:r>
              <a:rPr lang="sk-SK" sz="2200" dirty="0">
                <a:solidFill>
                  <a:schemeClr val="tx1"/>
                </a:solidFill>
              </a:rPr>
              <a:t> of </a:t>
            </a:r>
            <a:r>
              <a:rPr lang="sk-SK" sz="2200" dirty="0" err="1">
                <a:solidFill>
                  <a:schemeClr val="tx1"/>
                </a:solidFill>
              </a:rPr>
              <a:t>spectral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methods</a:t>
            </a:r>
            <a:r>
              <a:rPr lang="sk-SK" sz="2200" dirty="0">
                <a:solidFill>
                  <a:schemeClr val="tx1"/>
                </a:solidFill>
              </a:rPr>
              <a:t> in </a:t>
            </a:r>
            <a:r>
              <a:rPr lang="sk-SK" sz="2200" dirty="0" err="1">
                <a:solidFill>
                  <a:schemeClr val="tx1"/>
                </a:solidFill>
              </a:rPr>
              <a:t>biomarker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discovery</a:t>
            </a:r>
            <a:r>
              <a:rPr lang="sk-SK" sz="2200" dirty="0">
                <a:solidFill>
                  <a:schemeClr val="tx1"/>
                </a:solidFill>
              </a:rPr>
              <a:t>, In: </a:t>
            </a:r>
            <a:r>
              <a:rPr lang="sk-SK" sz="2200" dirty="0" err="1">
                <a:solidFill>
                  <a:schemeClr val="tx1"/>
                </a:solidFill>
              </a:rPr>
              <a:t>Journal</a:t>
            </a:r>
            <a:r>
              <a:rPr lang="sk-SK" sz="2200" dirty="0">
                <a:solidFill>
                  <a:schemeClr val="tx1"/>
                </a:solidFill>
              </a:rPr>
              <a:t> of </a:t>
            </a:r>
            <a:r>
              <a:rPr lang="sk-SK" sz="2200" dirty="0" err="1">
                <a:solidFill>
                  <a:schemeClr val="tx1"/>
                </a:solidFill>
              </a:rPr>
              <a:t>Psychiatric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Research</a:t>
            </a:r>
            <a:r>
              <a:rPr lang="sk-SK" sz="2200" dirty="0">
                <a:solidFill>
                  <a:schemeClr val="tx1"/>
                </a:solidFill>
              </a:rPr>
              <a:t>, 2021, </a:t>
            </a:r>
            <a:r>
              <a:rPr lang="sk-SK" sz="2200" dirty="0" err="1">
                <a:solidFill>
                  <a:schemeClr val="tx1"/>
                </a:solidFill>
              </a:rPr>
              <a:t>vol</a:t>
            </a:r>
            <a:r>
              <a:rPr lang="sk-SK" sz="2200" dirty="0">
                <a:solidFill>
                  <a:schemeClr val="tx1"/>
                </a:solidFill>
              </a:rPr>
              <a:t>. 138, </a:t>
            </a:r>
            <a:r>
              <a:rPr lang="sk-SK" sz="2200" dirty="0" err="1">
                <a:solidFill>
                  <a:schemeClr val="tx1"/>
                </a:solidFill>
              </a:rPr>
              <a:t>pp</a:t>
            </a:r>
            <a:r>
              <a:rPr lang="sk-SK" sz="2200" dirty="0">
                <a:solidFill>
                  <a:schemeClr val="tx1"/>
                </a:solidFill>
              </a:rPr>
              <a:t>. 75-82</a:t>
            </a:r>
            <a:r>
              <a:rPr lang="sk-SK" sz="2200" dirty="0" smtClean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lnSpc>
                <a:spcPct val="100000"/>
              </a:lnSpc>
              <a:spcAft>
                <a:spcPts val="1800"/>
              </a:spcAft>
              <a:buAutoNum type="arabicPeriod" startAt="7"/>
            </a:pPr>
            <a:r>
              <a:rPr lang="sk-SK" sz="2200" dirty="0" err="1" smtClean="0">
                <a:solidFill>
                  <a:schemeClr val="tx1"/>
                </a:solidFill>
              </a:rPr>
              <a:t>Balejčíková</a:t>
            </a:r>
            <a:r>
              <a:rPr lang="sk-SK" sz="2200" dirty="0">
                <a:solidFill>
                  <a:schemeClr val="tx1"/>
                </a:solidFill>
              </a:rPr>
              <a:t>, L., Tomašovičová, N., </a:t>
            </a:r>
            <a:r>
              <a:rPr lang="sk-SK" sz="2200" dirty="0" err="1">
                <a:solidFill>
                  <a:schemeClr val="tx1"/>
                </a:solidFill>
              </a:rPr>
              <a:t>Zakutanská</a:t>
            </a:r>
            <a:r>
              <a:rPr lang="sk-SK" sz="2200" dirty="0">
                <a:solidFill>
                  <a:schemeClr val="tx1"/>
                </a:solidFill>
              </a:rPr>
              <a:t>, K., </a:t>
            </a:r>
            <a:r>
              <a:rPr lang="sk-SK" sz="2200" dirty="0" err="1">
                <a:solidFill>
                  <a:schemeClr val="tx1"/>
                </a:solidFill>
              </a:rPr>
              <a:t>Batková</a:t>
            </a:r>
            <a:r>
              <a:rPr lang="sk-SK" sz="2200" dirty="0">
                <a:solidFill>
                  <a:schemeClr val="tx1"/>
                </a:solidFill>
              </a:rPr>
              <a:t>, M., Kováč, J. and </a:t>
            </a:r>
            <a:r>
              <a:rPr lang="sk-SK" sz="2200" dirty="0" err="1">
                <a:solidFill>
                  <a:schemeClr val="tx1"/>
                </a:solidFill>
              </a:rPr>
              <a:t>Kopčanský</a:t>
            </a:r>
            <a:r>
              <a:rPr lang="sk-SK" sz="2200" dirty="0">
                <a:solidFill>
                  <a:schemeClr val="tx1"/>
                </a:solidFill>
              </a:rPr>
              <a:t>, P. </a:t>
            </a:r>
            <a:r>
              <a:rPr lang="sk-SK" sz="2200" dirty="0" err="1">
                <a:solidFill>
                  <a:schemeClr val="tx1"/>
                </a:solidFill>
              </a:rPr>
              <a:t>Dechlorination</a:t>
            </a:r>
            <a:r>
              <a:rPr lang="sk-SK" sz="2200" dirty="0">
                <a:solidFill>
                  <a:schemeClr val="tx1"/>
                </a:solidFill>
              </a:rPr>
              <a:t> of 2,4,40-trichlorobiphenyl by </a:t>
            </a:r>
            <a:r>
              <a:rPr lang="sk-SK" sz="2200" dirty="0" err="1">
                <a:solidFill>
                  <a:schemeClr val="tx1"/>
                </a:solidFill>
              </a:rPr>
              <a:t>magnetoferritin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with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different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loading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factors</a:t>
            </a:r>
            <a:r>
              <a:rPr lang="sk-SK" sz="2200" dirty="0">
                <a:solidFill>
                  <a:schemeClr val="tx1"/>
                </a:solidFill>
              </a:rPr>
              <a:t>, In: </a:t>
            </a:r>
            <a:r>
              <a:rPr lang="sk-SK" sz="2200" dirty="0" err="1">
                <a:solidFill>
                  <a:schemeClr val="tx1"/>
                </a:solidFill>
              </a:rPr>
              <a:t>Chemosphere</a:t>
            </a:r>
            <a:r>
              <a:rPr lang="sk-SK" sz="2200" dirty="0">
                <a:solidFill>
                  <a:schemeClr val="tx1"/>
                </a:solidFill>
              </a:rPr>
              <a:t>, 2020, </a:t>
            </a:r>
            <a:r>
              <a:rPr lang="sk-SK" sz="2200" dirty="0" err="1">
                <a:solidFill>
                  <a:schemeClr val="tx1"/>
                </a:solidFill>
              </a:rPr>
              <a:t>vol</a:t>
            </a:r>
            <a:r>
              <a:rPr lang="sk-SK" sz="2200" dirty="0">
                <a:solidFill>
                  <a:schemeClr val="tx1"/>
                </a:solidFill>
              </a:rPr>
              <a:t>. 260, </a:t>
            </a:r>
            <a:r>
              <a:rPr lang="sk-SK" sz="2200" dirty="0" err="1">
                <a:solidFill>
                  <a:schemeClr val="tx1"/>
                </a:solidFill>
              </a:rPr>
              <a:t>pp</a:t>
            </a:r>
            <a:r>
              <a:rPr lang="sk-SK" sz="2200" dirty="0">
                <a:solidFill>
                  <a:schemeClr val="tx1"/>
                </a:solidFill>
              </a:rPr>
              <a:t>. 127629</a:t>
            </a:r>
            <a:r>
              <a:rPr lang="sk-SK" sz="2200" dirty="0" smtClean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lnSpc>
                <a:spcPct val="100000"/>
              </a:lnSpc>
              <a:spcAft>
                <a:spcPts val="1800"/>
              </a:spcAft>
              <a:buAutoNum type="arabicPeriod" startAt="7"/>
            </a:pPr>
            <a:r>
              <a:rPr lang="sk-SK" sz="2200" dirty="0" smtClean="0">
                <a:solidFill>
                  <a:schemeClr val="tx1"/>
                </a:solidFill>
              </a:rPr>
              <a:t>Hu, P.-S., Tomašovičová, N., </a:t>
            </a:r>
            <a:r>
              <a:rPr lang="sk-SK" sz="2200" dirty="0" err="1" smtClean="0">
                <a:solidFill>
                  <a:schemeClr val="tx1"/>
                </a:solidFill>
              </a:rPr>
              <a:t>Chou</a:t>
            </a:r>
            <a:r>
              <a:rPr lang="sk-SK" sz="2200" dirty="0" smtClean="0">
                <a:solidFill>
                  <a:schemeClr val="tx1"/>
                </a:solidFill>
              </a:rPr>
              <a:t>, H.-J., </a:t>
            </a:r>
            <a:r>
              <a:rPr lang="sk-SK" sz="2200" dirty="0" err="1" smtClean="0">
                <a:solidFill>
                  <a:schemeClr val="tx1"/>
                </a:solidFill>
              </a:rPr>
              <a:t>Li</a:t>
            </a:r>
            <a:r>
              <a:rPr lang="sk-SK" sz="2200" dirty="0" smtClean="0">
                <a:solidFill>
                  <a:schemeClr val="tx1"/>
                </a:solidFill>
              </a:rPr>
              <a:t>, M.-C., Vojtko, M., </a:t>
            </a:r>
            <a:r>
              <a:rPr lang="sk-SK" sz="2200" dirty="0" err="1" smtClean="0">
                <a:solidFill>
                  <a:schemeClr val="tx1"/>
                </a:solidFill>
              </a:rPr>
              <a:t>Zakutanská</a:t>
            </a:r>
            <a:r>
              <a:rPr lang="sk-SK" sz="2200" dirty="0" smtClean="0">
                <a:solidFill>
                  <a:schemeClr val="tx1"/>
                </a:solidFill>
              </a:rPr>
              <a:t>, K., </a:t>
            </a:r>
            <a:r>
              <a:rPr lang="sk-SK" sz="2200" dirty="0" err="1" smtClean="0">
                <a:solidFill>
                  <a:schemeClr val="tx1"/>
                </a:solidFill>
              </a:rPr>
              <a:t>Majorošová</a:t>
            </a:r>
            <a:r>
              <a:rPr lang="sk-SK" sz="2200" dirty="0" smtClean="0">
                <a:solidFill>
                  <a:schemeClr val="tx1"/>
                </a:solidFill>
              </a:rPr>
              <a:t>, J., </a:t>
            </a:r>
            <a:r>
              <a:rPr lang="sk-SK" sz="2200" dirty="0" err="1" smtClean="0">
                <a:solidFill>
                  <a:schemeClr val="tx1"/>
                </a:solidFill>
              </a:rPr>
              <a:t>Chen</a:t>
            </a:r>
            <a:r>
              <a:rPr lang="sk-SK" sz="2200" dirty="0" smtClean="0">
                <a:solidFill>
                  <a:schemeClr val="tx1"/>
                </a:solidFill>
              </a:rPr>
              <a:t>, S. J.  and </a:t>
            </a:r>
            <a:r>
              <a:rPr lang="sk-SK" sz="2200" dirty="0" err="1" smtClean="0">
                <a:solidFill>
                  <a:schemeClr val="tx1"/>
                </a:solidFill>
              </a:rPr>
              <a:t>Kopčanský</a:t>
            </a:r>
            <a:r>
              <a:rPr lang="sk-SK" sz="2200" dirty="0" smtClean="0">
                <a:solidFill>
                  <a:schemeClr val="tx1"/>
                </a:solidFill>
              </a:rPr>
              <a:t>, P., 2020. </a:t>
            </a:r>
            <a:r>
              <a:rPr lang="sk-SK" sz="2200" dirty="0" err="1" smtClean="0">
                <a:solidFill>
                  <a:schemeClr val="tx1"/>
                </a:solidFill>
              </a:rPr>
              <a:t>Hypertermia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Induced</a:t>
            </a:r>
            <a:r>
              <a:rPr lang="sk-SK" sz="2200" dirty="0" smtClean="0">
                <a:solidFill>
                  <a:schemeClr val="tx1"/>
                </a:solidFill>
              </a:rPr>
              <a:t> by </a:t>
            </a:r>
            <a:r>
              <a:rPr lang="sk-SK" sz="2200" dirty="0" err="1" smtClean="0">
                <a:solidFill>
                  <a:schemeClr val="tx1"/>
                </a:solidFill>
              </a:rPr>
              <a:t>Near-Infrared</a:t>
            </a:r>
            <a:r>
              <a:rPr lang="sk-SK" sz="2200" dirty="0" smtClean="0">
                <a:solidFill>
                  <a:schemeClr val="tx1"/>
                </a:solidFill>
              </a:rPr>
              <a:t> Laser </a:t>
            </a:r>
            <a:r>
              <a:rPr lang="sk-SK" sz="2200" dirty="0" err="1" smtClean="0">
                <a:solidFill>
                  <a:schemeClr val="tx1"/>
                </a:solidFill>
              </a:rPr>
              <a:t>Irradiated</a:t>
            </a:r>
            <a:r>
              <a:rPr lang="sk-SK" sz="2200" dirty="0" smtClean="0">
                <a:solidFill>
                  <a:schemeClr val="tx1"/>
                </a:solidFill>
              </a:rPr>
              <a:t> CsWO</a:t>
            </a:r>
            <a:r>
              <a:rPr lang="sk-SK" baseline="-25000" dirty="0"/>
              <a:t>3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Nanoparticels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Disintegrates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Preformed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Lysozyme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Amyloid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Fibrils</a:t>
            </a:r>
            <a:r>
              <a:rPr lang="sk-SK" sz="2200" dirty="0" smtClean="0">
                <a:solidFill>
                  <a:schemeClr val="tx1"/>
                </a:solidFill>
              </a:rPr>
              <a:t>. In: </a:t>
            </a:r>
            <a:r>
              <a:rPr lang="sk-SK" sz="2200" dirty="0" err="1" smtClean="0">
                <a:solidFill>
                  <a:schemeClr val="tx1"/>
                </a:solidFill>
              </a:rPr>
              <a:t>Nanomaterials</a:t>
            </a:r>
            <a:r>
              <a:rPr lang="sk-SK" sz="2200" dirty="0" smtClean="0">
                <a:solidFill>
                  <a:schemeClr val="tx1"/>
                </a:solidFill>
              </a:rPr>
              <a:t>, </a:t>
            </a:r>
            <a:r>
              <a:rPr lang="sk-SK" sz="2200" dirty="0" err="1" smtClean="0">
                <a:solidFill>
                  <a:schemeClr val="tx1"/>
                </a:solidFill>
              </a:rPr>
              <a:t>vol</a:t>
            </a:r>
            <a:r>
              <a:rPr lang="sk-SK" sz="2200" dirty="0" smtClean="0">
                <a:solidFill>
                  <a:schemeClr val="tx1"/>
                </a:solidFill>
              </a:rPr>
              <a:t>. 10, no. 3, </a:t>
            </a:r>
            <a:r>
              <a:rPr lang="sk-SK" sz="2200" dirty="0" err="1" smtClean="0">
                <a:solidFill>
                  <a:schemeClr val="tx1"/>
                </a:solidFill>
              </a:rPr>
              <a:t>pp</a:t>
            </a:r>
            <a:r>
              <a:rPr lang="sk-SK" sz="2200" dirty="0" smtClean="0">
                <a:solidFill>
                  <a:schemeClr val="tx1"/>
                </a:solidFill>
              </a:rPr>
              <a:t>. 442.</a:t>
            </a: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AutoNum type="arabicPeriod" startAt="7"/>
            </a:pPr>
            <a:endParaRPr lang="sk-SK" sz="2200" dirty="0" smtClean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AutoNum type="arabicPeriod" startAt="7"/>
            </a:pPr>
            <a:endParaRPr lang="sk-SK" sz="2200" dirty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AutoNum type="arabicPeriod" startAt="7"/>
            </a:pPr>
            <a:endParaRPr lang="sk-SK" sz="800" dirty="0" smtClean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AutoNum type="arabicPeriod" startAt="7"/>
            </a:pPr>
            <a:r>
              <a:rPr lang="sk-SK" sz="2200" dirty="0" smtClean="0">
                <a:solidFill>
                  <a:schemeClr val="tx1"/>
                </a:solidFill>
              </a:rPr>
              <a:t>Lacková</a:t>
            </a:r>
            <a:r>
              <a:rPr lang="sk-SK" sz="2200" dirty="0">
                <a:solidFill>
                  <a:schemeClr val="tx1"/>
                </a:solidFill>
              </a:rPr>
              <a:t>, V., Tomašovičová, N., </a:t>
            </a:r>
            <a:r>
              <a:rPr lang="sk-SK" sz="2200" dirty="0" err="1">
                <a:solidFill>
                  <a:schemeClr val="tx1"/>
                </a:solidFill>
              </a:rPr>
              <a:t>Olejniczak</a:t>
            </a:r>
            <a:r>
              <a:rPr lang="sk-SK" sz="2200" dirty="0">
                <a:solidFill>
                  <a:schemeClr val="tx1"/>
                </a:solidFill>
              </a:rPr>
              <a:t>, A., </a:t>
            </a:r>
            <a:r>
              <a:rPr lang="sk-SK" sz="2200" dirty="0" err="1">
                <a:solidFill>
                  <a:schemeClr val="tx1"/>
                </a:solidFill>
              </a:rPr>
              <a:t>Zakutanská</a:t>
            </a:r>
            <a:r>
              <a:rPr lang="sk-SK" sz="2200" dirty="0">
                <a:solidFill>
                  <a:schemeClr val="tx1"/>
                </a:solidFill>
              </a:rPr>
              <a:t>, K., </a:t>
            </a:r>
            <a:r>
              <a:rPr lang="sk-SK" sz="2200" dirty="0" err="1">
                <a:solidFill>
                  <a:schemeClr val="tx1"/>
                </a:solidFill>
              </a:rPr>
              <a:t>Majorošová</a:t>
            </a:r>
            <a:r>
              <a:rPr lang="sk-SK" sz="2200" dirty="0">
                <a:solidFill>
                  <a:schemeClr val="tx1"/>
                </a:solidFill>
              </a:rPr>
              <a:t>, J., Hu, P.-S. and </a:t>
            </a:r>
            <a:r>
              <a:rPr lang="sk-SK" sz="2200" dirty="0" err="1">
                <a:solidFill>
                  <a:schemeClr val="tx1"/>
                </a:solidFill>
              </a:rPr>
              <a:t>Kopčanský</a:t>
            </a:r>
            <a:r>
              <a:rPr lang="sk-SK" sz="2200" dirty="0">
                <a:solidFill>
                  <a:schemeClr val="tx1"/>
                </a:solidFill>
              </a:rPr>
              <a:t>, P. Bio-</a:t>
            </a:r>
            <a:r>
              <a:rPr lang="sk-SK" sz="2200" dirty="0" err="1">
                <a:solidFill>
                  <a:schemeClr val="tx1"/>
                </a:solidFill>
              </a:rPr>
              <a:t>inorganic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nanocomposites</a:t>
            </a:r>
            <a:r>
              <a:rPr lang="sk-SK" sz="2200" dirty="0">
                <a:solidFill>
                  <a:schemeClr val="tx1"/>
                </a:solidFill>
              </a:rPr>
              <a:t> of </a:t>
            </a:r>
            <a:r>
              <a:rPr lang="sk-SK" sz="2200" dirty="0" err="1">
                <a:solidFill>
                  <a:schemeClr val="tx1"/>
                </a:solidFill>
              </a:rPr>
              <a:t>lysozyme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amyloid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fibrils</a:t>
            </a:r>
            <a:r>
              <a:rPr lang="sk-SK" sz="2200" dirty="0">
                <a:solidFill>
                  <a:schemeClr val="tx1"/>
                </a:solidFill>
              </a:rPr>
              <a:t> and </a:t>
            </a:r>
            <a:r>
              <a:rPr lang="sk-SK" sz="2200" dirty="0" err="1">
                <a:solidFill>
                  <a:schemeClr val="tx1"/>
                </a:solidFill>
              </a:rPr>
              <a:t>magnetic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nanoparticles</a:t>
            </a:r>
            <a:r>
              <a:rPr lang="sk-SK" sz="2200" dirty="0">
                <a:solidFill>
                  <a:schemeClr val="tx1"/>
                </a:solidFill>
              </a:rPr>
              <a:t> of </a:t>
            </a:r>
            <a:r>
              <a:rPr lang="sk-SK" sz="2200" dirty="0" err="1">
                <a:solidFill>
                  <a:schemeClr val="tx1"/>
                </a:solidFill>
              </a:rPr>
              <a:t>different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shape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anisotropy</a:t>
            </a:r>
            <a:r>
              <a:rPr lang="sk-SK" sz="2200" dirty="0">
                <a:solidFill>
                  <a:schemeClr val="tx1"/>
                </a:solidFill>
              </a:rPr>
              <a:t>. In: </a:t>
            </a:r>
            <a:r>
              <a:rPr lang="sk-SK" sz="2200" dirty="0" err="1">
                <a:solidFill>
                  <a:schemeClr val="tx1"/>
                </a:solidFill>
              </a:rPr>
              <a:t>Journal</a:t>
            </a:r>
            <a:r>
              <a:rPr lang="sk-SK" sz="2200" dirty="0">
                <a:solidFill>
                  <a:schemeClr val="tx1"/>
                </a:solidFill>
              </a:rPr>
              <a:t> of </a:t>
            </a:r>
            <a:r>
              <a:rPr lang="sk-SK" sz="2200" dirty="0" err="1">
                <a:solidFill>
                  <a:schemeClr val="tx1"/>
                </a:solidFill>
              </a:rPr>
              <a:t>Magnetism</a:t>
            </a:r>
            <a:r>
              <a:rPr lang="sk-SK" sz="2200" dirty="0">
                <a:solidFill>
                  <a:schemeClr val="tx1"/>
                </a:solidFill>
              </a:rPr>
              <a:t> and </a:t>
            </a:r>
            <a:r>
              <a:rPr lang="sk-SK" sz="2200" dirty="0" err="1">
                <a:solidFill>
                  <a:schemeClr val="tx1"/>
                </a:solidFill>
              </a:rPr>
              <a:t>Magnetic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Materials</a:t>
            </a:r>
            <a:r>
              <a:rPr lang="sk-SK" sz="2200" dirty="0">
                <a:solidFill>
                  <a:schemeClr val="tx1"/>
                </a:solidFill>
              </a:rPr>
              <a:t>, 2020, </a:t>
            </a:r>
            <a:r>
              <a:rPr lang="sk-SK" sz="2200" dirty="0" err="1">
                <a:solidFill>
                  <a:schemeClr val="tx1"/>
                </a:solidFill>
              </a:rPr>
              <a:t>vol</a:t>
            </a:r>
            <a:r>
              <a:rPr lang="sk-SK" sz="2200" dirty="0">
                <a:solidFill>
                  <a:schemeClr val="tx1"/>
                </a:solidFill>
              </a:rPr>
              <a:t>. 502, </a:t>
            </a:r>
            <a:r>
              <a:rPr lang="sk-SK" sz="2200" dirty="0" err="1">
                <a:solidFill>
                  <a:schemeClr val="tx1"/>
                </a:solidFill>
              </a:rPr>
              <a:t>pp</a:t>
            </a:r>
            <a:r>
              <a:rPr lang="sk-SK" sz="2200" dirty="0">
                <a:solidFill>
                  <a:schemeClr val="tx1"/>
                </a:solidFill>
              </a:rPr>
              <a:t>. 166515</a:t>
            </a:r>
            <a:r>
              <a:rPr lang="sk-SK" sz="22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448232" y="9580583"/>
            <a:ext cx="15190839" cy="1029606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00000"/>
              </a:lnSpc>
              <a:spcAft>
                <a:spcPts val="600"/>
              </a:spcAft>
            </a:pPr>
            <a:r>
              <a:rPr lang="sk-SK" sz="1600" u="sng" dirty="0">
                <a:solidFill>
                  <a:schemeClr val="tx1"/>
                </a:solidFill>
              </a:rPr>
              <a:t>Citované v: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 smtClean="0">
                <a:solidFill>
                  <a:schemeClr val="tx1"/>
                </a:solidFill>
              </a:rPr>
              <a:t>Nikazar</a:t>
            </a:r>
            <a:r>
              <a:rPr lang="sk-SK" sz="1600" dirty="0">
                <a:solidFill>
                  <a:schemeClr val="tx1"/>
                </a:solidFill>
              </a:rPr>
              <a:t>, S., Barani, M., </a:t>
            </a:r>
            <a:r>
              <a:rPr lang="sk-SK" sz="1600" dirty="0" err="1">
                <a:solidFill>
                  <a:schemeClr val="tx1"/>
                </a:solidFill>
              </a:rPr>
              <a:t>Rahdar</a:t>
            </a:r>
            <a:r>
              <a:rPr lang="sk-SK" sz="1600" dirty="0">
                <a:solidFill>
                  <a:schemeClr val="tx1"/>
                </a:solidFill>
              </a:rPr>
              <a:t>, A., </a:t>
            </a:r>
            <a:r>
              <a:rPr lang="sk-SK" sz="1600" dirty="0" err="1">
                <a:solidFill>
                  <a:schemeClr val="tx1"/>
                </a:solidFill>
              </a:rPr>
              <a:t>Zoghi</a:t>
            </a:r>
            <a:r>
              <a:rPr lang="sk-SK" sz="1600" dirty="0">
                <a:solidFill>
                  <a:schemeClr val="tx1"/>
                </a:solidFill>
              </a:rPr>
              <a:t>, M. and </a:t>
            </a:r>
            <a:r>
              <a:rPr lang="sk-SK" sz="1600" dirty="0" err="1">
                <a:solidFill>
                  <a:schemeClr val="tx1"/>
                </a:solidFill>
              </a:rPr>
              <a:t>Kyzas</a:t>
            </a:r>
            <a:r>
              <a:rPr lang="sk-SK" sz="1600" dirty="0">
                <a:solidFill>
                  <a:schemeClr val="tx1"/>
                </a:solidFill>
              </a:rPr>
              <a:t>, G. Z. </a:t>
            </a:r>
            <a:r>
              <a:rPr lang="sk-SK" sz="1600" dirty="0" err="1">
                <a:solidFill>
                  <a:schemeClr val="tx1"/>
                </a:solidFill>
              </a:rPr>
              <a:t>Photo</a:t>
            </a:r>
            <a:r>
              <a:rPr lang="sk-SK" sz="1600" dirty="0">
                <a:solidFill>
                  <a:schemeClr val="tx1"/>
                </a:solidFill>
              </a:rPr>
              <a:t>‐and </a:t>
            </a:r>
            <a:r>
              <a:rPr lang="sk-SK" sz="1600" dirty="0" err="1">
                <a:solidFill>
                  <a:schemeClr val="tx1"/>
                </a:solidFill>
              </a:rPr>
              <a:t>Magnetothermally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Responsive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Nanomaterials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for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Therapy</a:t>
            </a:r>
            <a:r>
              <a:rPr lang="sk-SK" sz="1600" dirty="0">
                <a:solidFill>
                  <a:schemeClr val="tx1"/>
                </a:solidFill>
              </a:rPr>
              <a:t>, </a:t>
            </a:r>
            <a:r>
              <a:rPr lang="sk-SK" sz="1600" dirty="0" err="1">
                <a:solidFill>
                  <a:schemeClr val="tx1"/>
                </a:solidFill>
              </a:rPr>
              <a:t>Controlled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Drug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Delivery</a:t>
            </a:r>
            <a:r>
              <a:rPr lang="sk-SK" sz="1600" dirty="0">
                <a:solidFill>
                  <a:schemeClr val="tx1"/>
                </a:solidFill>
              </a:rPr>
              <a:t> and </a:t>
            </a:r>
            <a:r>
              <a:rPr lang="sk-SK" sz="1600" dirty="0" err="1">
                <a:solidFill>
                  <a:schemeClr val="tx1"/>
                </a:solidFill>
              </a:rPr>
              <a:t>Imaging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Applications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ChemistrySelect</a:t>
            </a:r>
            <a:r>
              <a:rPr lang="sk-SK" sz="1600" dirty="0">
                <a:solidFill>
                  <a:schemeClr val="tx1"/>
                </a:solidFill>
              </a:rPr>
              <a:t>, 2020,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5, no. 40,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12590-12609.</a:t>
            </a:r>
          </a:p>
        </p:txBody>
      </p:sp>
    </p:spTree>
    <p:extLst>
      <p:ext uri="{BB962C8B-B14F-4D97-AF65-F5344CB8AC3E}">
        <p14:creationId xmlns:p14="http://schemas.microsoft.com/office/powerpoint/2010/main" val="299995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868463" y="1112015"/>
            <a:ext cx="16770608" cy="8536276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Aft>
                <a:spcPts val="1800"/>
              </a:spcAft>
              <a:buFont typeface="+mj-lt"/>
              <a:buAutoNum type="arabicPeriod" startAt="11"/>
            </a:pPr>
            <a:r>
              <a:rPr lang="sk-SK" sz="2200" dirty="0" err="1">
                <a:solidFill>
                  <a:schemeClr val="tx1"/>
                </a:solidFill>
              </a:rPr>
              <a:t>Glinská</a:t>
            </a:r>
            <a:r>
              <a:rPr lang="sk-SK" sz="2200" dirty="0">
                <a:solidFill>
                  <a:schemeClr val="tx1"/>
                </a:solidFill>
              </a:rPr>
              <a:t>, G., </a:t>
            </a:r>
            <a:r>
              <a:rPr lang="sk-SK" sz="2200" dirty="0" err="1">
                <a:solidFill>
                  <a:schemeClr val="tx1"/>
                </a:solidFill>
              </a:rPr>
              <a:t>Krajčíková</a:t>
            </a:r>
            <a:r>
              <a:rPr lang="sk-SK" sz="2200" dirty="0">
                <a:solidFill>
                  <a:schemeClr val="tx1"/>
                </a:solidFill>
              </a:rPr>
              <a:t>, K., </a:t>
            </a:r>
            <a:r>
              <a:rPr lang="sk-SK" sz="2200" dirty="0" err="1">
                <a:solidFill>
                  <a:schemeClr val="tx1"/>
                </a:solidFill>
              </a:rPr>
              <a:t>Zakutanská</a:t>
            </a:r>
            <a:r>
              <a:rPr lang="sk-SK" sz="2200" dirty="0">
                <a:solidFill>
                  <a:schemeClr val="tx1"/>
                </a:solidFill>
              </a:rPr>
              <a:t>, K., </a:t>
            </a:r>
            <a:r>
              <a:rPr lang="sk-SK" sz="2200" dirty="0" err="1">
                <a:solidFill>
                  <a:schemeClr val="tx1"/>
                </a:solidFill>
              </a:rPr>
              <a:t>Shylenko</a:t>
            </a:r>
            <a:r>
              <a:rPr lang="sk-SK" sz="2200" dirty="0">
                <a:solidFill>
                  <a:schemeClr val="tx1"/>
                </a:solidFill>
              </a:rPr>
              <a:t>, O., </a:t>
            </a:r>
            <a:r>
              <a:rPr lang="sk-SK" sz="2200" dirty="0" err="1">
                <a:solidFill>
                  <a:schemeClr val="tx1"/>
                </a:solidFill>
              </a:rPr>
              <a:t>Kondrakhova</a:t>
            </a:r>
            <a:r>
              <a:rPr lang="sk-SK" sz="2200" dirty="0">
                <a:solidFill>
                  <a:schemeClr val="tx1"/>
                </a:solidFill>
              </a:rPr>
              <a:t>, D., Tomašovičová, N., </a:t>
            </a:r>
            <a:r>
              <a:rPr lang="sk-SK" sz="2200" dirty="0" err="1">
                <a:solidFill>
                  <a:schemeClr val="tx1"/>
                </a:solidFill>
              </a:rPr>
              <a:t>Komanický</a:t>
            </a:r>
            <a:r>
              <a:rPr lang="sk-SK" sz="2200" dirty="0">
                <a:solidFill>
                  <a:schemeClr val="tx1"/>
                </a:solidFill>
              </a:rPr>
              <a:t>, V., </a:t>
            </a:r>
            <a:r>
              <a:rPr lang="sk-SK" sz="2200" dirty="0" err="1">
                <a:solidFill>
                  <a:schemeClr val="tx1"/>
                </a:solidFill>
              </a:rPr>
              <a:t>Mašlanková</a:t>
            </a:r>
            <a:r>
              <a:rPr lang="sk-SK" sz="2200" dirty="0">
                <a:solidFill>
                  <a:schemeClr val="tx1"/>
                </a:solidFill>
              </a:rPr>
              <a:t>, J. and </a:t>
            </a:r>
            <a:r>
              <a:rPr lang="sk-SK" sz="2200" dirty="0" err="1">
                <a:solidFill>
                  <a:schemeClr val="tx1"/>
                </a:solidFill>
              </a:rPr>
              <a:t>Tomečková</a:t>
            </a:r>
            <a:r>
              <a:rPr lang="sk-SK" sz="2200" dirty="0">
                <a:solidFill>
                  <a:schemeClr val="tx1"/>
                </a:solidFill>
              </a:rPr>
              <a:t>, V. </a:t>
            </a:r>
            <a:r>
              <a:rPr lang="sk-SK" sz="2200" dirty="0" err="1">
                <a:solidFill>
                  <a:schemeClr val="tx1"/>
                </a:solidFill>
              </a:rPr>
              <a:t>Noninvasive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diagnostic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methods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for</a:t>
            </a:r>
            <a:r>
              <a:rPr lang="sk-SK" sz="2200" dirty="0">
                <a:solidFill>
                  <a:schemeClr val="tx1"/>
                </a:solidFill>
              </a:rPr>
              <a:t> diabetes mellitus </a:t>
            </a:r>
            <a:r>
              <a:rPr lang="sk-SK" sz="2200" dirty="0" err="1">
                <a:solidFill>
                  <a:schemeClr val="tx1"/>
                </a:solidFill>
              </a:rPr>
              <a:t>from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tear</a:t>
            </a:r>
            <a:r>
              <a:rPr lang="sk-SK" sz="2200" dirty="0">
                <a:solidFill>
                  <a:schemeClr val="tx1"/>
                </a:solidFill>
              </a:rPr>
              <a:t> fluid. In: RSC </a:t>
            </a:r>
            <a:r>
              <a:rPr lang="sk-SK" sz="2200" dirty="0" err="1">
                <a:solidFill>
                  <a:schemeClr val="tx1"/>
                </a:solidFill>
              </a:rPr>
              <a:t>Advances</a:t>
            </a:r>
            <a:r>
              <a:rPr lang="sk-SK" sz="2200" dirty="0">
                <a:solidFill>
                  <a:schemeClr val="tx1"/>
                </a:solidFill>
              </a:rPr>
              <a:t>, 2019, </a:t>
            </a:r>
            <a:r>
              <a:rPr lang="sk-SK" sz="2200" dirty="0" err="1">
                <a:solidFill>
                  <a:schemeClr val="tx1"/>
                </a:solidFill>
              </a:rPr>
              <a:t>vol</a:t>
            </a:r>
            <a:r>
              <a:rPr lang="sk-SK" sz="2200" dirty="0">
                <a:solidFill>
                  <a:schemeClr val="tx1"/>
                </a:solidFill>
              </a:rPr>
              <a:t>. 9, </a:t>
            </a:r>
            <a:r>
              <a:rPr lang="sk-SK" sz="2200" dirty="0" err="1">
                <a:solidFill>
                  <a:schemeClr val="tx1"/>
                </a:solidFill>
              </a:rPr>
              <a:t>pp</a:t>
            </a:r>
            <a:r>
              <a:rPr lang="sk-SK" sz="2200" dirty="0">
                <a:solidFill>
                  <a:schemeClr val="tx1"/>
                </a:solidFill>
              </a:rPr>
              <a:t>. 18050-18059</a:t>
            </a:r>
            <a:r>
              <a:rPr lang="sk-SK" sz="22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 startAt="11"/>
            </a:pPr>
            <a:endParaRPr lang="sk-SK" sz="2200" dirty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 startAt="11"/>
            </a:pPr>
            <a:endParaRPr lang="sk-SK" sz="2200" dirty="0" smtClean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1800"/>
              </a:spcAft>
              <a:buFont typeface="+mj-lt"/>
              <a:buAutoNum type="arabicPeriod" startAt="11"/>
            </a:pPr>
            <a:r>
              <a:rPr lang="sk-SK" sz="2200" dirty="0" smtClean="0">
                <a:solidFill>
                  <a:schemeClr val="tx1"/>
                </a:solidFill>
              </a:rPr>
              <a:t>Tomašovičová</a:t>
            </a:r>
            <a:r>
              <a:rPr lang="sk-SK" sz="2200" dirty="0">
                <a:solidFill>
                  <a:schemeClr val="tx1"/>
                </a:solidFill>
              </a:rPr>
              <a:t>, N., Hu, P. S., </a:t>
            </a:r>
            <a:r>
              <a:rPr lang="sk-SK" sz="2200" dirty="0" err="1">
                <a:solidFill>
                  <a:schemeClr val="tx1"/>
                </a:solidFill>
              </a:rPr>
              <a:t>Zeng</a:t>
            </a:r>
            <a:r>
              <a:rPr lang="sk-SK" sz="2200" dirty="0">
                <a:solidFill>
                  <a:schemeClr val="tx1"/>
                </a:solidFill>
              </a:rPr>
              <a:t>, C. L., </a:t>
            </a:r>
            <a:r>
              <a:rPr lang="sk-SK" sz="2200" dirty="0" err="1">
                <a:solidFill>
                  <a:schemeClr val="tx1"/>
                </a:solidFill>
              </a:rPr>
              <a:t>Majorošová</a:t>
            </a:r>
            <a:r>
              <a:rPr lang="sk-SK" sz="2200" dirty="0">
                <a:solidFill>
                  <a:schemeClr val="tx1"/>
                </a:solidFill>
              </a:rPr>
              <a:t>, J., </a:t>
            </a:r>
            <a:r>
              <a:rPr lang="sk-SK" sz="2200" dirty="0" err="1">
                <a:solidFill>
                  <a:schemeClr val="tx1"/>
                </a:solidFill>
              </a:rPr>
              <a:t>Zakutanská</a:t>
            </a:r>
            <a:r>
              <a:rPr lang="sk-SK" sz="2200" dirty="0">
                <a:solidFill>
                  <a:schemeClr val="tx1"/>
                </a:solidFill>
              </a:rPr>
              <a:t>, K. and </a:t>
            </a:r>
            <a:r>
              <a:rPr lang="sk-SK" sz="2200" dirty="0" err="1">
                <a:solidFill>
                  <a:schemeClr val="tx1"/>
                </a:solidFill>
              </a:rPr>
              <a:t>Kopčanský</a:t>
            </a:r>
            <a:r>
              <a:rPr lang="sk-SK" sz="2200" dirty="0">
                <a:solidFill>
                  <a:schemeClr val="tx1"/>
                </a:solidFill>
              </a:rPr>
              <a:t>, P. </a:t>
            </a:r>
            <a:r>
              <a:rPr lang="sk-SK" sz="2200" dirty="0" err="1">
                <a:solidFill>
                  <a:schemeClr val="tx1"/>
                </a:solidFill>
              </a:rPr>
              <a:t>Dual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Size-Dependent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Effect</a:t>
            </a:r>
            <a:r>
              <a:rPr lang="sk-SK" sz="2200" dirty="0">
                <a:solidFill>
                  <a:schemeClr val="tx1"/>
                </a:solidFill>
              </a:rPr>
              <a:t> of </a:t>
            </a:r>
            <a:r>
              <a:rPr lang="sk-SK" sz="2200" dirty="0" smtClean="0">
                <a:solidFill>
                  <a:schemeClr val="tx1"/>
                </a:solidFill>
              </a:rPr>
              <a:t>Fe</a:t>
            </a:r>
            <a:r>
              <a:rPr lang="sk-SK" baseline="-25000" dirty="0" smtClean="0"/>
              <a:t>3</a:t>
            </a:r>
            <a:r>
              <a:rPr lang="sk-SK" sz="2200" dirty="0" smtClean="0">
                <a:solidFill>
                  <a:schemeClr val="tx1"/>
                </a:solidFill>
              </a:rPr>
              <a:t>O</a:t>
            </a:r>
            <a:r>
              <a:rPr lang="sk-SK" baseline="-25000" dirty="0" smtClean="0"/>
              <a:t>4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Magnetic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Nanoparticles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Upon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Interaction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with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Lysozyme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Amyloid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Fibrils</a:t>
            </a:r>
            <a:r>
              <a:rPr lang="sk-SK" sz="2200" dirty="0">
                <a:solidFill>
                  <a:schemeClr val="tx1"/>
                </a:solidFill>
              </a:rPr>
              <a:t>: </a:t>
            </a:r>
            <a:r>
              <a:rPr lang="sk-SK" sz="2200" dirty="0" err="1">
                <a:solidFill>
                  <a:schemeClr val="tx1"/>
                </a:solidFill>
              </a:rPr>
              <a:t>Disintegration</a:t>
            </a:r>
            <a:r>
              <a:rPr lang="sk-SK" sz="2200" dirty="0">
                <a:solidFill>
                  <a:schemeClr val="tx1"/>
                </a:solidFill>
              </a:rPr>
              <a:t> and </a:t>
            </a:r>
            <a:r>
              <a:rPr lang="sk-SK" sz="2200" dirty="0" err="1">
                <a:solidFill>
                  <a:schemeClr val="tx1"/>
                </a:solidFill>
              </a:rPr>
              <a:t>Adsorption</a:t>
            </a:r>
            <a:r>
              <a:rPr lang="sk-SK" sz="2200" dirty="0">
                <a:solidFill>
                  <a:schemeClr val="tx1"/>
                </a:solidFill>
              </a:rPr>
              <a:t>. In: </a:t>
            </a:r>
            <a:r>
              <a:rPr lang="sk-SK" sz="2200" dirty="0" err="1">
                <a:solidFill>
                  <a:schemeClr val="tx1"/>
                </a:solidFill>
              </a:rPr>
              <a:t>Nanomaterials</a:t>
            </a:r>
            <a:r>
              <a:rPr lang="sk-SK" sz="2200" dirty="0">
                <a:solidFill>
                  <a:schemeClr val="tx1"/>
                </a:solidFill>
              </a:rPr>
              <a:t>, 2019, </a:t>
            </a:r>
            <a:r>
              <a:rPr lang="sk-SK" sz="2200" dirty="0" err="1">
                <a:solidFill>
                  <a:schemeClr val="tx1"/>
                </a:solidFill>
              </a:rPr>
              <a:t>vol</a:t>
            </a:r>
            <a:r>
              <a:rPr lang="sk-SK" sz="2200" dirty="0">
                <a:solidFill>
                  <a:schemeClr val="tx1"/>
                </a:solidFill>
              </a:rPr>
              <a:t>. 9, no. 1, </a:t>
            </a:r>
            <a:r>
              <a:rPr lang="sk-SK" sz="2200" dirty="0" err="1">
                <a:solidFill>
                  <a:schemeClr val="tx1"/>
                </a:solidFill>
              </a:rPr>
              <a:t>pp</a:t>
            </a:r>
            <a:r>
              <a:rPr lang="sk-SK" sz="2200" dirty="0">
                <a:solidFill>
                  <a:schemeClr val="tx1"/>
                </a:solidFill>
              </a:rPr>
              <a:t>. 37</a:t>
            </a:r>
            <a:r>
              <a:rPr lang="sk-SK" sz="2200" dirty="0" smtClean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 startAt="11"/>
            </a:pPr>
            <a:endParaRPr lang="sk-SK" sz="2200" dirty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 startAt="11"/>
            </a:pPr>
            <a:endParaRPr lang="sk-SK" sz="2200" dirty="0" smtClean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 startAt="11"/>
            </a:pPr>
            <a:endParaRPr lang="sk-SK" sz="2200" dirty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 startAt="11"/>
            </a:pPr>
            <a:endParaRPr lang="sk-SK" sz="2200" dirty="0" smtClean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 startAt="11"/>
            </a:pPr>
            <a:endParaRPr lang="sk-SK" sz="2200" dirty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 startAt="11"/>
            </a:pPr>
            <a:endParaRPr lang="sk-SK" sz="2200" dirty="0" smtClean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 startAt="11"/>
            </a:pPr>
            <a:endParaRPr lang="sk-SK" sz="800" dirty="0" smtClean="0">
              <a:solidFill>
                <a:schemeClr val="tx1"/>
              </a:solidFill>
            </a:endParaRPr>
          </a:p>
          <a:p>
            <a:pPr marL="457200" lvl="0" indent="-457200" algn="just">
              <a:lnSpc>
                <a:spcPct val="100000"/>
              </a:lnSpc>
              <a:spcAft>
                <a:spcPts val="1800"/>
              </a:spcAft>
              <a:buAutoNum type="arabicPeriod" startAt="11"/>
            </a:pPr>
            <a:r>
              <a:rPr lang="sk-SK" sz="2200" dirty="0" err="1" smtClean="0">
                <a:solidFill>
                  <a:schemeClr val="tx1"/>
                </a:solidFill>
              </a:rPr>
              <a:t>Krajčíková</a:t>
            </a:r>
            <a:r>
              <a:rPr lang="sk-SK" sz="2200" dirty="0">
                <a:solidFill>
                  <a:schemeClr val="tx1"/>
                </a:solidFill>
              </a:rPr>
              <a:t>, K., </a:t>
            </a:r>
            <a:r>
              <a:rPr lang="sk-SK" sz="2200" dirty="0" err="1">
                <a:solidFill>
                  <a:schemeClr val="tx1"/>
                </a:solidFill>
              </a:rPr>
              <a:t>Mašlanková</a:t>
            </a:r>
            <a:r>
              <a:rPr lang="sk-SK" sz="2200" dirty="0">
                <a:solidFill>
                  <a:schemeClr val="tx1"/>
                </a:solidFill>
              </a:rPr>
              <a:t>, J., </a:t>
            </a:r>
            <a:r>
              <a:rPr lang="sk-SK" sz="2200" dirty="0" err="1">
                <a:solidFill>
                  <a:schemeClr val="tx1"/>
                </a:solidFill>
              </a:rPr>
              <a:t>Shylenko</a:t>
            </a:r>
            <a:r>
              <a:rPr lang="sk-SK" sz="2200" dirty="0">
                <a:solidFill>
                  <a:schemeClr val="tx1"/>
                </a:solidFill>
              </a:rPr>
              <a:t>, O., </a:t>
            </a:r>
            <a:r>
              <a:rPr lang="sk-SK" sz="2200" dirty="0" err="1">
                <a:solidFill>
                  <a:schemeClr val="tx1"/>
                </a:solidFill>
              </a:rPr>
              <a:t>Zakutanská</a:t>
            </a:r>
            <a:r>
              <a:rPr lang="sk-SK" sz="2200" dirty="0">
                <a:solidFill>
                  <a:schemeClr val="tx1"/>
                </a:solidFill>
              </a:rPr>
              <a:t>, K., </a:t>
            </a:r>
            <a:r>
              <a:rPr lang="sk-SK" sz="2200" dirty="0" err="1">
                <a:solidFill>
                  <a:schemeClr val="tx1"/>
                </a:solidFill>
              </a:rPr>
              <a:t>Glinská</a:t>
            </a:r>
            <a:r>
              <a:rPr lang="sk-SK" sz="2200" dirty="0">
                <a:solidFill>
                  <a:schemeClr val="tx1"/>
                </a:solidFill>
              </a:rPr>
              <a:t>, G., </a:t>
            </a:r>
            <a:r>
              <a:rPr lang="sk-SK" sz="2200" dirty="0" err="1">
                <a:solidFill>
                  <a:schemeClr val="tx1"/>
                </a:solidFill>
              </a:rPr>
              <a:t>Tomečková</a:t>
            </a:r>
            <a:r>
              <a:rPr lang="sk-SK" sz="2200" dirty="0">
                <a:solidFill>
                  <a:schemeClr val="tx1"/>
                </a:solidFill>
              </a:rPr>
              <a:t>, V., </a:t>
            </a:r>
            <a:r>
              <a:rPr lang="sk-SK" sz="2200" dirty="0" err="1">
                <a:solidFill>
                  <a:schemeClr val="tx1"/>
                </a:solidFill>
              </a:rPr>
              <a:t>Komanický</a:t>
            </a:r>
            <a:r>
              <a:rPr lang="sk-SK" sz="2200" dirty="0">
                <a:solidFill>
                  <a:schemeClr val="tx1"/>
                </a:solidFill>
              </a:rPr>
              <a:t>, V. and Tomašovičová, N. </a:t>
            </a:r>
            <a:r>
              <a:rPr lang="sk-SK" sz="2200" dirty="0" err="1">
                <a:solidFill>
                  <a:schemeClr val="tx1"/>
                </a:solidFill>
              </a:rPr>
              <a:t>Novel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strategies</a:t>
            </a:r>
            <a:r>
              <a:rPr lang="sk-SK" sz="2200" dirty="0">
                <a:solidFill>
                  <a:schemeClr val="tx1"/>
                </a:solidFill>
              </a:rPr>
              <a:t> in </a:t>
            </a:r>
            <a:r>
              <a:rPr lang="sk-SK" sz="2200" dirty="0" err="1">
                <a:solidFill>
                  <a:schemeClr val="tx1"/>
                </a:solidFill>
              </a:rPr>
              <a:t>diagnostics</a:t>
            </a:r>
            <a:r>
              <a:rPr lang="sk-SK" sz="2200" dirty="0">
                <a:solidFill>
                  <a:schemeClr val="tx1"/>
                </a:solidFill>
              </a:rPr>
              <a:t> of </a:t>
            </a:r>
            <a:r>
              <a:rPr lang="sk-SK" sz="2200" dirty="0" err="1">
                <a:solidFill>
                  <a:schemeClr val="tx1"/>
                </a:solidFill>
              </a:rPr>
              <a:t>eye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diseases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from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tear</a:t>
            </a:r>
            <a:r>
              <a:rPr lang="sk-SK" sz="2200" dirty="0">
                <a:solidFill>
                  <a:schemeClr val="tx1"/>
                </a:solidFill>
              </a:rPr>
              <a:t> fluid. In: </a:t>
            </a:r>
            <a:r>
              <a:rPr lang="sk-SK" sz="2200" dirty="0" err="1">
                <a:solidFill>
                  <a:schemeClr val="tx1"/>
                </a:solidFill>
              </a:rPr>
              <a:t>Quaere</a:t>
            </a:r>
            <a:r>
              <a:rPr lang="sk-SK" sz="2200" dirty="0">
                <a:solidFill>
                  <a:schemeClr val="tx1"/>
                </a:solidFill>
              </a:rPr>
              <a:t>, 2018, </a:t>
            </a:r>
            <a:r>
              <a:rPr lang="sk-SK" sz="2200" dirty="0" err="1">
                <a:solidFill>
                  <a:schemeClr val="tx1"/>
                </a:solidFill>
              </a:rPr>
              <a:t>vol</a:t>
            </a:r>
            <a:r>
              <a:rPr lang="sk-SK" sz="2200" dirty="0">
                <a:solidFill>
                  <a:schemeClr val="tx1"/>
                </a:solidFill>
              </a:rPr>
              <a:t>. 8, </a:t>
            </a:r>
            <a:r>
              <a:rPr lang="sk-SK" sz="2200" dirty="0" err="1">
                <a:solidFill>
                  <a:schemeClr val="tx1"/>
                </a:solidFill>
              </a:rPr>
              <a:t>pp</a:t>
            </a:r>
            <a:r>
              <a:rPr lang="sk-SK" sz="2200" dirty="0">
                <a:solidFill>
                  <a:schemeClr val="tx1"/>
                </a:solidFill>
              </a:rPr>
              <a:t>. 586-577</a:t>
            </a:r>
            <a:r>
              <a:rPr lang="sk-SK" sz="2200" dirty="0" smtClean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lnSpc>
                <a:spcPct val="100000"/>
              </a:lnSpc>
              <a:spcAft>
                <a:spcPts val="600"/>
              </a:spcAft>
              <a:buAutoNum type="arabicPeriod" startAt="11"/>
            </a:pPr>
            <a:r>
              <a:rPr lang="sk-SK" sz="2200" dirty="0" err="1" smtClean="0">
                <a:solidFill>
                  <a:schemeClr val="tx1"/>
                </a:solidFill>
              </a:rPr>
              <a:t>Jeníková</a:t>
            </a:r>
            <a:r>
              <a:rPr lang="sk-SK" sz="2200" dirty="0">
                <a:solidFill>
                  <a:schemeClr val="tx1"/>
                </a:solidFill>
              </a:rPr>
              <a:t>, M., </a:t>
            </a:r>
            <a:r>
              <a:rPr lang="sk-SK" sz="2200" dirty="0" err="1">
                <a:solidFill>
                  <a:schemeClr val="tx1"/>
                </a:solidFill>
              </a:rPr>
              <a:t>Zakutanská</a:t>
            </a:r>
            <a:r>
              <a:rPr lang="sk-SK" sz="2200" dirty="0">
                <a:solidFill>
                  <a:schemeClr val="tx1"/>
                </a:solidFill>
              </a:rPr>
              <a:t>, K., Kováč, J., </a:t>
            </a:r>
            <a:r>
              <a:rPr lang="sk-SK" sz="2200" dirty="0" err="1">
                <a:solidFill>
                  <a:schemeClr val="tx1"/>
                </a:solidFill>
              </a:rPr>
              <a:t>Girman</a:t>
            </a:r>
            <a:r>
              <a:rPr lang="sk-SK" sz="2200" dirty="0">
                <a:solidFill>
                  <a:schemeClr val="tx1"/>
                </a:solidFill>
              </a:rPr>
              <a:t>, V., </a:t>
            </a:r>
            <a:r>
              <a:rPr lang="sk-SK" sz="2200" dirty="0" err="1">
                <a:solidFill>
                  <a:schemeClr val="tx1"/>
                </a:solidFill>
              </a:rPr>
              <a:t>Kopčanský</a:t>
            </a:r>
            <a:r>
              <a:rPr lang="sk-SK" sz="2200" dirty="0">
                <a:solidFill>
                  <a:schemeClr val="tx1"/>
                </a:solidFill>
              </a:rPr>
              <a:t>, P. and Tomašovičová, N. </a:t>
            </a:r>
            <a:r>
              <a:rPr lang="sk-SK" sz="2200" dirty="0" err="1">
                <a:solidFill>
                  <a:schemeClr val="tx1"/>
                </a:solidFill>
              </a:rPr>
              <a:t>Characterization</a:t>
            </a:r>
            <a:r>
              <a:rPr lang="sk-SK" sz="2200" dirty="0">
                <a:solidFill>
                  <a:schemeClr val="tx1"/>
                </a:solidFill>
              </a:rPr>
              <a:t> of </a:t>
            </a:r>
            <a:r>
              <a:rPr lang="sk-SK" sz="2200" dirty="0" err="1">
                <a:solidFill>
                  <a:schemeClr val="tx1"/>
                </a:solidFill>
              </a:rPr>
              <a:t>Carbon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Nanotubes</a:t>
            </a:r>
            <a:r>
              <a:rPr lang="sk-SK" sz="2200" dirty="0">
                <a:solidFill>
                  <a:schemeClr val="tx1"/>
                </a:solidFill>
              </a:rPr>
              <a:t>. In: </a:t>
            </a:r>
            <a:r>
              <a:rPr lang="sk-SK" sz="2200" dirty="0" err="1">
                <a:solidFill>
                  <a:schemeClr val="tx1"/>
                </a:solidFill>
              </a:rPr>
              <a:t>Acta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Physica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Polonica</a:t>
            </a:r>
            <a:r>
              <a:rPr lang="sk-SK" sz="2200" dirty="0">
                <a:solidFill>
                  <a:schemeClr val="tx1"/>
                </a:solidFill>
              </a:rPr>
              <a:t> A, 2017, </a:t>
            </a:r>
            <a:r>
              <a:rPr lang="sk-SK" sz="2200" dirty="0" err="1">
                <a:solidFill>
                  <a:schemeClr val="tx1"/>
                </a:solidFill>
              </a:rPr>
              <a:t>vol</a:t>
            </a:r>
            <a:r>
              <a:rPr lang="sk-SK" sz="2200" dirty="0">
                <a:solidFill>
                  <a:schemeClr val="tx1"/>
                </a:solidFill>
              </a:rPr>
              <a:t>. 131, no. 4, </a:t>
            </a:r>
            <a:r>
              <a:rPr lang="sk-SK" sz="2200" dirty="0" err="1">
                <a:solidFill>
                  <a:schemeClr val="tx1"/>
                </a:solidFill>
              </a:rPr>
              <a:t>pp</a:t>
            </a:r>
            <a:r>
              <a:rPr lang="sk-SK" sz="2200" dirty="0">
                <a:solidFill>
                  <a:schemeClr val="tx1"/>
                </a:solidFill>
              </a:rPr>
              <a:t>. 952-954.</a:t>
            </a:r>
            <a:endParaRPr lang="sk-SK" sz="2200" dirty="0" smtClean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341688" y="4476959"/>
            <a:ext cx="15190839" cy="3242519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00000"/>
              </a:lnSpc>
              <a:spcAft>
                <a:spcPts val="600"/>
              </a:spcAft>
            </a:pPr>
            <a:r>
              <a:rPr lang="sk-SK" sz="1600" u="sng" dirty="0">
                <a:solidFill>
                  <a:schemeClr val="tx1"/>
                </a:solidFill>
              </a:rPr>
              <a:t>Citované v: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 smtClean="0">
                <a:solidFill>
                  <a:schemeClr val="tx1"/>
                </a:solidFill>
              </a:rPr>
              <a:t>Jampílek</a:t>
            </a:r>
            <a:r>
              <a:rPr lang="sk-SK" sz="1600" dirty="0">
                <a:solidFill>
                  <a:schemeClr val="tx1"/>
                </a:solidFill>
              </a:rPr>
              <a:t>, J., Kráľová, K., Novák, P. and Novák, M. </a:t>
            </a:r>
            <a:r>
              <a:rPr lang="sk-SK" sz="1600" dirty="0" err="1">
                <a:solidFill>
                  <a:schemeClr val="tx1"/>
                </a:solidFill>
              </a:rPr>
              <a:t>Nanobiotechnology</a:t>
            </a:r>
            <a:r>
              <a:rPr lang="sk-SK" sz="1600" dirty="0">
                <a:solidFill>
                  <a:schemeClr val="tx1"/>
                </a:solidFill>
              </a:rPr>
              <a:t> in </a:t>
            </a:r>
            <a:r>
              <a:rPr lang="sk-SK" sz="1600" dirty="0" err="1">
                <a:solidFill>
                  <a:schemeClr val="tx1"/>
                </a:solidFill>
              </a:rPr>
              <a:t>neurodegenerative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diseases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Nanobiotechnology</a:t>
            </a:r>
            <a:r>
              <a:rPr lang="sk-SK" sz="1600" dirty="0">
                <a:solidFill>
                  <a:schemeClr val="tx1"/>
                </a:solidFill>
              </a:rPr>
              <a:t> in </a:t>
            </a:r>
            <a:r>
              <a:rPr lang="sk-SK" sz="1600" dirty="0" err="1">
                <a:solidFill>
                  <a:schemeClr val="tx1"/>
                </a:solidFill>
              </a:rPr>
              <a:t>Neurodegenerative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Diseases</a:t>
            </a:r>
            <a:r>
              <a:rPr lang="sk-SK" sz="1600" dirty="0">
                <a:solidFill>
                  <a:schemeClr val="tx1"/>
                </a:solidFill>
              </a:rPr>
              <a:t>, 2019, </a:t>
            </a:r>
            <a:r>
              <a:rPr lang="sk-SK" sz="1600" dirty="0" err="1" smtClean="0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65-138.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 smtClean="0">
                <a:solidFill>
                  <a:schemeClr val="tx1"/>
                </a:solidFill>
              </a:rPr>
              <a:t>Sarkar</a:t>
            </a:r>
            <a:r>
              <a:rPr lang="sk-SK" sz="1600" dirty="0">
                <a:solidFill>
                  <a:schemeClr val="tx1"/>
                </a:solidFill>
              </a:rPr>
              <a:t>, S., </a:t>
            </a:r>
            <a:r>
              <a:rPr lang="sk-SK" sz="1600" dirty="0" err="1">
                <a:solidFill>
                  <a:schemeClr val="tx1"/>
                </a:solidFill>
              </a:rPr>
              <a:t>Gulati</a:t>
            </a:r>
            <a:r>
              <a:rPr lang="sk-SK" sz="1600" dirty="0">
                <a:solidFill>
                  <a:schemeClr val="tx1"/>
                </a:solidFill>
              </a:rPr>
              <a:t>, K., </a:t>
            </a:r>
            <a:r>
              <a:rPr lang="sk-SK" sz="1600" dirty="0" err="1">
                <a:solidFill>
                  <a:schemeClr val="tx1"/>
                </a:solidFill>
              </a:rPr>
              <a:t>Mishra</a:t>
            </a:r>
            <a:r>
              <a:rPr lang="sk-SK" sz="1600" dirty="0">
                <a:solidFill>
                  <a:schemeClr val="tx1"/>
                </a:solidFill>
              </a:rPr>
              <a:t>, A., and </a:t>
            </a:r>
            <a:r>
              <a:rPr lang="sk-SK" sz="1600" dirty="0" err="1">
                <a:solidFill>
                  <a:schemeClr val="tx1"/>
                </a:solidFill>
              </a:rPr>
              <a:t>Poluri</a:t>
            </a:r>
            <a:r>
              <a:rPr lang="sk-SK" sz="1600" dirty="0">
                <a:solidFill>
                  <a:schemeClr val="tx1"/>
                </a:solidFill>
              </a:rPr>
              <a:t>, K. M. </a:t>
            </a:r>
            <a:r>
              <a:rPr lang="sk-SK" sz="1600" dirty="0" err="1">
                <a:solidFill>
                  <a:schemeClr val="tx1"/>
                </a:solidFill>
              </a:rPr>
              <a:t>Protein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nanocomposites</a:t>
            </a:r>
            <a:r>
              <a:rPr lang="sk-SK" sz="1600" dirty="0">
                <a:solidFill>
                  <a:schemeClr val="tx1"/>
                </a:solidFill>
              </a:rPr>
              <a:t>: </a:t>
            </a:r>
            <a:r>
              <a:rPr lang="sk-SK" sz="1600" dirty="0" err="1">
                <a:solidFill>
                  <a:schemeClr val="tx1"/>
                </a:solidFill>
              </a:rPr>
              <a:t>Special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inferences</a:t>
            </a:r>
            <a:r>
              <a:rPr lang="sk-SK" sz="1600" dirty="0">
                <a:solidFill>
                  <a:schemeClr val="tx1"/>
                </a:solidFill>
              </a:rPr>
              <a:t> to </a:t>
            </a:r>
            <a:r>
              <a:rPr lang="sk-SK" sz="1600" dirty="0" err="1">
                <a:solidFill>
                  <a:schemeClr val="tx1"/>
                </a:solidFill>
              </a:rPr>
              <a:t>lysozyme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based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nanomaterials</a:t>
            </a:r>
            <a:r>
              <a:rPr lang="sk-SK" sz="1600" dirty="0">
                <a:solidFill>
                  <a:schemeClr val="tx1"/>
                </a:solidFill>
              </a:rPr>
              <a:t>. In: International </a:t>
            </a:r>
            <a:r>
              <a:rPr lang="sk-SK" sz="1600" dirty="0" err="1">
                <a:solidFill>
                  <a:schemeClr val="tx1"/>
                </a:solidFill>
              </a:rPr>
              <a:t>journal</a:t>
            </a:r>
            <a:r>
              <a:rPr lang="sk-SK" sz="1600" dirty="0">
                <a:solidFill>
                  <a:schemeClr val="tx1"/>
                </a:solidFill>
              </a:rPr>
              <a:t> of </a:t>
            </a:r>
            <a:r>
              <a:rPr lang="sk-SK" sz="1600" dirty="0" err="1">
                <a:solidFill>
                  <a:schemeClr val="tx1"/>
                </a:solidFill>
              </a:rPr>
              <a:t>biological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macromolecules</a:t>
            </a:r>
            <a:r>
              <a:rPr lang="sk-SK" sz="1600" dirty="0">
                <a:solidFill>
                  <a:schemeClr val="tx1"/>
                </a:solidFill>
              </a:rPr>
              <a:t>, 2020,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151,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467-482.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 smtClean="0">
                <a:solidFill>
                  <a:schemeClr val="tx1"/>
                </a:solidFill>
              </a:rPr>
              <a:t>Khodabandeh</a:t>
            </a:r>
            <a:r>
              <a:rPr lang="sk-SK" sz="1600" dirty="0">
                <a:solidFill>
                  <a:schemeClr val="tx1"/>
                </a:solidFill>
              </a:rPr>
              <a:t>, A., </a:t>
            </a:r>
            <a:r>
              <a:rPr lang="sk-SK" sz="1600" dirty="0" err="1">
                <a:solidFill>
                  <a:schemeClr val="tx1"/>
                </a:solidFill>
              </a:rPr>
              <a:t>Yakhchian</a:t>
            </a:r>
            <a:r>
              <a:rPr lang="sk-SK" sz="1600" dirty="0">
                <a:solidFill>
                  <a:schemeClr val="tx1"/>
                </a:solidFill>
              </a:rPr>
              <a:t>, R., </a:t>
            </a:r>
            <a:r>
              <a:rPr lang="sk-SK" sz="1600" dirty="0" err="1">
                <a:solidFill>
                  <a:schemeClr val="tx1"/>
                </a:solidFill>
              </a:rPr>
              <a:t>Hasan</a:t>
            </a:r>
            <a:r>
              <a:rPr lang="sk-SK" sz="1600" dirty="0">
                <a:solidFill>
                  <a:schemeClr val="tx1"/>
                </a:solidFill>
              </a:rPr>
              <a:t>, A., </a:t>
            </a:r>
            <a:r>
              <a:rPr lang="sk-SK" sz="1600" dirty="0" err="1">
                <a:solidFill>
                  <a:schemeClr val="tx1"/>
                </a:solidFill>
              </a:rPr>
              <a:t>Paray</a:t>
            </a:r>
            <a:r>
              <a:rPr lang="sk-SK" sz="1600" dirty="0">
                <a:solidFill>
                  <a:schemeClr val="tx1"/>
                </a:solidFill>
              </a:rPr>
              <a:t>, B. A., </a:t>
            </a:r>
            <a:r>
              <a:rPr lang="sk-SK" sz="1600" dirty="0" err="1">
                <a:solidFill>
                  <a:schemeClr val="tx1"/>
                </a:solidFill>
              </a:rPr>
              <a:t>Shahi</a:t>
            </a:r>
            <a:r>
              <a:rPr lang="sk-SK" sz="1600" dirty="0">
                <a:solidFill>
                  <a:schemeClr val="tx1"/>
                </a:solidFill>
              </a:rPr>
              <a:t>, F., Rasti, B., </a:t>
            </a:r>
            <a:r>
              <a:rPr lang="sk-SK" sz="1600" dirty="0" err="1">
                <a:solidFill>
                  <a:schemeClr val="tx1"/>
                </a:solidFill>
              </a:rPr>
              <a:t>Mirpour</a:t>
            </a:r>
            <a:r>
              <a:rPr lang="sk-SK" sz="1600" dirty="0">
                <a:solidFill>
                  <a:schemeClr val="tx1"/>
                </a:solidFill>
              </a:rPr>
              <a:t>, M., </a:t>
            </a:r>
            <a:r>
              <a:rPr lang="sk-SK" sz="1600" dirty="0" err="1">
                <a:solidFill>
                  <a:schemeClr val="tx1"/>
                </a:solidFill>
              </a:rPr>
              <a:t>Sharifi</a:t>
            </a:r>
            <a:r>
              <a:rPr lang="sk-SK" sz="1600" dirty="0">
                <a:solidFill>
                  <a:schemeClr val="tx1"/>
                </a:solidFill>
              </a:rPr>
              <a:t>, M., </a:t>
            </a:r>
            <a:r>
              <a:rPr lang="sk-SK" sz="1600" dirty="0" err="1">
                <a:solidFill>
                  <a:schemeClr val="tx1"/>
                </a:solidFill>
              </a:rPr>
              <a:t>Derakhshankhah</a:t>
            </a:r>
            <a:r>
              <a:rPr lang="sk-SK" sz="1600" dirty="0">
                <a:solidFill>
                  <a:schemeClr val="tx1"/>
                </a:solidFill>
              </a:rPr>
              <a:t>, H., </a:t>
            </a:r>
            <a:r>
              <a:rPr lang="sk-SK" sz="1600" dirty="0" err="1">
                <a:solidFill>
                  <a:schemeClr val="tx1"/>
                </a:solidFill>
              </a:rPr>
              <a:t>Akhtari</a:t>
            </a:r>
            <a:r>
              <a:rPr lang="sk-SK" sz="1600" dirty="0">
                <a:solidFill>
                  <a:schemeClr val="tx1"/>
                </a:solidFill>
              </a:rPr>
              <a:t>, K., </a:t>
            </a:r>
            <a:r>
              <a:rPr lang="sk-SK" sz="1600" dirty="0" err="1">
                <a:solidFill>
                  <a:schemeClr val="tx1"/>
                </a:solidFill>
              </a:rPr>
              <a:t>Zhang</a:t>
            </a:r>
            <a:r>
              <a:rPr lang="sk-SK" sz="1600" dirty="0">
                <a:solidFill>
                  <a:schemeClr val="tx1"/>
                </a:solidFill>
              </a:rPr>
              <a:t>, Z., Gong, G., </a:t>
            </a:r>
            <a:r>
              <a:rPr lang="sk-SK" sz="1600" dirty="0" err="1">
                <a:solidFill>
                  <a:schemeClr val="tx1"/>
                </a:solidFill>
              </a:rPr>
              <a:t>Zheng</a:t>
            </a:r>
            <a:r>
              <a:rPr lang="sk-SK" sz="1600" dirty="0">
                <a:solidFill>
                  <a:schemeClr val="tx1"/>
                </a:solidFill>
              </a:rPr>
              <a:t>, Y. and </a:t>
            </a:r>
            <a:r>
              <a:rPr lang="sk-SK" sz="1600" dirty="0" err="1">
                <a:solidFill>
                  <a:schemeClr val="tx1"/>
                </a:solidFill>
              </a:rPr>
              <a:t>Falahati</a:t>
            </a:r>
            <a:r>
              <a:rPr lang="sk-SK" sz="1600" dirty="0">
                <a:solidFill>
                  <a:schemeClr val="tx1"/>
                </a:solidFill>
              </a:rPr>
              <a:t>, M. </a:t>
            </a:r>
            <a:r>
              <a:rPr lang="sk-SK" sz="1600" dirty="0" err="1">
                <a:solidFill>
                  <a:schemeClr val="tx1"/>
                </a:solidFill>
              </a:rPr>
              <a:t>Silybin</a:t>
            </a:r>
            <a:r>
              <a:rPr lang="sk-SK" sz="1600" dirty="0">
                <a:solidFill>
                  <a:schemeClr val="tx1"/>
                </a:solidFill>
              </a:rPr>
              <a:t> as a </a:t>
            </a:r>
            <a:r>
              <a:rPr lang="sk-SK" sz="1600" dirty="0" err="1">
                <a:solidFill>
                  <a:schemeClr val="tx1"/>
                </a:solidFill>
              </a:rPr>
              <a:t>potent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inhibitor</a:t>
            </a:r>
            <a:r>
              <a:rPr lang="sk-SK" sz="1600" dirty="0">
                <a:solidFill>
                  <a:schemeClr val="tx1"/>
                </a:solidFill>
              </a:rPr>
              <a:t> of a-</a:t>
            </a:r>
            <a:r>
              <a:rPr lang="sk-SK" sz="1600" dirty="0" err="1">
                <a:solidFill>
                  <a:schemeClr val="tx1"/>
                </a:solidFill>
              </a:rPr>
              <a:t>synuclein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aggregation</a:t>
            </a:r>
            <a:r>
              <a:rPr lang="sk-SK" sz="1600" dirty="0">
                <a:solidFill>
                  <a:schemeClr val="tx1"/>
                </a:solidFill>
              </a:rPr>
              <a:t> and </a:t>
            </a:r>
            <a:r>
              <a:rPr lang="sk-SK" sz="1600" dirty="0" err="1">
                <a:solidFill>
                  <a:schemeClr val="tx1"/>
                </a:solidFill>
              </a:rPr>
              <a:t>associated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cytotoxicity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against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neuroblastoma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cells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induced</a:t>
            </a:r>
            <a:r>
              <a:rPr lang="sk-SK" sz="1600" dirty="0">
                <a:solidFill>
                  <a:schemeClr val="tx1"/>
                </a:solidFill>
              </a:rPr>
              <a:t> by </a:t>
            </a:r>
            <a:r>
              <a:rPr lang="sk-SK" sz="1600" dirty="0" err="1">
                <a:solidFill>
                  <a:schemeClr val="tx1"/>
                </a:solidFill>
              </a:rPr>
              <a:t>zinc</a:t>
            </a:r>
            <a:r>
              <a:rPr lang="sk-SK" sz="1600" dirty="0">
                <a:solidFill>
                  <a:schemeClr val="tx1"/>
                </a:solidFill>
              </a:rPr>
              <a:t> oxide </a:t>
            </a:r>
            <a:r>
              <a:rPr lang="sk-SK" sz="1600" dirty="0" err="1">
                <a:solidFill>
                  <a:schemeClr val="tx1"/>
                </a:solidFill>
              </a:rPr>
              <a:t>nanoparticles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Journal</a:t>
            </a:r>
            <a:r>
              <a:rPr lang="sk-SK" sz="1600" dirty="0">
                <a:solidFill>
                  <a:schemeClr val="tx1"/>
                </a:solidFill>
              </a:rPr>
              <a:t> of </a:t>
            </a:r>
            <a:r>
              <a:rPr lang="sk-SK" sz="1600" dirty="0" err="1">
                <a:solidFill>
                  <a:schemeClr val="tx1"/>
                </a:solidFill>
              </a:rPr>
              <a:t>Molecular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Liquids</a:t>
            </a:r>
            <a:r>
              <a:rPr lang="sk-SK" sz="1600" dirty="0">
                <a:solidFill>
                  <a:schemeClr val="tx1"/>
                </a:solidFill>
              </a:rPr>
              <a:t>, 2020,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310,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113198.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 smtClean="0">
                <a:solidFill>
                  <a:schemeClr val="tx1"/>
                </a:solidFill>
              </a:rPr>
              <a:t>Zhao</a:t>
            </a:r>
            <a:r>
              <a:rPr lang="sk-SK" sz="1600" dirty="0">
                <a:solidFill>
                  <a:schemeClr val="tx1"/>
                </a:solidFill>
              </a:rPr>
              <a:t>, Z., </a:t>
            </a:r>
            <a:r>
              <a:rPr lang="sk-SK" sz="1600" dirty="0" err="1">
                <a:solidFill>
                  <a:schemeClr val="tx1"/>
                </a:solidFill>
              </a:rPr>
              <a:t>Zhang</a:t>
            </a:r>
            <a:r>
              <a:rPr lang="sk-SK" sz="1600" dirty="0">
                <a:solidFill>
                  <a:schemeClr val="tx1"/>
                </a:solidFill>
              </a:rPr>
              <a:t>, G., </a:t>
            </a:r>
            <a:r>
              <a:rPr lang="sk-SK" sz="1600" dirty="0" err="1">
                <a:solidFill>
                  <a:schemeClr val="tx1"/>
                </a:solidFill>
              </a:rPr>
              <a:t>Zhang</a:t>
            </a:r>
            <a:r>
              <a:rPr lang="sk-SK" sz="1600" dirty="0">
                <a:solidFill>
                  <a:schemeClr val="tx1"/>
                </a:solidFill>
              </a:rPr>
              <a:t>, Y., </a:t>
            </a:r>
            <a:r>
              <a:rPr lang="sk-SK" sz="1600" dirty="0" err="1">
                <a:solidFill>
                  <a:schemeClr val="tx1"/>
                </a:solidFill>
              </a:rPr>
              <a:t>Dou</a:t>
            </a:r>
            <a:r>
              <a:rPr lang="sk-SK" sz="1600" dirty="0">
                <a:solidFill>
                  <a:schemeClr val="tx1"/>
                </a:solidFill>
              </a:rPr>
              <a:t>, M. and </a:t>
            </a:r>
            <a:r>
              <a:rPr lang="sk-SK" sz="1600" dirty="0" err="1">
                <a:solidFill>
                  <a:schemeClr val="tx1"/>
                </a:solidFill>
              </a:rPr>
              <a:t>Li</a:t>
            </a:r>
            <a:r>
              <a:rPr lang="sk-SK" sz="1600" dirty="0">
                <a:solidFill>
                  <a:schemeClr val="tx1"/>
                </a:solidFill>
              </a:rPr>
              <a:t>, Y. Fe</a:t>
            </a:r>
            <a:r>
              <a:rPr lang="sk-SK" sz="1600" baseline="-25000" dirty="0"/>
              <a:t>3</a:t>
            </a:r>
            <a:r>
              <a:rPr lang="sk-SK" sz="1600" dirty="0">
                <a:solidFill>
                  <a:schemeClr val="tx1"/>
                </a:solidFill>
              </a:rPr>
              <a:t>O</a:t>
            </a:r>
            <a:r>
              <a:rPr lang="sk-SK" sz="1600" baseline="-25000" dirty="0"/>
              <a:t>4</a:t>
            </a:r>
            <a:r>
              <a:rPr lang="sk-SK" sz="1600" dirty="0" smtClean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accelerates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tetracycline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degradation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during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anaerobic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digestion</a:t>
            </a:r>
            <a:r>
              <a:rPr lang="sk-SK" sz="1600" dirty="0">
                <a:solidFill>
                  <a:schemeClr val="tx1"/>
                </a:solidFill>
              </a:rPr>
              <a:t>: </a:t>
            </a:r>
            <a:r>
              <a:rPr lang="sk-SK" sz="1600" dirty="0" err="1">
                <a:solidFill>
                  <a:schemeClr val="tx1"/>
                </a:solidFill>
              </a:rPr>
              <a:t>Synergistic</a:t>
            </a:r>
            <a:r>
              <a:rPr lang="sk-SK" sz="1600" dirty="0">
                <a:solidFill>
                  <a:schemeClr val="tx1"/>
                </a:solidFill>
              </a:rPr>
              <a:t> role of </a:t>
            </a:r>
            <a:r>
              <a:rPr lang="sk-SK" sz="1600" dirty="0" err="1">
                <a:solidFill>
                  <a:schemeClr val="tx1"/>
                </a:solidFill>
              </a:rPr>
              <a:t>adsorption</a:t>
            </a:r>
            <a:r>
              <a:rPr lang="sk-SK" sz="1600" dirty="0">
                <a:solidFill>
                  <a:schemeClr val="tx1"/>
                </a:solidFill>
              </a:rPr>
              <a:t> and </a:t>
            </a:r>
            <a:r>
              <a:rPr lang="sk-SK" sz="1600" dirty="0" err="1">
                <a:solidFill>
                  <a:schemeClr val="tx1"/>
                </a:solidFill>
              </a:rPr>
              <a:t>microbial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metabolism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Water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Research</a:t>
            </a:r>
            <a:r>
              <a:rPr lang="sk-SK" sz="1600" dirty="0">
                <a:solidFill>
                  <a:schemeClr val="tx1"/>
                </a:solidFill>
              </a:rPr>
              <a:t>, 2020,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185,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116225.</a:t>
            </a:r>
            <a:endParaRPr lang="sk-SK" sz="1600" dirty="0" smtClean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48232" y="9518522"/>
            <a:ext cx="15190839" cy="1029606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00000"/>
              </a:lnSpc>
              <a:spcAft>
                <a:spcPts val="600"/>
              </a:spcAft>
            </a:pPr>
            <a:r>
              <a:rPr lang="sk-SK" sz="1600" u="sng" dirty="0">
                <a:solidFill>
                  <a:schemeClr val="tx1"/>
                </a:solidFill>
              </a:rPr>
              <a:t>Citované v: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 smtClean="0">
                <a:solidFill>
                  <a:schemeClr val="tx1"/>
                </a:solidFill>
              </a:rPr>
              <a:t>Dlova</a:t>
            </a:r>
            <a:r>
              <a:rPr lang="sk-SK" sz="1600" dirty="0">
                <a:solidFill>
                  <a:schemeClr val="tx1"/>
                </a:solidFill>
              </a:rPr>
              <a:t>, S., </a:t>
            </a:r>
            <a:r>
              <a:rPr lang="sk-SK" sz="1600" dirty="0" err="1">
                <a:solidFill>
                  <a:schemeClr val="tx1"/>
                </a:solidFill>
              </a:rPr>
              <a:t>Ayeleru</a:t>
            </a:r>
            <a:r>
              <a:rPr lang="sk-SK" sz="1600" dirty="0">
                <a:solidFill>
                  <a:schemeClr val="tx1"/>
                </a:solidFill>
              </a:rPr>
              <a:t>, O. O., </a:t>
            </a:r>
            <a:r>
              <a:rPr lang="sk-SK" sz="1600" dirty="0" err="1">
                <a:solidFill>
                  <a:schemeClr val="tx1"/>
                </a:solidFill>
              </a:rPr>
              <a:t>Adams</a:t>
            </a:r>
            <a:r>
              <a:rPr lang="sk-SK" sz="1600" dirty="0">
                <a:solidFill>
                  <a:schemeClr val="tx1"/>
                </a:solidFill>
              </a:rPr>
              <a:t>, F. V., </a:t>
            </a:r>
            <a:r>
              <a:rPr lang="sk-SK" sz="1600" dirty="0" err="1">
                <a:solidFill>
                  <a:schemeClr val="tx1"/>
                </a:solidFill>
              </a:rPr>
              <a:t>Mamo</a:t>
            </a:r>
            <a:r>
              <a:rPr lang="sk-SK" sz="1600" dirty="0">
                <a:solidFill>
                  <a:schemeClr val="tx1"/>
                </a:solidFill>
              </a:rPr>
              <a:t>, M. A. and </a:t>
            </a:r>
            <a:r>
              <a:rPr lang="sk-SK" sz="1600" dirty="0" err="1">
                <a:solidFill>
                  <a:schemeClr val="tx1"/>
                </a:solidFill>
              </a:rPr>
              <a:t>Olubambi</a:t>
            </a:r>
            <a:r>
              <a:rPr lang="sk-SK" sz="1600" dirty="0">
                <a:solidFill>
                  <a:schemeClr val="tx1"/>
                </a:solidFill>
              </a:rPr>
              <a:t>, P. A. </a:t>
            </a:r>
            <a:r>
              <a:rPr lang="sk-SK" sz="1600" dirty="0" err="1">
                <a:solidFill>
                  <a:schemeClr val="tx1"/>
                </a:solidFill>
              </a:rPr>
              <a:t>Development</a:t>
            </a:r>
            <a:r>
              <a:rPr lang="sk-SK" sz="1600" dirty="0">
                <a:solidFill>
                  <a:schemeClr val="tx1"/>
                </a:solidFill>
              </a:rPr>
              <a:t> of </a:t>
            </a:r>
            <a:r>
              <a:rPr lang="sk-SK" sz="1600" dirty="0" err="1">
                <a:solidFill>
                  <a:schemeClr val="tx1"/>
                </a:solidFill>
              </a:rPr>
              <a:t>multi-walled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carbon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nanotubes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obtained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from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recycled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plastics</a:t>
            </a:r>
            <a:r>
              <a:rPr lang="sk-SK" sz="1600" dirty="0">
                <a:solidFill>
                  <a:schemeClr val="tx1"/>
                </a:solidFill>
              </a:rPr>
              <a:t> by single </a:t>
            </a:r>
            <a:r>
              <a:rPr lang="sk-SK" sz="1600" dirty="0" err="1">
                <a:solidFill>
                  <a:schemeClr val="tx1"/>
                </a:solidFill>
              </a:rPr>
              <a:t>stage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pyrolysis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process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Materials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Today</a:t>
            </a:r>
            <a:r>
              <a:rPr lang="sk-SK" sz="1600" dirty="0">
                <a:solidFill>
                  <a:schemeClr val="tx1"/>
                </a:solidFill>
              </a:rPr>
              <a:t>: </a:t>
            </a:r>
            <a:r>
              <a:rPr lang="sk-SK" sz="1600" dirty="0" err="1">
                <a:solidFill>
                  <a:schemeClr val="tx1"/>
                </a:solidFill>
              </a:rPr>
              <a:t>Proceedings</a:t>
            </a:r>
            <a:r>
              <a:rPr lang="sk-SK" sz="1600" dirty="0">
                <a:solidFill>
                  <a:schemeClr val="tx1"/>
                </a:solidFill>
              </a:rPr>
              <a:t>, 2021,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38,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1170-1173.</a:t>
            </a:r>
            <a:endParaRPr lang="sk-SK" sz="1600" dirty="0" smtClean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341689" y="2155517"/>
            <a:ext cx="15190839" cy="1029606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00000"/>
              </a:lnSpc>
              <a:spcAft>
                <a:spcPts val="600"/>
              </a:spcAft>
            </a:pPr>
            <a:r>
              <a:rPr lang="sk-SK" sz="1600" u="sng" dirty="0">
                <a:solidFill>
                  <a:schemeClr val="tx1"/>
                </a:solidFill>
              </a:rPr>
              <a:t>Citované v: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k-SK" sz="1600" dirty="0" err="1" smtClean="0">
                <a:solidFill>
                  <a:schemeClr val="tx1"/>
                </a:solidFill>
              </a:rPr>
              <a:t>Nikazar</a:t>
            </a:r>
            <a:r>
              <a:rPr lang="sk-SK" sz="1600" dirty="0">
                <a:solidFill>
                  <a:schemeClr val="tx1"/>
                </a:solidFill>
              </a:rPr>
              <a:t>, S., Barani, M., </a:t>
            </a:r>
            <a:r>
              <a:rPr lang="sk-SK" sz="1600" dirty="0" err="1">
                <a:solidFill>
                  <a:schemeClr val="tx1"/>
                </a:solidFill>
              </a:rPr>
              <a:t>Rahdar</a:t>
            </a:r>
            <a:r>
              <a:rPr lang="sk-SK" sz="1600" dirty="0">
                <a:solidFill>
                  <a:schemeClr val="tx1"/>
                </a:solidFill>
              </a:rPr>
              <a:t>, A., </a:t>
            </a:r>
            <a:r>
              <a:rPr lang="sk-SK" sz="1600" dirty="0" err="1">
                <a:solidFill>
                  <a:schemeClr val="tx1"/>
                </a:solidFill>
              </a:rPr>
              <a:t>Zoghi</a:t>
            </a:r>
            <a:r>
              <a:rPr lang="sk-SK" sz="1600" dirty="0">
                <a:solidFill>
                  <a:schemeClr val="tx1"/>
                </a:solidFill>
              </a:rPr>
              <a:t>, M. and </a:t>
            </a:r>
            <a:r>
              <a:rPr lang="sk-SK" sz="1600" dirty="0" err="1">
                <a:solidFill>
                  <a:schemeClr val="tx1"/>
                </a:solidFill>
              </a:rPr>
              <a:t>Kyzas</a:t>
            </a:r>
            <a:r>
              <a:rPr lang="sk-SK" sz="1600" dirty="0">
                <a:solidFill>
                  <a:schemeClr val="tx1"/>
                </a:solidFill>
              </a:rPr>
              <a:t>, G. Z. </a:t>
            </a:r>
            <a:r>
              <a:rPr lang="sk-SK" sz="1600" dirty="0" err="1">
                <a:solidFill>
                  <a:schemeClr val="tx1"/>
                </a:solidFill>
              </a:rPr>
              <a:t>Photo</a:t>
            </a:r>
            <a:r>
              <a:rPr lang="sk-SK" sz="1600" dirty="0">
                <a:solidFill>
                  <a:schemeClr val="tx1"/>
                </a:solidFill>
              </a:rPr>
              <a:t>‐and </a:t>
            </a:r>
            <a:r>
              <a:rPr lang="sk-SK" sz="1600" dirty="0" err="1">
                <a:solidFill>
                  <a:schemeClr val="tx1"/>
                </a:solidFill>
              </a:rPr>
              <a:t>Magnetothermally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Responsive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Nanomaterials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for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Therapy</a:t>
            </a:r>
            <a:r>
              <a:rPr lang="sk-SK" sz="1600" dirty="0">
                <a:solidFill>
                  <a:schemeClr val="tx1"/>
                </a:solidFill>
              </a:rPr>
              <a:t>, </a:t>
            </a:r>
            <a:r>
              <a:rPr lang="sk-SK" sz="1600" dirty="0" err="1">
                <a:solidFill>
                  <a:schemeClr val="tx1"/>
                </a:solidFill>
              </a:rPr>
              <a:t>Controlled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Drug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Delivery</a:t>
            </a:r>
            <a:r>
              <a:rPr lang="sk-SK" sz="1600" dirty="0">
                <a:solidFill>
                  <a:schemeClr val="tx1"/>
                </a:solidFill>
              </a:rPr>
              <a:t> and </a:t>
            </a:r>
            <a:r>
              <a:rPr lang="sk-SK" sz="1600" dirty="0" err="1">
                <a:solidFill>
                  <a:schemeClr val="tx1"/>
                </a:solidFill>
              </a:rPr>
              <a:t>Imaging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Applications</a:t>
            </a:r>
            <a:r>
              <a:rPr lang="sk-SK" sz="1600" dirty="0">
                <a:solidFill>
                  <a:schemeClr val="tx1"/>
                </a:solidFill>
              </a:rPr>
              <a:t>. In: </a:t>
            </a:r>
            <a:r>
              <a:rPr lang="sk-SK" sz="1600" dirty="0" err="1">
                <a:solidFill>
                  <a:schemeClr val="tx1"/>
                </a:solidFill>
              </a:rPr>
              <a:t>ChemistrySelect</a:t>
            </a:r>
            <a:r>
              <a:rPr lang="sk-SK" sz="1600" dirty="0">
                <a:solidFill>
                  <a:schemeClr val="tx1"/>
                </a:solidFill>
              </a:rPr>
              <a:t>, 2020, </a:t>
            </a:r>
            <a:r>
              <a:rPr lang="sk-SK" sz="1600" dirty="0" err="1">
                <a:solidFill>
                  <a:schemeClr val="tx1"/>
                </a:solidFill>
              </a:rPr>
              <a:t>vol</a:t>
            </a:r>
            <a:r>
              <a:rPr lang="sk-SK" sz="1600" dirty="0">
                <a:solidFill>
                  <a:schemeClr val="tx1"/>
                </a:solidFill>
              </a:rPr>
              <a:t>. 5, no. 40, </a:t>
            </a:r>
            <a:r>
              <a:rPr lang="sk-SK" sz="1600" dirty="0" err="1">
                <a:solidFill>
                  <a:schemeClr val="tx1"/>
                </a:solidFill>
              </a:rPr>
              <a:t>pp</a:t>
            </a:r>
            <a:r>
              <a:rPr lang="sk-SK" sz="1600" dirty="0">
                <a:solidFill>
                  <a:schemeClr val="tx1"/>
                </a:solidFill>
              </a:rPr>
              <a:t>. 12590-12609.</a:t>
            </a:r>
          </a:p>
        </p:txBody>
      </p:sp>
    </p:spTree>
    <p:extLst>
      <p:ext uri="{BB962C8B-B14F-4D97-AF65-F5344CB8AC3E}">
        <p14:creationId xmlns:p14="http://schemas.microsoft.com/office/powerpoint/2010/main" val="144797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/>
        </p:nvSpPr>
        <p:spPr>
          <a:xfrm>
            <a:off x="1069200" y="788400"/>
            <a:ext cx="431599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Montserrat" charset="0"/>
                <a:cs typeface="Montserrat" charset="0"/>
              </a:rPr>
              <a:t>POSTER PRESENTATIONS:</a:t>
            </a:r>
            <a:endParaRPr lang="en-US" sz="3200" dirty="0">
              <a:solidFill>
                <a:schemeClr val="tx2"/>
              </a:solidFill>
              <a:latin typeface="+mj-lt"/>
              <a:ea typeface="Montserrat" charset="0"/>
              <a:cs typeface="Montserrat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993600" y="1429200"/>
            <a:ext cx="16711614" cy="3759584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European XFEL Users' Meeting and Satellite Meetings, 2018, DESY-Hamburg and European XFEL, Hamburg, </a:t>
            </a:r>
            <a:r>
              <a:rPr lang="sk-SK" sz="2200" dirty="0" err="1" smtClean="0">
                <a:solidFill>
                  <a:schemeClr val="tx1"/>
                </a:solidFill>
              </a:rPr>
              <a:t>Germany</a:t>
            </a:r>
            <a:r>
              <a:rPr lang="en-US" sz="2200" dirty="0" smtClean="0">
                <a:solidFill>
                  <a:schemeClr val="tx1"/>
                </a:solidFill>
              </a:rPr>
              <a:t>, 24.-26. </a:t>
            </a:r>
            <a:r>
              <a:rPr lang="sk-SK" sz="2200" dirty="0" err="1" smtClean="0">
                <a:solidFill>
                  <a:schemeClr val="tx1"/>
                </a:solidFill>
              </a:rPr>
              <a:t>January</a:t>
            </a:r>
            <a:r>
              <a:rPr lang="en-US" sz="2200" dirty="0" smtClean="0">
                <a:solidFill>
                  <a:schemeClr val="tx1"/>
                </a:solidFill>
              </a:rPr>
              <a:t> 2018</a:t>
            </a:r>
          </a:p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School of XFEL and synchrotron radiation users “SFEL2018“ – 5th International Scientific School - </a:t>
            </a:r>
            <a:r>
              <a:rPr lang="en-US" sz="2200" dirty="0" err="1" smtClean="0">
                <a:solidFill>
                  <a:schemeClr val="tx1"/>
                </a:solidFill>
              </a:rPr>
              <a:t>Liptovský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Ján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sk-SK" sz="2200" dirty="0" smtClean="0">
                <a:solidFill>
                  <a:schemeClr val="tx1"/>
                </a:solidFill>
              </a:rPr>
              <a:t>Slovakia</a:t>
            </a:r>
            <a:r>
              <a:rPr lang="en-US" sz="2200" dirty="0" smtClean="0">
                <a:solidFill>
                  <a:schemeClr val="tx1"/>
                </a:solidFill>
              </a:rPr>
              <a:t>, 27. – 31. M</a:t>
            </a:r>
            <a:r>
              <a:rPr lang="sk-SK" sz="2200" dirty="0" err="1" smtClean="0">
                <a:solidFill>
                  <a:schemeClr val="tx1"/>
                </a:solidFill>
              </a:rPr>
              <a:t>ay</a:t>
            </a:r>
            <a:r>
              <a:rPr lang="en-US" sz="2200" dirty="0" smtClean="0">
                <a:solidFill>
                  <a:schemeClr val="tx1"/>
                </a:solidFill>
              </a:rPr>
              <a:t> 2018</a:t>
            </a:r>
          </a:p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17th Czech and Slovak Conference on Magnetism, </a:t>
            </a:r>
            <a:r>
              <a:rPr lang="en-US" sz="2200" dirty="0" err="1" smtClean="0">
                <a:solidFill>
                  <a:schemeClr val="tx1"/>
                </a:solidFill>
              </a:rPr>
              <a:t>Košice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sk-SK" sz="2200" dirty="0" smtClean="0">
                <a:solidFill>
                  <a:schemeClr val="tx1"/>
                </a:solidFill>
              </a:rPr>
              <a:t>Slovakia</a:t>
            </a:r>
            <a:r>
              <a:rPr lang="en-US" sz="2200" dirty="0" smtClean="0">
                <a:solidFill>
                  <a:schemeClr val="tx1"/>
                </a:solidFill>
              </a:rPr>
              <a:t>, 3. –7. </a:t>
            </a:r>
            <a:r>
              <a:rPr lang="sk-SK" sz="2200" dirty="0" err="1" smtClean="0">
                <a:solidFill>
                  <a:schemeClr val="tx1"/>
                </a:solidFill>
              </a:rPr>
              <a:t>June</a:t>
            </a:r>
            <a:r>
              <a:rPr lang="en-US" sz="2200" dirty="0" smtClean="0">
                <a:solidFill>
                  <a:schemeClr val="tx1"/>
                </a:solidFill>
              </a:rPr>
              <a:t> 2019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International Conference on Magnetic Fluids – ICMF 2019,  Paris, France. 8</a:t>
            </a:r>
            <a:r>
              <a:rPr lang="sk-SK" sz="2200" dirty="0" smtClean="0">
                <a:solidFill>
                  <a:schemeClr val="tx1"/>
                </a:solidFill>
              </a:rPr>
              <a:t>.</a:t>
            </a:r>
            <a:r>
              <a:rPr lang="en-US" sz="2200" dirty="0" smtClean="0">
                <a:solidFill>
                  <a:schemeClr val="tx1"/>
                </a:solidFill>
              </a:rPr>
              <a:t> – 12</a:t>
            </a:r>
            <a:r>
              <a:rPr lang="sk-SK" sz="2200" dirty="0" smtClean="0">
                <a:solidFill>
                  <a:schemeClr val="tx1"/>
                </a:solidFill>
              </a:rPr>
              <a:t>.</a:t>
            </a:r>
            <a:r>
              <a:rPr lang="en-US" sz="2200" dirty="0" smtClean="0">
                <a:solidFill>
                  <a:schemeClr val="tx1"/>
                </a:solidFill>
              </a:rPr>
              <a:t> July 2019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The European School on Magnetism 2019</a:t>
            </a:r>
            <a:r>
              <a:rPr lang="sk-SK" sz="2200" dirty="0" smtClean="0">
                <a:solidFill>
                  <a:schemeClr val="tx1"/>
                </a:solidFill>
              </a:rPr>
              <a:t>, </a:t>
            </a:r>
            <a:r>
              <a:rPr lang="cs-CZ" sz="2200" dirty="0" smtClean="0">
                <a:solidFill>
                  <a:schemeClr val="tx1"/>
                </a:solidFill>
              </a:rPr>
              <a:t>CEITEC </a:t>
            </a:r>
            <a:r>
              <a:rPr lang="sk-SK" sz="2200" dirty="0" smtClean="0">
                <a:solidFill>
                  <a:schemeClr val="tx1"/>
                </a:solidFill>
              </a:rPr>
              <a:t>Brno </a:t>
            </a:r>
            <a:r>
              <a:rPr lang="sk-SK" sz="2200" dirty="0" err="1" smtClean="0">
                <a:solidFill>
                  <a:schemeClr val="tx1"/>
                </a:solidFill>
              </a:rPr>
              <a:t>University</a:t>
            </a:r>
            <a:r>
              <a:rPr lang="sk-SK" sz="2200" dirty="0" smtClean="0">
                <a:solidFill>
                  <a:schemeClr val="tx1"/>
                </a:solidFill>
              </a:rPr>
              <a:t> of </a:t>
            </a:r>
            <a:r>
              <a:rPr lang="sk-SK" sz="2200" dirty="0" err="1" smtClean="0">
                <a:solidFill>
                  <a:schemeClr val="tx1"/>
                </a:solidFill>
              </a:rPr>
              <a:t>Technology</a:t>
            </a:r>
            <a:r>
              <a:rPr lang="cs-CZ" sz="2200" dirty="0" smtClean="0">
                <a:solidFill>
                  <a:schemeClr val="tx1"/>
                </a:solidFill>
              </a:rPr>
              <a:t>, </a:t>
            </a:r>
            <a:r>
              <a:rPr lang="cs-CZ" sz="2200" dirty="0" err="1" smtClean="0">
                <a:solidFill>
                  <a:schemeClr val="tx1"/>
                </a:solidFill>
              </a:rPr>
              <a:t>Purkynova</a:t>
            </a:r>
            <a:r>
              <a:rPr lang="cs-CZ" sz="2200" dirty="0" smtClean="0">
                <a:solidFill>
                  <a:schemeClr val="tx1"/>
                </a:solidFill>
              </a:rPr>
              <a:t> 123, 612 00 Brno, Czech Republic, 1. – 13. </a:t>
            </a:r>
            <a:r>
              <a:rPr lang="cs-CZ" sz="2200" dirty="0" err="1" smtClean="0">
                <a:solidFill>
                  <a:schemeClr val="tx1"/>
                </a:solidFill>
              </a:rPr>
              <a:t>September</a:t>
            </a:r>
            <a:r>
              <a:rPr lang="cs-CZ" sz="2200" dirty="0" smtClean="0">
                <a:solidFill>
                  <a:schemeClr val="tx1"/>
                </a:solidFill>
              </a:rPr>
              <a:t> 2019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72373" y="10644171"/>
            <a:ext cx="173438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Montserrat" charset="0"/>
                <a:cs typeface="Montserrat" charset="0"/>
              </a:rPr>
              <a:t>AWARDS:</a:t>
            </a:r>
            <a:endParaRPr lang="en-US" sz="3200" dirty="0">
              <a:solidFill>
                <a:schemeClr val="tx2"/>
              </a:solidFill>
              <a:latin typeface="+mj-lt"/>
              <a:ea typeface="Montserrat" charset="0"/>
              <a:cs typeface="Montserrat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069200" y="11257578"/>
            <a:ext cx="16711614" cy="1952935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dirty="0" smtClean="0">
                <a:solidFill>
                  <a:schemeClr val="tx1"/>
                </a:solidFill>
              </a:rPr>
              <a:t>3rd </a:t>
            </a:r>
            <a:r>
              <a:rPr lang="sk-SK" sz="2200" dirty="0" err="1" smtClean="0">
                <a:solidFill>
                  <a:schemeClr val="tx1"/>
                </a:solidFill>
              </a:rPr>
              <a:t>place</a:t>
            </a:r>
            <a:r>
              <a:rPr lang="sk-SK" sz="2200" dirty="0" smtClean="0">
                <a:solidFill>
                  <a:schemeClr val="tx1"/>
                </a:solidFill>
              </a:rPr>
              <a:t> in </a:t>
            </a:r>
            <a:r>
              <a:rPr lang="sk-SK" sz="2200" dirty="0" err="1">
                <a:solidFill>
                  <a:schemeClr val="tx1"/>
                </a:solidFill>
              </a:rPr>
              <a:t>Young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Scientists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Competition</a:t>
            </a:r>
            <a:r>
              <a:rPr lang="sk-SK" sz="2200" dirty="0">
                <a:solidFill>
                  <a:schemeClr val="tx1"/>
                </a:solidFill>
              </a:rPr>
              <a:t>, IEP SAS 2020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tx1"/>
                </a:solidFill>
              </a:rPr>
              <a:t>1st </a:t>
            </a:r>
            <a:r>
              <a:rPr lang="sk-SK" sz="2200" dirty="0" err="1">
                <a:solidFill>
                  <a:schemeClr val="tx1"/>
                </a:solidFill>
              </a:rPr>
              <a:t>place</a:t>
            </a:r>
            <a:r>
              <a:rPr lang="sk-SK" sz="2200" dirty="0">
                <a:solidFill>
                  <a:schemeClr val="tx1"/>
                </a:solidFill>
              </a:rPr>
              <a:t> in </a:t>
            </a:r>
            <a:r>
              <a:rPr lang="en-US" sz="2200" dirty="0">
                <a:solidFill>
                  <a:schemeClr val="tx1"/>
                </a:solidFill>
              </a:rPr>
              <a:t>competition of scientific works of young </a:t>
            </a:r>
            <a:r>
              <a:rPr lang="en-US" sz="2200" dirty="0" smtClean="0">
                <a:solidFill>
                  <a:schemeClr val="tx1"/>
                </a:solidFill>
              </a:rPr>
              <a:t>physicists</a:t>
            </a:r>
            <a:r>
              <a:rPr lang="sk-SK" sz="2200" dirty="0" smtClean="0">
                <a:solidFill>
                  <a:schemeClr val="tx1"/>
                </a:solidFill>
              </a:rPr>
              <a:t>, </a:t>
            </a:r>
            <a:r>
              <a:rPr lang="sk-SK" sz="2000" dirty="0">
                <a:solidFill>
                  <a:schemeClr val="tx1"/>
                </a:solidFill>
              </a:rPr>
              <a:t>Slovak </a:t>
            </a:r>
            <a:r>
              <a:rPr lang="sk-SK" sz="2000" dirty="0" err="1">
                <a:solidFill>
                  <a:schemeClr val="tx1"/>
                </a:solidFill>
              </a:rPr>
              <a:t>Physical</a:t>
            </a:r>
            <a:r>
              <a:rPr lang="sk-SK" sz="2000" dirty="0">
                <a:solidFill>
                  <a:schemeClr val="tx1"/>
                </a:solidFill>
              </a:rPr>
              <a:t> Society 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endParaRPr lang="sk-SK" sz="22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dirty="0" smtClean="0">
                <a:solidFill>
                  <a:schemeClr val="tx1"/>
                </a:solidFill>
              </a:rPr>
              <a:t>1st </a:t>
            </a:r>
            <a:r>
              <a:rPr lang="sk-SK" sz="2200" dirty="0" err="1" smtClean="0">
                <a:solidFill>
                  <a:schemeClr val="tx1"/>
                </a:solidFill>
              </a:rPr>
              <a:t>place</a:t>
            </a:r>
            <a:r>
              <a:rPr lang="sk-SK" sz="2200" dirty="0" smtClean="0">
                <a:solidFill>
                  <a:schemeClr val="tx1"/>
                </a:solidFill>
              </a:rPr>
              <a:t> in </a:t>
            </a:r>
            <a:r>
              <a:rPr lang="sk-SK" sz="2200" dirty="0" err="1" smtClean="0">
                <a:solidFill>
                  <a:schemeClr val="tx1"/>
                </a:solidFill>
              </a:rPr>
              <a:t>PhD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students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competition</a:t>
            </a:r>
            <a:r>
              <a:rPr lang="sk-SK" sz="2200" dirty="0">
                <a:solidFill>
                  <a:schemeClr val="tx1"/>
                </a:solidFill>
              </a:rPr>
              <a:t>, SAV</a:t>
            </a:r>
            <a:endParaRPr lang="sk-SK" sz="20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k-SK" sz="2000" dirty="0" smtClean="0">
              <a:solidFill>
                <a:schemeClr val="tx1"/>
              </a:solidFill>
            </a:endParaRPr>
          </a:p>
        </p:txBody>
      </p:sp>
      <p:sp>
        <p:nvSpPr>
          <p:cNvPr id="6" name="TextBox 9"/>
          <p:cNvSpPr txBox="1"/>
          <p:nvPr/>
        </p:nvSpPr>
        <p:spPr>
          <a:xfrm>
            <a:off x="743337" y="5634368"/>
            <a:ext cx="392684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Montserrat" charset="0"/>
                <a:cs typeface="Montserrat" charset="0"/>
              </a:rPr>
              <a:t>ORAL PRESENTATIONS:</a:t>
            </a:r>
            <a:endParaRPr lang="en-US" sz="3200" dirty="0">
              <a:solidFill>
                <a:schemeClr val="tx2"/>
              </a:solidFill>
              <a:latin typeface="+mj-lt"/>
              <a:ea typeface="Montserrat" charset="0"/>
              <a:cs typeface="Montserrat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069200" y="6204664"/>
            <a:ext cx="16711614" cy="3981183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II</a:t>
            </a:r>
            <a:r>
              <a:rPr lang="en-US" sz="2200" dirty="0">
                <a:solidFill>
                  <a:schemeClr val="tx1"/>
                </a:solidFill>
              </a:rPr>
              <a:t>. Meeting of FTIR and Raman spectrometer users BRUKER, 2018, CEITEC </a:t>
            </a:r>
            <a:r>
              <a:rPr lang="en-US" sz="2200" dirty="0" smtClean="0">
                <a:solidFill>
                  <a:schemeClr val="tx1"/>
                </a:solidFill>
              </a:rPr>
              <a:t>VUT, </a:t>
            </a:r>
            <a:r>
              <a:rPr lang="en-US" sz="2200" dirty="0" err="1">
                <a:solidFill>
                  <a:schemeClr val="tx1"/>
                </a:solidFill>
              </a:rPr>
              <a:t>Purkyňova</a:t>
            </a:r>
            <a:r>
              <a:rPr lang="en-US" sz="2200" dirty="0">
                <a:solidFill>
                  <a:schemeClr val="tx1"/>
                </a:solidFill>
              </a:rPr>
              <a:t> 123, Brno, </a:t>
            </a:r>
            <a:r>
              <a:rPr lang="sk-SK" sz="2200" dirty="0" err="1" smtClean="0">
                <a:solidFill>
                  <a:schemeClr val="tx1"/>
                </a:solidFill>
              </a:rPr>
              <a:t>Czech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R</a:t>
            </a:r>
            <a:r>
              <a:rPr lang="sk-SK" sz="2200" dirty="0" err="1" smtClean="0">
                <a:solidFill>
                  <a:schemeClr val="tx1"/>
                </a:solidFill>
              </a:rPr>
              <a:t>epublic</a:t>
            </a:r>
            <a:r>
              <a:rPr lang="en-US" sz="2200" dirty="0" smtClean="0">
                <a:solidFill>
                  <a:schemeClr val="tx1"/>
                </a:solidFill>
              </a:rPr>
              <a:t>, 26.9.2018</a:t>
            </a:r>
            <a:endParaRPr lang="en-US" sz="22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200" dirty="0" smtClean="0">
                <a:solidFill>
                  <a:schemeClr val="tx1"/>
                </a:solidFill>
              </a:rPr>
              <a:t>National </a:t>
            </a:r>
            <a:r>
              <a:rPr lang="de-DE" sz="2200" dirty="0" err="1">
                <a:solidFill>
                  <a:schemeClr val="tx1"/>
                </a:solidFill>
              </a:rPr>
              <a:t>Chiao</a:t>
            </a:r>
            <a:r>
              <a:rPr lang="de-DE" sz="2200" dirty="0">
                <a:solidFill>
                  <a:schemeClr val="tx1"/>
                </a:solidFill>
              </a:rPr>
              <a:t> </a:t>
            </a:r>
            <a:r>
              <a:rPr lang="de-DE" sz="2200" dirty="0" err="1">
                <a:solidFill>
                  <a:schemeClr val="tx1"/>
                </a:solidFill>
              </a:rPr>
              <a:t>Tung</a:t>
            </a:r>
            <a:r>
              <a:rPr lang="de-DE" sz="2200" dirty="0">
                <a:solidFill>
                  <a:schemeClr val="tx1"/>
                </a:solidFill>
              </a:rPr>
              <a:t> University, College </a:t>
            </a:r>
            <a:r>
              <a:rPr lang="de-DE" sz="2200" dirty="0" err="1">
                <a:solidFill>
                  <a:schemeClr val="tx1"/>
                </a:solidFill>
              </a:rPr>
              <a:t>of</a:t>
            </a:r>
            <a:r>
              <a:rPr lang="de-DE" sz="2200" dirty="0">
                <a:solidFill>
                  <a:schemeClr val="tx1"/>
                </a:solidFill>
              </a:rPr>
              <a:t> </a:t>
            </a:r>
            <a:r>
              <a:rPr lang="de-DE" sz="2200" dirty="0" err="1">
                <a:solidFill>
                  <a:schemeClr val="tx1"/>
                </a:solidFill>
              </a:rPr>
              <a:t>Photonics</a:t>
            </a:r>
            <a:r>
              <a:rPr lang="de-DE" sz="2200" dirty="0">
                <a:solidFill>
                  <a:schemeClr val="tx1"/>
                </a:solidFill>
              </a:rPr>
              <a:t>, </a:t>
            </a:r>
            <a:r>
              <a:rPr lang="de-DE" sz="2200" dirty="0" err="1">
                <a:solidFill>
                  <a:schemeClr val="tx1"/>
                </a:solidFill>
              </a:rPr>
              <a:t>No</a:t>
            </a:r>
            <a:r>
              <a:rPr lang="de-DE" sz="2200" dirty="0">
                <a:solidFill>
                  <a:schemeClr val="tx1"/>
                </a:solidFill>
              </a:rPr>
              <a:t>. 301, </a:t>
            </a:r>
            <a:r>
              <a:rPr lang="de-DE" sz="2200" dirty="0" err="1">
                <a:solidFill>
                  <a:schemeClr val="tx1"/>
                </a:solidFill>
              </a:rPr>
              <a:t>Gaofa</a:t>
            </a:r>
            <a:r>
              <a:rPr lang="de-DE" sz="2200" dirty="0">
                <a:solidFill>
                  <a:schemeClr val="tx1"/>
                </a:solidFill>
              </a:rPr>
              <a:t> 3rd Road, </a:t>
            </a:r>
            <a:r>
              <a:rPr lang="de-DE" sz="2200" dirty="0" err="1">
                <a:solidFill>
                  <a:schemeClr val="tx1"/>
                </a:solidFill>
              </a:rPr>
              <a:t>Guiren</a:t>
            </a:r>
            <a:r>
              <a:rPr lang="de-DE" sz="2200" dirty="0">
                <a:solidFill>
                  <a:schemeClr val="tx1"/>
                </a:solidFill>
              </a:rPr>
              <a:t> </a:t>
            </a:r>
            <a:r>
              <a:rPr lang="de-DE" sz="2200" dirty="0" err="1">
                <a:solidFill>
                  <a:schemeClr val="tx1"/>
                </a:solidFill>
              </a:rPr>
              <a:t>District</a:t>
            </a:r>
            <a:r>
              <a:rPr lang="de-DE" sz="2200" dirty="0">
                <a:solidFill>
                  <a:schemeClr val="tx1"/>
                </a:solidFill>
              </a:rPr>
              <a:t>, Tainan City, 71150 Taiwan</a:t>
            </a:r>
            <a:r>
              <a:rPr lang="sk-SK" sz="2200" dirty="0">
                <a:solidFill>
                  <a:schemeClr val="tx1"/>
                </a:solidFill>
              </a:rPr>
              <a:t>, 30.september – 4.november </a:t>
            </a:r>
            <a:r>
              <a:rPr lang="sk-SK" sz="2200" dirty="0" smtClean="0">
                <a:solidFill>
                  <a:schemeClr val="tx1"/>
                </a:solidFill>
              </a:rPr>
              <a:t>2019</a:t>
            </a:r>
            <a:endParaRPr lang="sk-SK" sz="2200" dirty="0" smtClean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k-SK" sz="2200" dirty="0" err="1" smtClean="0">
                <a:solidFill>
                  <a:schemeClr val="tx1"/>
                </a:solidFill>
              </a:rPr>
              <a:t>Young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Scientists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Competition</a:t>
            </a:r>
            <a:r>
              <a:rPr lang="sk-SK" sz="2200" dirty="0">
                <a:solidFill>
                  <a:schemeClr val="tx1"/>
                </a:solidFill>
              </a:rPr>
              <a:t>, IEP </a:t>
            </a:r>
            <a:r>
              <a:rPr lang="sk-SK" sz="2200" dirty="0" smtClean="0">
                <a:solidFill>
                  <a:schemeClr val="tx1"/>
                </a:solidFill>
              </a:rPr>
              <a:t>SAS – </a:t>
            </a:r>
            <a:r>
              <a:rPr lang="sk-SK" sz="2200" dirty="0">
                <a:solidFill>
                  <a:schemeClr val="tx1"/>
                </a:solidFill>
              </a:rPr>
              <a:t>11. december </a:t>
            </a:r>
            <a:r>
              <a:rPr lang="sk-SK" sz="2200" dirty="0" smtClean="0">
                <a:solidFill>
                  <a:schemeClr val="tx1"/>
                </a:solidFill>
              </a:rPr>
              <a:t>2019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k-SK" sz="2200" dirty="0" err="1" smtClean="0">
                <a:solidFill>
                  <a:schemeClr val="tx1"/>
                </a:solidFill>
              </a:rPr>
              <a:t>Young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Scientists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Competition</a:t>
            </a:r>
            <a:r>
              <a:rPr lang="sk-SK" sz="2200" dirty="0" smtClean="0">
                <a:solidFill>
                  <a:schemeClr val="tx1"/>
                </a:solidFill>
              </a:rPr>
              <a:t>, IEP SAS – 9. december 2020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k-SK" sz="2200" dirty="0" err="1" smtClean="0">
                <a:solidFill>
                  <a:schemeClr val="tx1"/>
                </a:solidFill>
              </a:rPr>
              <a:t>Seminar</a:t>
            </a:r>
            <a:r>
              <a:rPr lang="sk-SK" sz="2200" dirty="0" smtClean="0">
                <a:solidFill>
                  <a:schemeClr val="tx1"/>
                </a:solidFill>
              </a:rPr>
              <a:t> of </a:t>
            </a:r>
            <a:r>
              <a:rPr lang="sk-SK" sz="2200" dirty="0" err="1" smtClean="0">
                <a:solidFill>
                  <a:schemeClr val="tx1"/>
                </a:solidFill>
              </a:rPr>
              <a:t>Condensed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Matter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Physics</a:t>
            </a:r>
            <a:r>
              <a:rPr lang="sk-SK" sz="2200" dirty="0">
                <a:solidFill>
                  <a:schemeClr val="tx1"/>
                </a:solidFill>
              </a:rPr>
              <a:t>, </a:t>
            </a:r>
            <a:r>
              <a:rPr lang="sk-SK" sz="2200" dirty="0" smtClean="0">
                <a:solidFill>
                  <a:schemeClr val="tx1"/>
                </a:solidFill>
              </a:rPr>
              <a:t>Pavol Jozef Šafárik </a:t>
            </a:r>
            <a:r>
              <a:rPr lang="sk-SK" sz="2200" dirty="0" err="1" smtClean="0">
                <a:solidFill>
                  <a:schemeClr val="tx1"/>
                </a:solidFill>
              </a:rPr>
              <a:t>University</a:t>
            </a:r>
            <a:r>
              <a:rPr lang="sk-SK" sz="2200" dirty="0" smtClean="0">
                <a:solidFill>
                  <a:schemeClr val="tx1"/>
                </a:solidFill>
              </a:rPr>
              <a:t> in Košice - 15.4.2021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k-SK" sz="2200" dirty="0" err="1" smtClean="0">
                <a:solidFill>
                  <a:schemeClr val="tx1"/>
                </a:solidFill>
              </a:rPr>
              <a:t>PhD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students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competition</a:t>
            </a:r>
            <a:r>
              <a:rPr lang="sk-SK" sz="2200" dirty="0" smtClean="0">
                <a:solidFill>
                  <a:schemeClr val="tx1"/>
                </a:solidFill>
              </a:rPr>
              <a:t>, SAV, 20.4.2021</a:t>
            </a:r>
          </a:p>
        </p:txBody>
      </p:sp>
    </p:spTree>
    <p:extLst>
      <p:ext uri="{BB962C8B-B14F-4D97-AF65-F5344CB8AC3E}">
        <p14:creationId xmlns:p14="http://schemas.microsoft.com/office/powerpoint/2010/main" val="21961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/>
        </p:nvSpPr>
        <p:spPr>
          <a:xfrm>
            <a:off x="1069200" y="788400"/>
            <a:ext cx="431599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Montserrat" charset="0"/>
                <a:cs typeface="Montserrat" charset="0"/>
              </a:rPr>
              <a:t>POSTER PRESENTATIONS:</a:t>
            </a:r>
            <a:endParaRPr lang="en-US" sz="3200" dirty="0">
              <a:solidFill>
                <a:schemeClr val="tx2"/>
              </a:solidFill>
              <a:latin typeface="+mj-lt"/>
              <a:ea typeface="Montserrat" charset="0"/>
              <a:cs typeface="Montserrat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993600" y="1429200"/>
            <a:ext cx="16711614" cy="3759584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European XFEL Users' Meeting and Satellite Meetings, 2018, DESY-Hamburg and European XFEL, Hamburg, </a:t>
            </a:r>
            <a:r>
              <a:rPr lang="sk-SK" sz="2200" dirty="0" err="1" smtClean="0">
                <a:solidFill>
                  <a:schemeClr val="tx1"/>
                </a:solidFill>
              </a:rPr>
              <a:t>Germany</a:t>
            </a:r>
            <a:r>
              <a:rPr lang="en-US" sz="2200" dirty="0" smtClean="0">
                <a:solidFill>
                  <a:schemeClr val="tx1"/>
                </a:solidFill>
              </a:rPr>
              <a:t>, 24.-26. </a:t>
            </a:r>
            <a:r>
              <a:rPr lang="sk-SK" sz="2200" dirty="0" err="1" smtClean="0">
                <a:solidFill>
                  <a:schemeClr val="tx1"/>
                </a:solidFill>
              </a:rPr>
              <a:t>January</a:t>
            </a:r>
            <a:r>
              <a:rPr lang="en-US" sz="2200" dirty="0" smtClean="0">
                <a:solidFill>
                  <a:schemeClr val="tx1"/>
                </a:solidFill>
              </a:rPr>
              <a:t> 2018</a:t>
            </a:r>
          </a:p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School of XFEL and synchrotron radiation users “SFEL2018“ – 5th International Scientific School - </a:t>
            </a:r>
            <a:r>
              <a:rPr lang="en-US" sz="2200" dirty="0" err="1" smtClean="0">
                <a:solidFill>
                  <a:schemeClr val="tx1"/>
                </a:solidFill>
              </a:rPr>
              <a:t>Liptovský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Ján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sk-SK" sz="2200" dirty="0" smtClean="0">
                <a:solidFill>
                  <a:schemeClr val="tx1"/>
                </a:solidFill>
              </a:rPr>
              <a:t>Slovakia</a:t>
            </a:r>
            <a:r>
              <a:rPr lang="en-US" sz="2200" dirty="0" smtClean="0">
                <a:solidFill>
                  <a:schemeClr val="tx1"/>
                </a:solidFill>
              </a:rPr>
              <a:t>, 27. – 31. M</a:t>
            </a:r>
            <a:r>
              <a:rPr lang="sk-SK" sz="2200" dirty="0" err="1" smtClean="0">
                <a:solidFill>
                  <a:schemeClr val="tx1"/>
                </a:solidFill>
              </a:rPr>
              <a:t>ay</a:t>
            </a:r>
            <a:r>
              <a:rPr lang="en-US" sz="2200" dirty="0" smtClean="0">
                <a:solidFill>
                  <a:schemeClr val="tx1"/>
                </a:solidFill>
              </a:rPr>
              <a:t> 2018</a:t>
            </a:r>
          </a:p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17th Czech and Slovak Conference on Magnetism, </a:t>
            </a:r>
            <a:r>
              <a:rPr lang="en-US" sz="2200" dirty="0" err="1" smtClean="0">
                <a:solidFill>
                  <a:schemeClr val="tx1"/>
                </a:solidFill>
              </a:rPr>
              <a:t>Košice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sk-SK" sz="2200" dirty="0" smtClean="0">
                <a:solidFill>
                  <a:schemeClr val="tx1"/>
                </a:solidFill>
              </a:rPr>
              <a:t>Slovakia</a:t>
            </a:r>
            <a:r>
              <a:rPr lang="en-US" sz="2200" dirty="0" smtClean="0">
                <a:solidFill>
                  <a:schemeClr val="tx1"/>
                </a:solidFill>
              </a:rPr>
              <a:t>, 3. –7. </a:t>
            </a:r>
            <a:r>
              <a:rPr lang="sk-SK" sz="2200" dirty="0" err="1" smtClean="0">
                <a:solidFill>
                  <a:schemeClr val="tx1"/>
                </a:solidFill>
              </a:rPr>
              <a:t>June</a:t>
            </a:r>
            <a:r>
              <a:rPr lang="en-US" sz="2200" dirty="0" smtClean="0">
                <a:solidFill>
                  <a:schemeClr val="tx1"/>
                </a:solidFill>
              </a:rPr>
              <a:t> 2019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International Conference on Magnetic Fluids – ICMF 2019,  Paris, France. 8</a:t>
            </a:r>
            <a:r>
              <a:rPr lang="sk-SK" sz="2200" dirty="0" smtClean="0">
                <a:solidFill>
                  <a:schemeClr val="tx1"/>
                </a:solidFill>
              </a:rPr>
              <a:t>.</a:t>
            </a:r>
            <a:r>
              <a:rPr lang="en-US" sz="2200" dirty="0" smtClean="0">
                <a:solidFill>
                  <a:schemeClr val="tx1"/>
                </a:solidFill>
              </a:rPr>
              <a:t> – 12</a:t>
            </a:r>
            <a:r>
              <a:rPr lang="sk-SK" sz="2200" dirty="0" smtClean="0">
                <a:solidFill>
                  <a:schemeClr val="tx1"/>
                </a:solidFill>
              </a:rPr>
              <a:t>.</a:t>
            </a:r>
            <a:r>
              <a:rPr lang="en-US" sz="2200" dirty="0" smtClean="0">
                <a:solidFill>
                  <a:schemeClr val="tx1"/>
                </a:solidFill>
              </a:rPr>
              <a:t> July 2019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The European School on Magnetism 2019</a:t>
            </a:r>
            <a:r>
              <a:rPr lang="sk-SK" sz="2200" dirty="0" smtClean="0">
                <a:solidFill>
                  <a:schemeClr val="tx1"/>
                </a:solidFill>
              </a:rPr>
              <a:t>, </a:t>
            </a:r>
            <a:r>
              <a:rPr lang="cs-CZ" sz="2200" dirty="0" smtClean="0">
                <a:solidFill>
                  <a:schemeClr val="tx1"/>
                </a:solidFill>
              </a:rPr>
              <a:t>CEITEC </a:t>
            </a:r>
            <a:r>
              <a:rPr lang="sk-SK" sz="2200" dirty="0" smtClean="0">
                <a:solidFill>
                  <a:schemeClr val="tx1"/>
                </a:solidFill>
              </a:rPr>
              <a:t>Brno </a:t>
            </a:r>
            <a:r>
              <a:rPr lang="sk-SK" sz="2200" dirty="0" err="1" smtClean="0">
                <a:solidFill>
                  <a:schemeClr val="tx1"/>
                </a:solidFill>
              </a:rPr>
              <a:t>University</a:t>
            </a:r>
            <a:r>
              <a:rPr lang="sk-SK" sz="2200" dirty="0" smtClean="0">
                <a:solidFill>
                  <a:schemeClr val="tx1"/>
                </a:solidFill>
              </a:rPr>
              <a:t> of </a:t>
            </a:r>
            <a:r>
              <a:rPr lang="sk-SK" sz="2200" dirty="0" err="1" smtClean="0">
                <a:solidFill>
                  <a:schemeClr val="tx1"/>
                </a:solidFill>
              </a:rPr>
              <a:t>Technology</a:t>
            </a:r>
            <a:r>
              <a:rPr lang="cs-CZ" sz="2200" dirty="0" smtClean="0">
                <a:solidFill>
                  <a:schemeClr val="tx1"/>
                </a:solidFill>
              </a:rPr>
              <a:t>, </a:t>
            </a:r>
            <a:r>
              <a:rPr lang="cs-CZ" sz="2200" dirty="0" err="1" smtClean="0">
                <a:solidFill>
                  <a:schemeClr val="tx1"/>
                </a:solidFill>
              </a:rPr>
              <a:t>Purkynova</a:t>
            </a:r>
            <a:r>
              <a:rPr lang="cs-CZ" sz="2200" dirty="0" smtClean="0">
                <a:solidFill>
                  <a:schemeClr val="tx1"/>
                </a:solidFill>
              </a:rPr>
              <a:t> 123, 612 00 Brno, Czech Republic, 1. – 13. </a:t>
            </a:r>
            <a:r>
              <a:rPr lang="cs-CZ" sz="2200" dirty="0" err="1" smtClean="0">
                <a:solidFill>
                  <a:schemeClr val="tx1"/>
                </a:solidFill>
              </a:rPr>
              <a:t>September</a:t>
            </a:r>
            <a:r>
              <a:rPr lang="cs-CZ" sz="2200" dirty="0" smtClean="0">
                <a:solidFill>
                  <a:schemeClr val="tx1"/>
                </a:solidFill>
              </a:rPr>
              <a:t> 2019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72373" y="10644171"/>
            <a:ext cx="173438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Montserrat" charset="0"/>
                <a:cs typeface="Montserrat" charset="0"/>
              </a:rPr>
              <a:t>AWARDS:</a:t>
            </a:r>
            <a:endParaRPr lang="en-US" sz="3200" dirty="0">
              <a:solidFill>
                <a:schemeClr val="tx2"/>
              </a:solidFill>
              <a:latin typeface="+mj-lt"/>
              <a:ea typeface="Montserrat" charset="0"/>
              <a:cs typeface="Montserrat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069200" y="11257578"/>
            <a:ext cx="16711614" cy="1952935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dirty="0" smtClean="0">
                <a:solidFill>
                  <a:srgbClr val="0070C0"/>
                </a:solidFill>
              </a:rPr>
              <a:t>3rd </a:t>
            </a:r>
            <a:r>
              <a:rPr lang="sk-SK" sz="2200" dirty="0" err="1" smtClean="0">
                <a:solidFill>
                  <a:srgbClr val="0070C0"/>
                </a:solidFill>
              </a:rPr>
              <a:t>place</a:t>
            </a:r>
            <a:r>
              <a:rPr lang="sk-SK" sz="2200" dirty="0" smtClean="0">
                <a:solidFill>
                  <a:srgbClr val="0070C0"/>
                </a:solidFill>
              </a:rPr>
              <a:t> in </a:t>
            </a:r>
            <a:r>
              <a:rPr lang="sk-SK" sz="2200" dirty="0" err="1">
                <a:solidFill>
                  <a:srgbClr val="0070C0"/>
                </a:solidFill>
              </a:rPr>
              <a:t>Young</a:t>
            </a:r>
            <a:r>
              <a:rPr lang="sk-SK" sz="2200" dirty="0">
                <a:solidFill>
                  <a:srgbClr val="0070C0"/>
                </a:solidFill>
              </a:rPr>
              <a:t> </a:t>
            </a:r>
            <a:r>
              <a:rPr lang="sk-SK" sz="2200" dirty="0" err="1">
                <a:solidFill>
                  <a:srgbClr val="0070C0"/>
                </a:solidFill>
              </a:rPr>
              <a:t>Scientists</a:t>
            </a:r>
            <a:r>
              <a:rPr lang="sk-SK" sz="2200" dirty="0">
                <a:solidFill>
                  <a:srgbClr val="0070C0"/>
                </a:solidFill>
              </a:rPr>
              <a:t> </a:t>
            </a:r>
            <a:r>
              <a:rPr lang="sk-SK" sz="2200" dirty="0" err="1">
                <a:solidFill>
                  <a:srgbClr val="0070C0"/>
                </a:solidFill>
              </a:rPr>
              <a:t>Competition</a:t>
            </a:r>
            <a:r>
              <a:rPr lang="sk-SK" sz="2200" dirty="0">
                <a:solidFill>
                  <a:srgbClr val="0070C0"/>
                </a:solidFill>
              </a:rPr>
              <a:t>, IEP SAS 2020</a:t>
            </a:r>
            <a:endParaRPr lang="sk-SK" sz="2200" dirty="0" smtClean="0">
              <a:solidFill>
                <a:srgbClr val="0070C0"/>
              </a:solidFill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tx1"/>
                </a:solidFill>
              </a:rPr>
              <a:t>1st </a:t>
            </a:r>
            <a:r>
              <a:rPr lang="sk-SK" sz="2200" dirty="0" err="1">
                <a:solidFill>
                  <a:schemeClr val="tx1"/>
                </a:solidFill>
              </a:rPr>
              <a:t>place</a:t>
            </a:r>
            <a:r>
              <a:rPr lang="sk-SK" sz="2200" dirty="0">
                <a:solidFill>
                  <a:schemeClr val="tx1"/>
                </a:solidFill>
              </a:rPr>
              <a:t> in </a:t>
            </a:r>
            <a:r>
              <a:rPr lang="en-US" sz="2200" dirty="0">
                <a:solidFill>
                  <a:schemeClr val="tx1"/>
                </a:solidFill>
              </a:rPr>
              <a:t>competition of scientific works of young </a:t>
            </a:r>
            <a:r>
              <a:rPr lang="en-US" sz="2200" dirty="0" smtClean="0">
                <a:solidFill>
                  <a:schemeClr val="tx1"/>
                </a:solidFill>
              </a:rPr>
              <a:t>physicists</a:t>
            </a:r>
            <a:r>
              <a:rPr lang="sk-SK" sz="2200" dirty="0" smtClean="0">
                <a:solidFill>
                  <a:schemeClr val="tx1"/>
                </a:solidFill>
              </a:rPr>
              <a:t>, </a:t>
            </a:r>
            <a:r>
              <a:rPr lang="sk-SK" sz="2000" dirty="0">
                <a:solidFill>
                  <a:schemeClr val="tx1"/>
                </a:solidFill>
              </a:rPr>
              <a:t>Slovak </a:t>
            </a:r>
            <a:r>
              <a:rPr lang="sk-SK" sz="2000" dirty="0" err="1">
                <a:solidFill>
                  <a:schemeClr val="tx1"/>
                </a:solidFill>
              </a:rPr>
              <a:t>Physical</a:t>
            </a:r>
            <a:r>
              <a:rPr lang="sk-SK" sz="2000" dirty="0">
                <a:solidFill>
                  <a:schemeClr val="tx1"/>
                </a:solidFill>
              </a:rPr>
              <a:t> Society 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endParaRPr lang="sk-SK" sz="22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dirty="0" smtClean="0">
                <a:solidFill>
                  <a:srgbClr val="0070C0"/>
                </a:solidFill>
              </a:rPr>
              <a:t>1st </a:t>
            </a:r>
            <a:r>
              <a:rPr lang="sk-SK" sz="2200" dirty="0" err="1" smtClean="0">
                <a:solidFill>
                  <a:srgbClr val="0070C0"/>
                </a:solidFill>
              </a:rPr>
              <a:t>place</a:t>
            </a:r>
            <a:r>
              <a:rPr lang="sk-SK" sz="2200" dirty="0" smtClean="0">
                <a:solidFill>
                  <a:srgbClr val="0070C0"/>
                </a:solidFill>
              </a:rPr>
              <a:t> in </a:t>
            </a:r>
            <a:r>
              <a:rPr lang="sk-SK" sz="2200" dirty="0" err="1" smtClean="0">
                <a:solidFill>
                  <a:srgbClr val="0070C0"/>
                </a:solidFill>
              </a:rPr>
              <a:t>PhD</a:t>
            </a:r>
            <a:r>
              <a:rPr lang="sk-SK" sz="2200" dirty="0" smtClean="0">
                <a:solidFill>
                  <a:srgbClr val="0070C0"/>
                </a:solidFill>
              </a:rPr>
              <a:t> </a:t>
            </a:r>
            <a:r>
              <a:rPr lang="sk-SK" sz="2200" dirty="0" err="1">
                <a:solidFill>
                  <a:srgbClr val="0070C0"/>
                </a:solidFill>
              </a:rPr>
              <a:t>students</a:t>
            </a:r>
            <a:r>
              <a:rPr lang="sk-SK" sz="2200" dirty="0">
                <a:solidFill>
                  <a:srgbClr val="0070C0"/>
                </a:solidFill>
              </a:rPr>
              <a:t> </a:t>
            </a:r>
            <a:r>
              <a:rPr lang="sk-SK" sz="2200" dirty="0" err="1">
                <a:solidFill>
                  <a:srgbClr val="0070C0"/>
                </a:solidFill>
              </a:rPr>
              <a:t>competition</a:t>
            </a:r>
            <a:r>
              <a:rPr lang="sk-SK" sz="2200" dirty="0">
                <a:solidFill>
                  <a:srgbClr val="0070C0"/>
                </a:solidFill>
              </a:rPr>
              <a:t>, SAV</a:t>
            </a:r>
            <a:endParaRPr lang="sk-SK" sz="2000" dirty="0">
              <a:solidFill>
                <a:srgbClr val="0070C0"/>
              </a:solidFill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k-SK" sz="2000" dirty="0" smtClean="0">
              <a:solidFill>
                <a:schemeClr val="tx1"/>
              </a:solidFill>
            </a:endParaRPr>
          </a:p>
        </p:txBody>
      </p:sp>
      <p:sp>
        <p:nvSpPr>
          <p:cNvPr id="6" name="TextBox 9"/>
          <p:cNvSpPr txBox="1"/>
          <p:nvPr/>
        </p:nvSpPr>
        <p:spPr>
          <a:xfrm>
            <a:off x="743337" y="5634368"/>
            <a:ext cx="392684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Montserrat" charset="0"/>
                <a:cs typeface="Montserrat" charset="0"/>
              </a:rPr>
              <a:t>ORAL PRESENTATIONS:</a:t>
            </a:r>
            <a:endParaRPr lang="en-US" sz="3200" dirty="0">
              <a:solidFill>
                <a:schemeClr val="tx2"/>
              </a:solidFill>
              <a:latin typeface="+mj-lt"/>
              <a:ea typeface="Montserrat" charset="0"/>
              <a:cs typeface="Montserrat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069200" y="6204664"/>
            <a:ext cx="16711614" cy="3981183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II</a:t>
            </a:r>
            <a:r>
              <a:rPr lang="en-US" sz="2200" dirty="0">
                <a:solidFill>
                  <a:schemeClr val="tx1"/>
                </a:solidFill>
              </a:rPr>
              <a:t>. Meeting of FTIR and Raman spectrometer users BRUKER, 2018, CEITEC </a:t>
            </a:r>
            <a:r>
              <a:rPr lang="en-US" sz="2200" dirty="0" smtClean="0">
                <a:solidFill>
                  <a:schemeClr val="tx1"/>
                </a:solidFill>
              </a:rPr>
              <a:t>VUT, </a:t>
            </a:r>
            <a:r>
              <a:rPr lang="en-US" sz="2200" dirty="0" err="1">
                <a:solidFill>
                  <a:schemeClr val="tx1"/>
                </a:solidFill>
              </a:rPr>
              <a:t>Purkyňova</a:t>
            </a:r>
            <a:r>
              <a:rPr lang="en-US" sz="2200" dirty="0">
                <a:solidFill>
                  <a:schemeClr val="tx1"/>
                </a:solidFill>
              </a:rPr>
              <a:t> 123, Brno, </a:t>
            </a:r>
            <a:r>
              <a:rPr lang="sk-SK" sz="2200" dirty="0" err="1" smtClean="0">
                <a:solidFill>
                  <a:schemeClr val="tx1"/>
                </a:solidFill>
              </a:rPr>
              <a:t>Czech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R</a:t>
            </a:r>
            <a:r>
              <a:rPr lang="sk-SK" sz="2200" dirty="0" err="1" smtClean="0">
                <a:solidFill>
                  <a:schemeClr val="tx1"/>
                </a:solidFill>
              </a:rPr>
              <a:t>epublic</a:t>
            </a:r>
            <a:r>
              <a:rPr lang="en-US" sz="2200" dirty="0" smtClean="0">
                <a:solidFill>
                  <a:schemeClr val="tx1"/>
                </a:solidFill>
              </a:rPr>
              <a:t>, 26.9.2018</a:t>
            </a:r>
            <a:endParaRPr lang="en-US" sz="22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200" dirty="0" smtClean="0">
                <a:solidFill>
                  <a:schemeClr val="tx1"/>
                </a:solidFill>
              </a:rPr>
              <a:t>National </a:t>
            </a:r>
            <a:r>
              <a:rPr lang="de-DE" sz="2200" dirty="0" err="1">
                <a:solidFill>
                  <a:schemeClr val="tx1"/>
                </a:solidFill>
              </a:rPr>
              <a:t>Chiao</a:t>
            </a:r>
            <a:r>
              <a:rPr lang="de-DE" sz="2200" dirty="0">
                <a:solidFill>
                  <a:schemeClr val="tx1"/>
                </a:solidFill>
              </a:rPr>
              <a:t> </a:t>
            </a:r>
            <a:r>
              <a:rPr lang="de-DE" sz="2200" dirty="0" err="1">
                <a:solidFill>
                  <a:schemeClr val="tx1"/>
                </a:solidFill>
              </a:rPr>
              <a:t>Tung</a:t>
            </a:r>
            <a:r>
              <a:rPr lang="de-DE" sz="2200" dirty="0">
                <a:solidFill>
                  <a:schemeClr val="tx1"/>
                </a:solidFill>
              </a:rPr>
              <a:t> University, College </a:t>
            </a:r>
            <a:r>
              <a:rPr lang="de-DE" sz="2200" dirty="0" err="1">
                <a:solidFill>
                  <a:schemeClr val="tx1"/>
                </a:solidFill>
              </a:rPr>
              <a:t>of</a:t>
            </a:r>
            <a:r>
              <a:rPr lang="de-DE" sz="2200" dirty="0">
                <a:solidFill>
                  <a:schemeClr val="tx1"/>
                </a:solidFill>
              </a:rPr>
              <a:t> </a:t>
            </a:r>
            <a:r>
              <a:rPr lang="de-DE" sz="2200" dirty="0" err="1">
                <a:solidFill>
                  <a:schemeClr val="tx1"/>
                </a:solidFill>
              </a:rPr>
              <a:t>Photonics</a:t>
            </a:r>
            <a:r>
              <a:rPr lang="de-DE" sz="2200" dirty="0">
                <a:solidFill>
                  <a:schemeClr val="tx1"/>
                </a:solidFill>
              </a:rPr>
              <a:t>, </a:t>
            </a:r>
            <a:r>
              <a:rPr lang="de-DE" sz="2200" dirty="0" err="1">
                <a:solidFill>
                  <a:schemeClr val="tx1"/>
                </a:solidFill>
              </a:rPr>
              <a:t>No</a:t>
            </a:r>
            <a:r>
              <a:rPr lang="de-DE" sz="2200" dirty="0">
                <a:solidFill>
                  <a:schemeClr val="tx1"/>
                </a:solidFill>
              </a:rPr>
              <a:t>. 301, </a:t>
            </a:r>
            <a:r>
              <a:rPr lang="de-DE" sz="2200" dirty="0" err="1">
                <a:solidFill>
                  <a:schemeClr val="tx1"/>
                </a:solidFill>
              </a:rPr>
              <a:t>Gaofa</a:t>
            </a:r>
            <a:r>
              <a:rPr lang="de-DE" sz="2200" dirty="0">
                <a:solidFill>
                  <a:schemeClr val="tx1"/>
                </a:solidFill>
              </a:rPr>
              <a:t> 3rd Road, </a:t>
            </a:r>
            <a:r>
              <a:rPr lang="de-DE" sz="2200" dirty="0" err="1">
                <a:solidFill>
                  <a:schemeClr val="tx1"/>
                </a:solidFill>
              </a:rPr>
              <a:t>Guiren</a:t>
            </a:r>
            <a:r>
              <a:rPr lang="de-DE" sz="2200" dirty="0">
                <a:solidFill>
                  <a:schemeClr val="tx1"/>
                </a:solidFill>
              </a:rPr>
              <a:t> </a:t>
            </a:r>
            <a:r>
              <a:rPr lang="de-DE" sz="2200" dirty="0" err="1">
                <a:solidFill>
                  <a:schemeClr val="tx1"/>
                </a:solidFill>
              </a:rPr>
              <a:t>District</a:t>
            </a:r>
            <a:r>
              <a:rPr lang="de-DE" sz="2200" dirty="0">
                <a:solidFill>
                  <a:schemeClr val="tx1"/>
                </a:solidFill>
              </a:rPr>
              <a:t>, Tainan City, 71150 Taiwan</a:t>
            </a:r>
            <a:r>
              <a:rPr lang="sk-SK" sz="2200" dirty="0">
                <a:solidFill>
                  <a:schemeClr val="tx1"/>
                </a:solidFill>
              </a:rPr>
              <a:t>, 30.september – 4.november </a:t>
            </a:r>
            <a:r>
              <a:rPr lang="sk-SK" sz="2200" dirty="0" smtClean="0">
                <a:solidFill>
                  <a:schemeClr val="tx1"/>
                </a:solidFill>
              </a:rPr>
              <a:t>2019</a:t>
            </a:r>
            <a:endParaRPr lang="sk-SK" sz="2200" dirty="0" smtClean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k-SK" sz="2200" dirty="0" err="1" smtClean="0">
                <a:solidFill>
                  <a:schemeClr val="tx1"/>
                </a:solidFill>
              </a:rPr>
              <a:t>Young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Scientists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Competition</a:t>
            </a:r>
            <a:r>
              <a:rPr lang="sk-SK" sz="2200" dirty="0">
                <a:solidFill>
                  <a:schemeClr val="tx1"/>
                </a:solidFill>
              </a:rPr>
              <a:t>, IEP </a:t>
            </a:r>
            <a:r>
              <a:rPr lang="sk-SK" sz="2200" dirty="0" smtClean="0">
                <a:solidFill>
                  <a:schemeClr val="tx1"/>
                </a:solidFill>
              </a:rPr>
              <a:t>SAS – </a:t>
            </a:r>
            <a:r>
              <a:rPr lang="sk-SK" sz="2200" dirty="0">
                <a:solidFill>
                  <a:schemeClr val="tx1"/>
                </a:solidFill>
              </a:rPr>
              <a:t>11. december </a:t>
            </a:r>
            <a:r>
              <a:rPr lang="sk-SK" sz="2200" dirty="0" smtClean="0">
                <a:solidFill>
                  <a:schemeClr val="tx1"/>
                </a:solidFill>
              </a:rPr>
              <a:t>2019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k-SK" sz="2200" dirty="0" err="1" smtClean="0">
                <a:solidFill>
                  <a:srgbClr val="0070C0"/>
                </a:solidFill>
              </a:rPr>
              <a:t>Young</a:t>
            </a:r>
            <a:r>
              <a:rPr lang="sk-SK" sz="2200" dirty="0" smtClean="0">
                <a:solidFill>
                  <a:srgbClr val="0070C0"/>
                </a:solidFill>
              </a:rPr>
              <a:t> </a:t>
            </a:r>
            <a:r>
              <a:rPr lang="sk-SK" sz="2200" dirty="0" err="1" smtClean="0">
                <a:solidFill>
                  <a:srgbClr val="0070C0"/>
                </a:solidFill>
              </a:rPr>
              <a:t>Scientists</a:t>
            </a:r>
            <a:r>
              <a:rPr lang="sk-SK" sz="2200" dirty="0" smtClean="0">
                <a:solidFill>
                  <a:srgbClr val="0070C0"/>
                </a:solidFill>
              </a:rPr>
              <a:t> </a:t>
            </a:r>
            <a:r>
              <a:rPr lang="sk-SK" sz="2200" dirty="0" err="1" smtClean="0">
                <a:solidFill>
                  <a:srgbClr val="0070C0"/>
                </a:solidFill>
              </a:rPr>
              <a:t>Competition</a:t>
            </a:r>
            <a:r>
              <a:rPr lang="sk-SK" sz="2200" dirty="0" smtClean="0">
                <a:solidFill>
                  <a:srgbClr val="0070C0"/>
                </a:solidFill>
              </a:rPr>
              <a:t>, IEP SAS – 9. december 2020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k-SK" sz="2200" dirty="0" err="1" smtClean="0">
                <a:solidFill>
                  <a:schemeClr val="tx1"/>
                </a:solidFill>
              </a:rPr>
              <a:t>Seminar</a:t>
            </a:r>
            <a:r>
              <a:rPr lang="sk-SK" sz="2200" dirty="0" smtClean="0">
                <a:solidFill>
                  <a:schemeClr val="tx1"/>
                </a:solidFill>
              </a:rPr>
              <a:t> of </a:t>
            </a:r>
            <a:r>
              <a:rPr lang="sk-SK" sz="2200" dirty="0" err="1" smtClean="0">
                <a:solidFill>
                  <a:schemeClr val="tx1"/>
                </a:solidFill>
              </a:rPr>
              <a:t>Condensed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Matter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Physics</a:t>
            </a:r>
            <a:r>
              <a:rPr lang="sk-SK" sz="2200" dirty="0">
                <a:solidFill>
                  <a:schemeClr val="tx1"/>
                </a:solidFill>
              </a:rPr>
              <a:t>, </a:t>
            </a:r>
            <a:r>
              <a:rPr lang="sk-SK" sz="2200" dirty="0" smtClean="0">
                <a:solidFill>
                  <a:schemeClr val="tx1"/>
                </a:solidFill>
              </a:rPr>
              <a:t>Pavol Jozef Šafárik </a:t>
            </a:r>
            <a:r>
              <a:rPr lang="sk-SK" sz="2200" dirty="0" err="1" smtClean="0">
                <a:solidFill>
                  <a:schemeClr val="tx1"/>
                </a:solidFill>
              </a:rPr>
              <a:t>University</a:t>
            </a:r>
            <a:r>
              <a:rPr lang="sk-SK" sz="2200" dirty="0" smtClean="0">
                <a:solidFill>
                  <a:schemeClr val="tx1"/>
                </a:solidFill>
              </a:rPr>
              <a:t> in Košice - 15.4.2021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k-SK" sz="2200" dirty="0" err="1" smtClean="0">
                <a:solidFill>
                  <a:srgbClr val="0070C0"/>
                </a:solidFill>
              </a:rPr>
              <a:t>PhD</a:t>
            </a:r>
            <a:r>
              <a:rPr lang="sk-SK" sz="2200" dirty="0" smtClean="0">
                <a:solidFill>
                  <a:srgbClr val="0070C0"/>
                </a:solidFill>
              </a:rPr>
              <a:t> </a:t>
            </a:r>
            <a:r>
              <a:rPr lang="sk-SK" sz="2200" dirty="0" err="1" smtClean="0">
                <a:solidFill>
                  <a:srgbClr val="0070C0"/>
                </a:solidFill>
              </a:rPr>
              <a:t>students</a:t>
            </a:r>
            <a:r>
              <a:rPr lang="sk-SK" sz="2200" dirty="0" smtClean="0">
                <a:solidFill>
                  <a:srgbClr val="0070C0"/>
                </a:solidFill>
              </a:rPr>
              <a:t> </a:t>
            </a:r>
            <a:r>
              <a:rPr lang="sk-SK" sz="2200" dirty="0" err="1" smtClean="0">
                <a:solidFill>
                  <a:srgbClr val="0070C0"/>
                </a:solidFill>
              </a:rPr>
              <a:t>competition</a:t>
            </a:r>
            <a:r>
              <a:rPr lang="sk-SK" sz="2200" dirty="0" smtClean="0">
                <a:solidFill>
                  <a:srgbClr val="0070C0"/>
                </a:solidFill>
              </a:rPr>
              <a:t>, SAV, 20.4.2021</a:t>
            </a:r>
          </a:p>
        </p:txBody>
      </p:sp>
    </p:spTree>
    <p:extLst>
      <p:ext uri="{BB962C8B-B14F-4D97-AF65-F5344CB8AC3E}">
        <p14:creationId xmlns:p14="http://schemas.microsoft.com/office/powerpoint/2010/main" val="405080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/>
          <p:nvPr/>
        </p:nvSpPr>
        <p:spPr>
          <a:xfrm>
            <a:off x="1077012" y="12587762"/>
            <a:ext cx="260859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Montserrat" charset="0"/>
                <a:cs typeface="Montserrat" charset="0"/>
              </a:rPr>
              <a:t>DOKTOGRANT:</a:t>
            </a:r>
            <a:endParaRPr lang="en-US" sz="3200" dirty="0">
              <a:solidFill>
                <a:schemeClr val="tx2"/>
              </a:solidFill>
              <a:latin typeface="+mj-lt"/>
              <a:ea typeface="Montserrat" charset="0"/>
              <a:cs typeface="Montserrat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930607" y="12605950"/>
            <a:ext cx="10256447" cy="503308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sk-SK" sz="2200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APP0049 - </a:t>
            </a:r>
            <a:r>
              <a:rPr lang="en-US" sz="22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Influence of nanoparticle size on ac susceptibility of </a:t>
            </a:r>
            <a:r>
              <a:rPr lang="en-US" sz="2200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ferronematics</a:t>
            </a:r>
            <a:r>
              <a:rPr lang="en-US" sz="22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endParaRPr lang="sk-SK" sz="22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6" name="TextBox 9"/>
          <p:cNvSpPr txBox="1"/>
          <p:nvPr/>
        </p:nvSpPr>
        <p:spPr>
          <a:xfrm>
            <a:off x="1068989" y="787984"/>
            <a:ext cx="51987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Montserrat" charset="0"/>
                <a:cs typeface="Montserrat" charset="0"/>
              </a:rPr>
              <a:t>SHORT-TERM BUSINESS TRIPS:</a:t>
            </a:r>
            <a:endParaRPr lang="en-US" sz="3200" dirty="0">
              <a:solidFill>
                <a:schemeClr val="tx2"/>
              </a:solidFill>
              <a:latin typeface="+mj-lt"/>
              <a:ea typeface="Montserrat" charset="0"/>
              <a:cs typeface="Montserrat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993444" y="1427263"/>
            <a:ext cx="16711614" cy="7459058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European XFEL Users' Meeting and Satellite Meetings, 2018, DESY-Hamburg and European XFEL, Hamburg, </a:t>
            </a:r>
            <a:r>
              <a:rPr lang="sk-SK" sz="2200" dirty="0" err="1">
                <a:solidFill>
                  <a:schemeClr val="tx1"/>
                </a:solidFill>
              </a:rPr>
              <a:t>Germany</a:t>
            </a:r>
            <a:r>
              <a:rPr lang="en-US" sz="2200" dirty="0">
                <a:solidFill>
                  <a:schemeClr val="tx1"/>
                </a:solidFill>
              </a:rPr>
              <a:t>, 24.-26. </a:t>
            </a:r>
            <a:r>
              <a:rPr lang="sk-SK" sz="2200" dirty="0" err="1">
                <a:solidFill>
                  <a:schemeClr val="tx1"/>
                </a:solidFill>
              </a:rPr>
              <a:t>January</a:t>
            </a:r>
            <a:r>
              <a:rPr lang="en-US" sz="2200" dirty="0">
                <a:solidFill>
                  <a:schemeClr val="tx1"/>
                </a:solidFill>
              </a:rPr>
              <a:t> 2018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38th </a:t>
            </a:r>
            <a:r>
              <a:rPr lang="en-US" sz="2200" dirty="0">
                <a:solidFill>
                  <a:schemeClr val="tx1"/>
                </a:solidFill>
              </a:rPr>
              <a:t>Berlin School on Neutron Scattering</a:t>
            </a:r>
            <a:r>
              <a:rPr lang="en-US" sz="2200" dirty="0" smtClean="0">
                <a:solidFill>
                  <a:schemeClr val="tx1"/>
                </a:solidFill>
              </a:rPr>
              <a:t>,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Berlin</a:t>
            </a:r>
            <a:r>
              <a:rPr lang="sk-SK" sz="2200" dirty="0" smtClean="0">
                <a:solidFill>
                  <a:schemeClr val="tx1"/>
                </a:solidFill>
              </a:rPr>
              <a:t>, </a:t>
            </a:r>
            <a:r>
              <a:rPr lang="sk-SK" sz="2200" dirty="0" err="1" smtClean="0">
                <a:solidFill>
                  <a:schemeClr val="tx1"/>
                </a:solidFill>
              </a:rPr>
              <a:t>Germany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1. – 9. </a:t>
            </a:r>
            <a:r>
              <a:rPr lang="sk-SK" sz="2200" dirty="0" err="1" smtClean="0">
                <a:solidFill>
                  <a:schemeClr val="tx1"/>
                </a:solidFill>
              </a:rPr>
              <a:t>March</a:t>
            </a:r>
            <a:r>
              <a:rPr lang="en-US" sz="2200" dirty="0" smtClean="0">
                <a:solidFill>
                  <a:schemeClr val="tx1"/>
                </a:solidFill>
              </a:rPr>
              <a:t> 2018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School of XFEL and synchrotron radiation users “SFEL2018“ – 5th International Scientific School - </a:t>
            </a:r>
            <a:r>
              <a:rPr lang="en-US" sz="2200" dirty="0" err="1">
                <a:solidFill>
                  <a:schemeClr val="tx1"/>
                </a:solidFill>
              </a:rPr>
              <a:t>Liptovský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Ján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sk-SK" sz="2200" dirty="0">
                <a:solidFill>
                  <a:schemeClr val="tx1"/>
                </a:solidFill>
              </a:rPr>
              <a:t>Slovakia</a:t>
            </a:r>
            <a:r>
              <a:rPr lang="en-US" sz="2200" dirty="0">
                <a:solidFill>
                  <a:schemeClr val="tx1"/>
                </a:solidFill>
              </a:rPr>
              <a:t>, 27. – 31. M</a:t>
            </a:r>
            <a:r>
              <a:rPr lang="sk-SK" sz="2200" dirty="0" err="1">
                <a:solidFill>
                  <a:schemeClr val="tx1"/>
                </a:solidFill>
              </a:rPr>
              <a:t>ay</a:t>
            </a:r>
            <a:r>
              <a:rPr lang="en-US" sz="2200" dirty="0">
                <a:solidFill>
                  <a:schemeClr val="tx1"/>
                </a:solidFill>
              </a:rPr>
              <a:t> 2018</a:t>
            </a:r>
          </a:p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Basic skills training FTIR and Raman spectrometry BRUKER, </a:t>
            </a:r>
            <a:r>
              <a:rPr lang="sk-SK" sz="2200" dirty="0" smtClean="0">
                <a:solidFill>
                  <a:schemeClr val="tx1"/>
                </a:solidFill>
              </a:rPr>
              <a:t>Brno, </a:t>
            </a:r>
            <a:r>
              <a:rPr lang="sk-SK" sz="2200" dirty="0" err="1" smtClean="0">
                <a:solidFill>
                  <a:schemeClr val="tx1"/>
                </a:solidFill>
              </a:rPr>
              <a:t>Czech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Republic</a:t>
            </a:r>
            <a:r>
              <a:rPr lang="sk-SK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smtClean="0">
                <a:solidFill>
                  <a:schemeClr val="tx1"/>
                </a:solidFill>
              </a:rPr>
              <a:t>24.5.201</a:t>
            </a:r>
            <a:r>
              <a:rPr lang="sk-SK" sz="2200" dirty="0" smtClean="0">
                <a:solidFill>
                  <a:schemeClr val="tx1"/>
                </a:solidFill>
              </a:rPr>
              <a:t>8</a:t>
            </a:r>
          </a:p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k-SK" sz="2200" dirty="0" err="1" smtClean="0">
                <a:solidFill>
                  <a:schemeClr val="tx1"/>
                </a:solidFill>
              </a:rPr>
              <a:t>Institute</a:t>
            </a:r>
            <a:r>
              <a:rPr lang="sk-SK" sz="2200" dirty="0" smtClean="0">
                <a:solidFill>
                  <a:schemeClr val="tx1"/>
                </a:solidFill>
              </a:rPr>
              <a:t> of </a:t>
            </a:r>
            <a:r>
              <a:rPr lang="sk-SK" sz="2200" dirty="0" err="1" smtClean="0">
                <a:solidFill>
                  <a:schemeClr val="tx1"/>
                </a:solidFill>
              </a:rPr>
              <a:t>Physics</a:t>
            </a:r>
            <a:r>
              <a:rPr lang="sk-SK" sz="2200" dirty="0" smtClean="0">
                <a:solidFill>
                  <a:schemeClr val="tx1"/>
                </a:solidFill>
              </a:rPr>
              <a:t> of </a:t>
            </a:r>
            <a:r>
              <a:rPr lang="sk-SK" sz="2200" dirty="0" err="1" smtClean="0">
                <a:solidFill>
                  <a:schemeClr val="tx1"/>
                </a:solidFill>
              </a:rPr>
              <a:t>the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Czech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Academy</a:t>
            </a:r>
            <a:r>
              <a:rPr lang="sk-SK" sz="2200" dirty="0" smtClean="0">
                <a:solidFill>
                  <a:schemeClr val="tx1"/>
                </a:solidFill>
              </a:rPr>
              <a:t> of </a:t>
            </a:r>
            <a:r>
              <a:rPr lang="sk-SK" sz="2200" dirty="0" err="1" smtClean="0">
                <a:solidFill>
                  <a:schemeClr val="tx1"/>
                </a:solidFill>
              </a:rPr>
              <a:t>Sciences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Cukrovarnická</a:t>
            </a:r>
            <a:r>
              <a:rPr lang="en-US" sz="2200" dirty="0">
                <a:solidFill>
                  <a:schemeClr val="tx1"/>
                </a:solidFill>
              </a:rPr>
              <a:t> 112/10, Praha, </a:t>
            </a:r>
            <a:r>
              <a:rPr lang="sk-SK" sz="2200" dirty="0" err="1" smtClean="0">
                <a:solidFill>
                  <a:schemeClr val="tx1"/>
                </a:solidFill>
              </a:rPr>
              <a:t>Czech</a:t>
            </a:r>
            <a:r>
              <a:rPr lang="sk-SK" sz="2200" dirty="0" smtClean="0">
                <a:solidFill>
                  <a:schemeClr val="tx1"/>
                </a:solidFill>
              </a:rPr>
              <a:t> </a:t>
            </a:r>
            <a:r>
              <a:rPr lang="sk-SK" sz="2200" dirty="0" err="1" smtClean="0">
                <a:solidFill>
                  <a:schemeClr val="tx1"/>
                </a:solidFill>
              </a:rPr>
              <a:t>Republic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>
                <a:solidFill>
                  <a:schemeClr val="tx1"/>
                </a:solidFill>
              </a:rPr>
              <a:t>06.-10. </a:t>
            </a:r>
            <a:r>
              <a:rPr lang="sk-SK" sz="2200" dirty="0" err="1" smtClean="0">
                <a:solidFill>
                  <a:schemeClr val="tx1"/>
                </a:solidFill>
              </a:rPr>
              <a:t>N</a:t>
            </a:r>
            <a:r>
              <a:rPr lang="en-US" sz="2200" dirty="0" err="1" smtClean="0">
                <a:solidFill>
                  <a:schemeClr val="tx1"/>
                </a:solidFill>
              </a:rPr>
              <a:t>ovember</a:t>
            </a:r>
            <a:r>
              <a:rPr lang="en-US" sz="2200" dirty="0" smtClean="0">
                <a:solidFill>
                  <a:schemeClr val="tx1"/>
                </a:solidFill>
              </a:rPr>
              <a:t> 201</a:t>
            </a:r>
            <a:r>
              <a:rPr lang="sk-SK" sz="2200" dirty="0" smtClean="0">
                <a:solidFill>
                  <a:schemeClr val="tx1"/>
                </a:solidFill>
              </a:rPr>
              <a:t>8</a:t>
            </a:r>
          </a:p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Institute </a:t>
            </a:r>
            <a:r>
              <a:rPr lang="en-US" sz="2200" dirty="0">
                <a:solidFill>
                  <a:schemeClr val="tx1"/>
                </a:solidFill>
              </a:rPr>
              <a:t>for Solid State Physics and Optics, Wigner Research Centre for Physics, HAS, </a:t>
            </a:r>
            <a:r>
              <a:rPr lang="en-US" sz="2200" dirty="0" err="1" smtClean="0">
                <a:solidFill>
                  <a:schemeClr val="tx1"/>
                </a:solidFill>
              </a:rPr>
              <a:t>Budape</a:t>
            </a:r>
            <a:r>
              <a:rPr lang="sk-SK" sz="2200" dirty="0" err="1" smtClean="0">
                <a:solidFill>
                  <a:schemeClr val="tx1"/>
                </a:solidFill>
              </a:rPr>
              <a:t>st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sk-SK" sz="2200" dirty="0" err="1" smtClean="0">
                <a:solidFill>
                  <a:schemeClr val="tx1"/>
                </a:solidFill>
              </a:rPr>
              <a:t>Hungary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>
                <a:solidFill>
                  <a:schemeClr val="tx1"/>
                </a:solidFill>
              </a:rPr>
              <a:t>26. – 31. </a:t>
            </a:r>
            <a:r>
              <a:rPr lang="sk-SK" sz="2200" dirty="0" smtClean="0">
                <a:solidFill>
                  <a:schemeClr val="tx1"/>
                </a:solidFill>
              </a:rPr>
              <a:t>May</a:t>
            </a:r>
            <a:r>
              <a:rPr lang="en-US" sz="2200" dirty="0" smtClean="0">
                <a:solidFill>
                  <a:schemeClr val="tx1"/>
                </a:solidFill>
              </a:rPr>
              <a:t> 2019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II. Meeting of FTIR and Raman spectrometer users BRUKER, 2018, CEITEC VUT, </a:t>
            </a:r>
            <a:r>
              <a:rPr lang="en-US" sz="2200" dirty="0" err="1">
                <a:solidFill>
                  <a:schemeClr val="tx1"/>
                </a:solidFill>
              </a:rPr>
              <a:t>Purkyňova</a:t>
            </a:r>
            <a:r>
              <a:rPr lang="en-US" sz="2200" dirty="0">
                <a:solidFill>
                  <a:schemeClr val="tx1"/>
                </a:solidFill>
              </a:rPr>
              <a:t> 123, Brno, </a:t>
            </a:r>
            <a:r>
              <a:rPr lang="sk-SK" sz="2200" dirty="0" err="1">
                <a:solidFill>
                  <a:schemeClr val="tx1"/>
                </a:solidFill>
              </a:rPr>
              <a:t>Czech</a:t>
            </a:r>
            <a:r>
              <a:rPr lang="sk-SK" sz="2200" dirty="0">
                <a:solidFill>
                  <a:schemeClr val="tx1"/>
                </a:solidFill>
              </a:rPr>
              <a:t> </a:t>
            </a:r>
            <a:r>
              <a:rPr lang="sk-SK" sz="2200" dirty="0" err="1">
                <a:solidFill>
                  <a:schemeClr val="tx1"/>
                </a:solidFill>
              </a:rPr>
              <a:t>Republic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smtClean="0">
                <a:solidFill>
                  <a:schemeClr val="tx1"/>
                </a:solidFill>
              </a:rPr>
              <a:t>26.9.2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The </a:t>
            </a:r>
            <a:r>
              <a:rPr lang="en-US" sz="2200" dirty="0">
                <a:solidFill>
                  <a:schemeClr val="tx1"/>
                </a:solidFill>
              </a:rPr>
              <a:t>European School on Magnetism 2019</a:t>
            </a:r>
            <a:r>
              <a:rPr lang="sk-SK" sz="2200" dirty="0">
                <a:solidFill>
                  <a:schemeClr val="tx1"/>
                </a:solidFill>
              </a:rPr>
              <a:t>, </a:t>
            </a:r>
            <a:r>
              <a:rPr lang="cs-CZ" sz="2200" dirty="0">
                <a:solidFill>
                  <a:schemeClr val="tx1"/>
                </a:solidFill>
              </a:rPr>
              <a:t>CEITEC </a:t>
            </a:r>
            <a:r>
              <a:rPr lang="sk-SK" sz="2200" dirty="0">
                <a:solidFill>
                  <a:schemeClr val="tx1"/>
                </a:solidFill>
              </a:rPr>
              <a:t>Brno </a:t>
            </a:r>
            <a:r>
              <a:rPr lang="sk-SK" sz="2200" dirty="0" err="1">
                <a:solidFill>
                  <a:schemeClr val="tx1"/>
                </a:solidFill>
              </a:rPr>
              <a:t>University</a:t>
            </a:r>
            <a:r>
              <a:rPr lang="sk-SK" sz="2200" dirty="0">
                <a:solidFill>
                  <a:schemeClr val="tx1"/>
                </a:solidFill>
              </a:rPr>
              <a:t> of </a:t>
            </a:r>
            <a:r>
              <a:rPr lang="sk-SK" sz="2200" dirty="0" err="1">
                <a:solidFill>
                  <a:schemeClr val="tx1"/>
                </a:solidFill>
              </a:rPr>
              <a:t>Technology</a:t>
            </a:r>
            <a:r>
              <a:rPr lang="cs-CZ" sz="2200" dirty="0">
                <a:solidFill>
                  <a:schemeClr val="tx1"/>
                </a:solidFill>
              </a:rPr>
              <a:t>, </a:t>
            </a:r>
            <a:r>
              <a:rPr lang="cs-CZ" sz="2200" dirty="0" err="1">
                <a:solidFill>
                  <a:schemeClr val="tx1"/>
                </a:solidFill>
              </a:rPr>
              <a:t>Purkynova</a:t>
            </a:r>
            <a:r>
              <a:rPr lang="cs-CZ" sz="2200" dirty="0">
                <a:solidFill>
                  <a:schemeClr val="tx1"/>
                </a:solidFill>
              </a:rPr>
              <a:t> 123, 612 00 Brno, Czech Republic, 1. – 13. </a:t>
            </a:r>
            <a:r>
              <a:rPr lang="cs-CZ" sz="2200" dirty="0" err="1">
                <a:solidFill>
                  <a:schemeClr val="tx1"/>
                </a:solidFill>
              </a:rPr>
              <a:t>September</a:t>
            </a:r>
            <a:r>
              <a:rPr lang="cs-CZ" sz="2200" dirty="0">
                <a:solidFill>
                  <a:schemeClr val="tx1"/>
                </a:solidFill>
              </a:rPr>
              <a:t> 2019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Institute </a:t>
            </a:r>
            <a:r>
              <a:rPr lang="en-US" sz="2200" dirty="0">
                <a:solidFill>
                  <a:schemeClr val="tx1"/>
                </a:solidFill>
              </a:rPr>
              <a:t>for Solid State Physics and Optics, Wigner Research Centre for Physics, HAS, </a:t>
            </a:r>
            <a:r>
              <a:rPr lang="en-US" sz="2200" dirty="0" err="1" smtClean="0">
                <a:solidFill>
                  <a:schemeClr val="tx1"/>
                </a:solidFill>
              </a:rPr>
              <a:t>Budape</a:t>
            </a:r>
            <a:r>
              <a:rPr lang="sk-SK" sz="2200" dirty="0" err="1" smtClean="0">
                <a:solidFill>
                  <a:schemeClr val="tx1"/>
                </a:solidFill>
              </a:rPr>
              <a:t>st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sk-SK" sz="2200" dirty="0" err="1" smtClean="0">
                <a:solidFill>
                  <a:schemeClr val="tx1"/>
                </a:solidFill>
              </a:rPr>
              <a:t>Hungary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>
                <a:solidFill>
                  <a:schemeClr val="tx1"/>
                </a:solidFill>
              </a:rPr>
              <a:t>3. – 5. </a:t>
            </a:r>
            <a:r>
              <a:rPr lang="sk-SK" sz="2200" dirty="0" err="1" smtClean="0">
                <a:solidFill>
                  <a:schemeClr val="tx1"/>
                </a:solidFill>
              </a:rPr>
              <a:t>D</a:t>
            </a:r>
            <a:r>
              <a:rPr lang="en-US" sz="2200" dirty="0" err="1" smtClean="0">
                <a:solidFill>
                  <a:schemeClr val="tx1"/>
                </a:solidFill>
              </a:rPr>
              <a:t>ecember</a:t>
            </a:r>
            <a:r>
              <a:rPr lang="en-US" sz="2200" dirty="0" smtClean="0">
                <a:solidFill>
                  <a:schemeClr val="tx1"/>
                </a:solidFill>
              </a:rPr>
              <a:t> 2019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International Conference on Magnetic Fluids – ICMF 2019,  Paris, France. </a:t>
            </a:r>
            <a:r>
              <a:rPr lang="en-US" sz="2200" dirty="0" smtClean="0">
                <a:solidFill>
                  <a:schemeClr val="tx1"/>
                </a:solidFill>
              </a:rPr>
              <a:t>8</a:t>
            </a:r>
            <a:r>
              <a:rPr lang="sk-SK" sz="2200" dirty="0" smtClean="0">
                <a:solidFill>
                  <a:schemeClr val="tx1"/>
                </a:solidFill>
              </a:rPr>
              <a:t>.</a:t>
            </a:r>
            <a:r>
              <a:rPr lang="en-US" sz="2200" dirty="0" smtClean="0">
                <a:solidFill>
                  <a:schemeClr val="tx1"/>
                </a:solidFill>
              </a:rPr>
              <a:t> – 12</a:t>
            </a:r>
            <a:r>
              <a:rPr lang="sk-SK" sz="2200" dirty="0" smtClean="0">
                <a:solidFill>
                  <a:schemeClr val="tx1"/>
                </a:solidFill>
              </a:rPr>
              <a:t>.</a:t>
            </a:r>
            <a:r>
              <a:rPr lang="en-US" sz="2200" dirty="0" smtClean="0">
                <a:solidFill>
                  <a:schemeClr val="tx1"/>
                </a:solidFill>
              </a:rPr>
              <a:t> July </a:t>
            </a:r>
            <a:r>
              <a:rPr lang="en-US" sz="2200" dirty="0">
                <a:solidFill>
                  <a:schemeClr val="tx1"/>
                </a:solidFill>
              </a:rPr>
              <a:t>2019</a:t>
            </a: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200" dirty="0" smtClean="0">
                <a:solidFill>
                  <a:schemeClr val="tx1"/>
                </a:solidFill>
              </a:rPr>
              <a:t>Ústav </a:t>
            </a:r>
            <a:r>
              <a:rPr lang="sk-SK" sz="2200" dirty="0">
                <a:solidFill>
                  <a:schemeClr val="tx1"/>
                </a:solidFill>
              </a:rPr>
              <a:t>polymérov SAV</a:t>
            </a:r>
            <a:r>
              <a:rPr lang="sk-SK" sz="2200" dirty="0" smtClean="0">
                <a:solidFill>
                  <a:schemeClr val="tx1"/>
                </a:solidFill>
              </a:rPr>
              <a:t>, </a:t>
            </a:r>
            <a:r>
              <a:rPr lang="pt-BR" sz="2200" dirty="0">
                <a:solidFill>
                  <a:schemeClr val="tx1"/>
                </a:solidFill>
              </a:rPr>
              <a:t>Dúbravská cesta 9, 845 41</a:t>
            </a:r>
            <a:r>
              <a:rPr lang="sk-SK" sz="2200" dirty="0" smtClean="0">
                <a:solidFill>
                  <a:schemeClr val="tx1"/>
                </a:solidFill>
              </a:rPr>
              <a:t> Bratislava, 8. – 10. September 2020</a:t>
            </a:r>
          </a:p>
        </p:txBody>
      </p:sp>
      <p:sp>
        <p:nvSpPr>
          <p:cNvPr id="8" name="TextBox 9"/>
          <p:cNvSpPr txBox="1"/>
          <p:nvPr/>
        </p:nvSpPr>
        <p:spPr>
          <a:xfrm>
            <a:off x="1077012" y="9047173"/>
            <a:ext cx="502612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Montserrat" charset="0"/>
                <a:cs typeface="Montserrat" charset="0"/>
              </a:rPr>
              <a:t>LONG-TERM BUSINESS TRIPS:</a:t>
            </a:r>
            <a:endParaRPr lang="en-US" sz="3200" dirty="0">
              <a:solidFill>
                <a:schemeClr val="tx2"/>
              </a:solidFill>
              <a:latin typeface="+mj-lt"/>
              <a:ea typeface="Montserrat" charset="0"/>
              <a:cs typeface="Montserrat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993444" y="9694296"/>
            <a:ext cx="16711614" cy="3045542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200" dirty="0" smtClean="0">
                <a:solidFill>
                  <a:schemeClr val="tx1"/>
                </a:solidFill>
              </a:rPr>
              <a:t>National </a:t>
            </a:r>
            <a:r>
              <a:rPr lang="de-DE" sz="2200" dirty="0" err="1">
                <a:solidFill>
                  <a:schemeClr val="tx1"/>
                </a:solidFill>
              </a:rPr>
              <a:t>Chiao</a:t>
            </a:r>
            <a:r>
              <a:rPr lang="de-DE" sz="2200" dirty="0">
                <a:solidFill>
                  <a:schemeClr val="tx1"/>
                </a:solidFill>
              </a:rPr>
              <a:t> </a:t>
            </a:r>
            <a:r>
              <a:rPr lang="de-DE" sz="2200" dirty="0" err="1">
                <a:solidFill>
                  <a:schemeClr val="tx1"/>
                </a:solidFill>
              </a:rPr>
              <a:t>Tung</a:t>
            </a:r>
            <a:r>
              <a:rPr lang="de-DE" sz="2200" dirty="0">
                <a:solidFill>
                  <a:schemeClr val="tx1"/>
                </a:solidFill>
              </a:rPr>
              <a:t> University, College </a:t>
            </a:r>
            <a:r>
              <a:rPr lang="de-DE" sz="2200" dirty="0" err="1">
                <a:solidFill>
                  <a:schemeClr val="tx1"/>
                </a:solidFill>
              </a:rPr>
              <a:t>of</a:t>
            </a:r>
            <a:r>
              <a:rPr lang="de-DE" sz="2200" dirty="0">
                <a:solidFill>
                  <a:schemeClr val="tx1"/>
                </a:solidFill>
              </a:rPr>
              <a:t> </a:t>
            </a:r>
            <a:r>
              <a:rPr lang="de-DE" sz="2200" dirty="0" err="1">
                <a:solidFill>
                  <a:schemeClr val="tx1"/>
                </a:solidFill>
              </a:rPr>
              <a:t>Photonics</a:t>
            </a:r>
            <a:r>
              <a:rPr lang="de-DE" sz="2200" dirty="0">
                <a:solidFill>
                  <a:schemeClr val="tx1"/>
                </a:solidFill>
              </a:rPr>
              <a:t>, </a:t>
            </a:r>
            <a:r>
              <a:rPr lang="de-DE" sz="2200" dirty="0" err="1">
                <a:solidFill>
                  <a:schemeClr val="tx1"/>
                </a:solidFill>
              </a:rPr>
              <a:t>No</a:t>
            </a:r>
            <a:r>
              <a:rPr lang="de-DE" sz="2200" dirty="0">
                <a:solidFill>
                  <a:schemeClr val="tx1"/>
                </a:solidFill>
              </a:rPr>
              <a:t>. 301, </a:t>
            </a:r>
            <a:r>
              <a:rPr lang="de-DE" sz="2200" dirty="0" err="1">
                <a:solidFill>
                  <a:schemeClr val="tx1"/>
                </a:solidFill>
              </a:rPr>
              <a:t>Gaofa</a:t>
            </a:r>
            <a:r>
              <a:rPr lang="de-DE" sz="2200" dirty="0">
                <a:solidFill>
                  <a:schemeClr val="tx1"/>
                </a:solidFill>
              </a:rPr>
              <a:t> 3rd Road, </a:t>
            </a:r>
            <a:r>
              <a:rPr lang="de-DE" sz="2200" dirty="0" err="1">
                <a:solidFill>
                  <a:schemeClr val="tx1"/>
                </a:solidFill>
              </a:rPr>
              <a:t>Guiren</a:t>
            </a:r>
            <a:r>
              <a:rPr lang="de-DE" sz="2200" dirty="0">
                <a:solidFill>
                  <a:schemeClr val="tx1"/>
                </a:solidFill>
              </a:rPr>
              <a:t> </a:t>
            </a:r>
            <a:r>
              <a:rPr lang="de-DE" sz="2200" dirty="0" err="1">
                <a:solidFill>
                  <a:schemeClr val="tx1"/>
                </a:solidFill>
              </a:rPr>
              <a:t>District</a:t>
            </a:r>
            <a:r>
              <a:rPr lang="de-DE" sz="2200" dirty="0">
                <a:solidFill>
                  <a:schemeClr val="tx1"/>
                </a:solidFill>
              </a:rPr>
              <a:t>, Tainan City, 71150 Taiwan</a:t>
            </a:r>
            <a:r>
              <a:rPr lang="sk-SK" sz="2200" dirty="0">
                <a:solidFill>
                  <a:schemeClr val="tx1"/>
                </a:solidFill>
              </a:rPr>
              <a:t>, 30.september – 4.november 2019</a:t>
            </a:r>
            <a:endParaRPr lang="en-US" sz="22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Institute </a:t>
            </a:r>
            <a:r>
              <a:rPr lang="en-US" sz="2200" dirty="0">
                <a:solidFill>
                  <a:schemeClr val="tx1"/>
                </a:solidFill>
              </a:rPr>
              <a:t>for Solid State Physics and Optics, Wigner Research Centre for Physics, HAS, </a:t>
            </a:r>
            <a:r>
              <a:rPr lang="en-US" sz="2200" dirty="0" err="1" smtClean="0">
                <a:solidFill>
                  <a:schemeClr val="tx1"/>
                </a:solidFill>
              </a:rPr>
              <a:t>Budape</a:t>
            </a:r>
            <a:r>
              <a:rPr lang="sk-SK" sz="2200" dirty="0" err="1" smtClean="0">
                <a:solidFill>
                  <a:schemeClr val="tx1"/>
                </a:solidFill>
              </a:rPr>
              <a:t>st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sk-SK" sz="2200" dirty="0" err="1" smtClean="0">
                <a:solidFill>
                  <a:schemeClr val="tx1"/>
                </a:solidFill>
              </a:rPr>
              <a:t>Hungary</a:t>
            </a:r>
            <a:r>
              <a:rPr lang="en-US" sz="2200" dirty="0" smtClean="0">
                <a:solidFill>
                  <a:schemeClr val="tx1"/>
                </a:solidFill>
              </a:rPr>
              <a:t>, 1.</a:t>
            </a:r>
            <a:r>
              <a:rPr lang="sk-SK" sz="2200" dirty="0" err="1" smtClean="0">
                <a:solidFill>
                  <a:schemeClr val="tx1"/>
                </a:solidFill>
              </a:rPr>
              <a:t>March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– 30. </a:t>
            </a:r>
            <a:r>
              <a:rPr lang="sk-SK" sz="2200" dirty="0" err="1" smtClean="0">
                <a:solidFill>
                  <a:schemeClr val="tx1"/>
                </a:solidFill>
              </a:rPr>
              <a:t>A</a:t>
            </a:r>
            <a:r>
              <a:rPr lang="en-US" sz="2200" dirty="0" err="1" smtClean="0">
                <a:solidFill>
                  <a:schemeClr val="tx1"/>
                </a:solidFill>
              </a:rPr>
              <a:t>príl</a:t>
            </a:r>
            <a:r>
              <a:rPr lang="en-US" sz="2200" dirty="0">
                <a:solidFill>
                  <a:schemeClr val="tx1"/>
                </a:solidFill>
              </a:rPr>
              <a:t>. 2020 </a:t>
            </a:r>
            <a:r>
              <a:rPr lang="en-US" sz="2200" dirty="0" smtClean="0">
                <a:solidFill>
                  <a:schemeClr val="tx1"/>
                </a:solidFill>
              </a:rPr>
              <a:t>– SAIA</a:t>
            </a:r>
            <a:r>
              <a:rPr lang="sk-SK" sz="2200" dirty="0" smtClean="0">
                <a:solidFill>
                  <a:schemeClr val="tx1"/>
                </a:solidFill>
              </a:rPr>
              <a:t> – </a:t>
            </a:r>
            <a:r>
              <a:rPr lang="sk-SK" sz="2200" dirty="0" err="1" smtClean="0">
                <a:solidFill>
                  <a:schemeClr val="tx1"/>
                </a:solidFill>
              </a:rPr>
              <a:t>canceled</a:t>
            </a:r>
            <a:endParaRPr lang="sk-SK" sz="22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Institute for Solid State Physics and Optics, Wigner Research Centre for Physics, HAS, </a:t>
            </a:r>
            <a:r>
              <a:rPr lang="en-US" sz="2200" dirty="0" err="1">
                <a:solidFill>
                  <a:schemeClr val="tx1"/>
                </a:solidFill>
              </a:rPr>
              <a:t>Budape</a:t>
            </a:r>
            <a:r>
              <a:rPr lang="sk-SK" sz="2200" dirty="0" err="1">
                <a:solidFill>
                  <a:schemeClr val="tx1"/>
                </a:solidFill>
              </a:rPr>
              <a:t>st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sk-SK" sz="2200" dirty="0" err="1">
                <a:solidFill>
                  <a:schemeClr val="tx1"/>
                </a:solidFill>
              </a:rPr>
              <a:t>Hungary</a:t>
            </a:r>
            <a:r>
              <a:rPr lang="en-US" sz="2200" dirty="0">
                <a:solidFill>
                  <a:schemeClr val="tx1"/>
                </a:solidFill>
              </a:rPr>
              <a:t>, 1.</a:t>
            </a:r>
            <a:r>
              <a:rPr lang="sk-SK" sz="2200" dirty="0" err="1">
                <a:solidFill>
                  <a:schemeClr val="tx1"/>
                </a:solidFill>
              </a:rPr>
              <a:t>March</a:t>
            </a:r>
            <a:r>
              <a:rPr lang="en-US" sz="2200" dirty="0">
                <a:solidFill>
                  <a:schemeClr val="tx1"/>
                </a:solidFill>
              </a:rPr>
              <a:t> – 30. </a:t>
            </a:r>
            <a:r>
              <a:rPr lang="sk-SK" sz="2200" dirty="0">
                <a:solidFill>
                  <a:schemeClr val="tx1"/>
                </a:solidFill>
              </a:rPr>
              <a:t>A</a:t>
            </a:r>
            <a:r>
              <a:rPr lang="en-US" sz="2200" dirty="0" err="1">
                <a:solidFill>
                  <a:schemeClr val="tx1"/>
                </a:solidFill>
              </a:rPr>
              <a:t>príl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r>
              <a:rPr lang="en-US" sz="2200" dirty="0" smtClean="0">
                <a:solidFill>
                  <a:schemeClr val="tx1"/>
                </a:solidFill>
              </a:rPr>
              <a:t>202</a:t>
            </a:r>
            <a:r>
              <a:rPr lang="sk-SK" sz="2200" dirty="0" smtClean="0">
                <a:solidFill>
                  <a:schemeClr val="tx1"/>
                </a:solidFill>
              </a:rPr>
              <a:t>1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– SAIA</a:t>
            </a:r>
            <a:r>
              <a:rPr lang="sk-SK" sz="2200" dirty="0">
                <a:solidFill>
                  <a:schemeClr val="tx1"/>
                </a:solidFill>
              </a:rPr>
              <a:t> – </a:t>
            </a:r>
            <a:r>
              <a:rPr lang="sk-SK" sz="2200" dirty="0" err="1">
                <a:solidFill>
                  <a:schemeClr val="tx1"/>
                </a:solidFill>
              </a:rPr>
              <a:t>postponed</a:t>
            </a:r>
            <a:r>
              <a:rPr lang="sk-SK" sz="2200" dirty="0">
                <a:solidFill>
                  <a:schemeClr val="tx1"/>
                </a:solidFill>
              </a:rPr>
              <a:t> and </a:t>
            </a:r>
            <a:r>
              <a:rPr lang="sk-SK" sz="2200" dirty="0" err="1">
                <a:solidFill>
                  <a:schemeClr val="tx1"/>
                </a:solidFill>
              </a:rPr>
              <a:t>canceled</a:t>
            </a:r>
            <a:endParaRPr lang="sk-SK" sz="22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k-SK" sz="2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67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9"/>
          <p:cNvSpPr txBox="1"/>
          <p:nvPr/>
        </p:nvSpPr>
        <p:spPr>
          <a:xfrm>
            <a:off x="1242396" y="1133354"/>
            <a:ext cx="577651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Montserrat" charset="0"/>
                <a:cs typeface="Montserrat" charset="0"/>
              </a:rPr>
              <a:t>THERMOTROPIC LIQUID CRYSTALS</a:t>
            </a:r>
            <a:endParaRPr lang="en-US" sz="3200" dirty="0">
              <a:solidFill>
                <a:schemeClr val="tx2"/>
              </a:solidFill>
              <a:latin typeface="+mj-lt"/>
              <a:ea typeface="Montserrat" charset="0"/>
              <a:cs typeface="Montserrat" charset="0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830106" y="5913875"/>
            <a:ext cx="2456364" cy="650271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Isotropic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phase</a:t>
            </a:r>
            <a:endParaRPr lang="en-US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142011" y="7798016"/>
            <a:ext cx="16135336" cy="1346615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Mesophase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   </a:t>
            </a:r>
            <a:r>
              <a:rPr lang="sk-SK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- 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arrangement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of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molecules</a:t>
            </a:r>
            <a:endParaRPr lang="sk-SK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algn="just">
              <a:lnSpc>
                <a:spcPct val="150000"/>
              </a:lnSpc>
            </a:pPr>
            <a:r>
              <a:rPr lang="sk-SK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                      - 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anisotropic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properties</a:t>
            </a:r>
            <a:endParaRPr lang="en-US" dirty="0"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8192587" y="5913875"/>
            <a:ext cx="2456364" cy="650271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Mesophase</a:t>
            </a:r>
            <a:endParaRPr lang="en-US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12192510" y="5907451"/>
            <a:ext cx="2375546" cy="718751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Crystal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phase</a:t>
            </a:r>
            <a:endParaRPr lang="en-US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7926465" y="5896358"/>
            <a:ext cx="2456364" cy="65027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Nematic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phase</a:t>
            </a:r>
            <a:endParaRPr lang="en-US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cxnSp>
        <p:nvCxnSpPr>
          <p:cNvPr id="3" name="Rovná spojovacia šípka 2"/>
          <p:cNvCxnSpPr/>
          <p:nvPr/>
        </p:nvCxnSpPr>
        <p:spPr>
          <a:xfrm flipV="1">
            <a:off x="2896722" y="3062436"/>
            <a:ext cx="12515850" cy="76200"/>
          </a:xfrm>
          <a:prstGeom prst="straightConnector1">
            <a:avLst/>
          </a:prstGeom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" name="Subtitle 2"/>
          <p:cNvSpPr txBox="1">
            <a:spLocks/>
          </p:cNvSpPr>
          <p:nvPr/>
        </p:nvSpPr>
        <p:spPr>
          <a:xfrm>
            <a:off x="6650183" y="2362020"/>
            <a:ext cx="5179768" cy="718751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Decreasing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of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temperature</a:t>
            </a:r>
            <a:endParaRPr lang="en-US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cxnSp>
        <p:nvCxnSpPr>
          <p:cNvPr id="5" name="Rovná spojovacia šípka 4"/>
          <p:cNvCxnSpPr/>
          <p:nvPr/>
        </p:nvCxnSpPr>
        <p:spPr>
          <a:xfrm flipV="1">
            <a:off x="10351078" y="3709554"/>
            <a:ext cx="0" cy="1562100"/>
          </a:xfrm>
          <a:prstGeom prst="straightConnector1">
            <a:avLst/>
          </a:prstGeom>
          <a:ln w="28575">
            <a:headEnd w="sm" len="sm"/>
            <a:tailEnd type="triangle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Subtitle 2"/>
          <p:cNvSpPr txBox="1">
            <a:spLocks/>
          </p:cNvSpPr>
          <p:nvPr/>
        </p:nvSpPr>
        <p:spPr>
          <a:xfrm>
            <a:off x="10408228" y="4158108"/>
            <a:ext cx="553566" cy="718751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sk-SK" i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</a:t>
            </a:r>
            <a:endParaRPr lang="en-US" i="1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cxnSp>
        <p:nvCxnSpPr>
          <p:cNvPr id="23" name="Rovná spojovacia šípka 22"/>
          <p:cNvCxnSpPr/>
          <p:nvPr/>
        </p:nvCxnSpPr>
        <p:spPr>
          <a:xfrm>
            <a:off x="10595083" y="4401846"/>
            <a:ext cx="194147" cy="0"/>
          </a:xfrm>
          <a:prstGeom prst="straightConnector1">
            <a:avLst/>
          </a:prstGeom>
          <a:ln w="12700">
            <a:headEnd w="sm" len="sm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Obrázo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3728" y="3175018"/>
            <a:ext cx="1293046" cy="2544825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561" y="3199296"/>
            <a:ext cx="1733232" cy="2544825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576" y="3304189"/>
            <a:ext cx="2310976" cy="255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92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80AD38D8-AFB6-4B10-8F2A-F8F72AF6F22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36069" y="1430434"/>
            <a:ext cx="11866571" cy="3153224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3557973" y="9058212"/>
            <a:ext cx="11701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dielectric</a:t>
            </a:r>
            <a:r>
              <a:rPr lang="sk-SK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permittivity</a:t>
            </a:r>
            <a:r>
              <a:rPr lang="sk-SK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anisotropy</a:t>
            </a:r>
            <a:r>
              <a:rPr lang="sk-SK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		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low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voltages</a:t>
            </a:r>
            <a:endParaRPr lang="sk-SK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sk-SK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diamagnetic</a:t>
            </a:r>
            <a:r>
              <a:rPr lang="sk-SK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susceptibility</a:t>
            </a:r>
            <a:r>
              <a:rPr lang="sk-SK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anisotropy</a:t>
            </a:r>
            <a:r>
              <a:rPr lang="sk-SK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	 	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large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magnetic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fields</a:t>
            </a:r>
            <a:endParaRPr lang="sk-SK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>
            <a:off x="5929889" y="2867942"/>
            <a:ext cx="1194811" cy="95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lokTextu 9"/>
          <p:cNvSpPr txBox="1"/>
          <p:nvPr/>
        </p:nvSpPr>
        <p:spPr>
          <a:xfrm>
            <a:off x="2556426" y="2438539"/>
            <a:ext cx="1665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i="1" dirty="0" err="1">
                <a:ea typeface="Source Sans Pro" panose="020B0503030403020204" pitchFamily="34" charset="0"/>
              </a:rPr>
              <a:t>ε</a:t>
            </a:r>
            <a:r>
              <a:rPr lang="sk-SK" sz="2800" i="1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</a:t>
            </a:r>
            <a:r>
              <a:rPr lang="sk-SK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&gt; 0</a:t>
            </a:r>
          </a:p>
          <a:p>
            <a:r>
              <a:rPr lang="sk-SK" sz="2800" i="1" dirty="0">
                <a:ea typeface="Source Sans Pro" panose="020B0503030403020204" pitchFamily="34" charset="0"/>
              </a:rPr>
              <a:t>χ</a:t>
            </a:r>
            <a:r>
              <a:rPr lang="sk-SK" sz="2800" i="1" baseline="-25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a</a:t>
            </a:r>
            <a:r>
              <a:rPr lang="sk-SK" sz="28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&gt; 0</a:t>
            </a:r>
          </a:p>
          <a:p>
            <a:endParaRPr lang="en-US" sz="28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2121275" y="5439014"/>
            <a:ext cx="14759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Nematic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liquid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crystal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:                                                            </a:t>
            </a:r>
            <a:r>
              <a:rPr lang="sk-SK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</a:t>
            </a:r>
            <a:endParaRPr lang="en-US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2" name="Obrázok 13">
            <a:extLst>
              <a:ext uri="{FF2B5EF4-FFF2-40B4-BE49-F238E27FC236}">
                <a16:creationId xmlns:a16="http://schemas.microsoft.com/office/drawing/2014/main" id="{F2CA4672-D098-4DDA-9A0C-04891D632CD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666" y="5055433"/>
            <a:ext cx="3006707" cy="1228828"/>
          </a:xfrm>
          <a:prstGeom prst="rect">
            <a:avLst/>
          </a:prstGeom>
        </p:spPr>
      </p:pic>
      <p:sp>
        <p:nvSpPr>
          <p:cNvPr id="13" name="BlokTextu 5">
            <a:extLst>
              <a:ext uri="{FF2B5EF4-FFF2-40B4-BE49-F238E27FC236}">
                <a16:creationId xmlns:a16="http://schemas.microsoft.com/office/drawing/2014/main" id="{96BC2D0C-CCA7-402A-895B-36AF28C2C9C0}"/>
              </a:ext>
            </a:extLst>
          </p:cNvPr>
          <p:cNvSpPr txBox="1"/>
          <p:nvPr/>
        </p:nvSpPr>
        <p:spPr>
          <a:xfrm>
            <a:off x="2199287" y="6963253"/>
            <a:ext cx="1522735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i="1" dirty="0">
                <a:ea typeface="Source Sans Pro" panose="020B0503030403020204" pitchFamily="34" charset="0"/>
              </a:rPr>
              <a:t>χ</a:t>
            </a:r>
            <a:r>
              <a:rPr lang="sk-SK" sz="2400" i="1" baseline="-25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a</a:t>
            </a:r>
            <a:r>
              <a:rPr lang="sk-SK" sz="24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-  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diamagnetic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susceptibility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anisotropy</a:t>
            </a:r>
            <a:r>
              <a:rPr lang="sk-SK" sz="2400" i="1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		</a:t>
            </a:r>
            <a:r>
              <a:rPr lang="sk-SK" sz="2400" i="1" dirty="0" err="1" smtClean="0">
                <a:ea typeface="Source Sans Pro" panose="020B0503030403020204" pitchFamily="34" charset="0"/>
              </a:rPr>
              <a:t>ε</a:t>
            </a:r>
            <a:r>
              <a:rPr lang="sk-SK" sz="2400" i="1" baseline="-250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a</a:t>
            </a:r>
            <a:r>
              <a:rPr lang="sk-SK" sz="2400" i="1" baseline="-250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 </a:t>
            </a:r>
            <a:r>
              <a:rPr lang="sk-SK" sz="24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-  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dielectric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permittivity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anisotropy</a:t>
            </a:r>
            <a:endParaRPr lang="sk-SK" sz="2400" i="1" baseline="-25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el-GR" sz="2400" i="1" dirty="0">
                <a:ea typeface="Source Sans Pro" panose="020B0503030403020204" pitchFamily="34" charset="0"/>
              </a:rPr>
              <a:t>μ</a:t>
            </a:r>
            <a:r>
              <a:rPr lang="sk-SK" sz="2400" i="1" baseline="-25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0</a:t>
            </a:r>
            <a:r>
              <a:rPr lang="sk-SK" sz="24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 - 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vacuum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permeability</a:t>
            </a:r>
            <a:r>
              <a:rPr lang="sk-SK" sz="24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			</a:t>
            </a:r>
            <a:r>
              <a:rPr lang="sk-SK" sz="2400" i="1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	</a:t>
            </a:r>
            <a:r>
              <a:rPr lang="sk-SK" sz="2400" i="1" dirty="0" smtClean="0">
                <a:ea typeface="Source Sans Pro" panose="020B0503030403020204" pitchFamily="34" charset="0"/>
              </a:rPr>
              <a:t>ε</a:t>
            </a:r>
            <a:r>
              <a:rPr lang="sk-SK" sz="2400" i="1" baseline="-250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0  </a:t>
            </a:r>
            <a:r>
              <a:rPr lang="sk-SK" sz="24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-   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vacuum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permittivity</a:t>
            </a:r>
            <a:endParaRPr lang="sk-SK" sz="24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sk-SK" sz="24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D </a:t>
            </a:r>
            <a:r>
              <a:rPr lang="sk-SK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-  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thickenss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of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cell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/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liquid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crystal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layer</a:t>
            </a:r>
            <a:r>
              <a:rPr lang="sk-SK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		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	K</a:t>
            </a:r>
            <a:r>
              <a:rPr lang="sk-SK" sz="2400" i="1" baseline="-250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i="1" baseline="-25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sk-SK" sz="24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 -   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Frank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elastic</a:t>
            </a:r>
            <a:r>
              <a:rPr lang="sk-SK" sz="2400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k-SK" sz="2400" dirty="0" err="1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constants</a:t>
            </a:r>
            <a:endParaRPr lang="sk-SK" sz="2400" i="1" baseline="-25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sk-SK" sz="1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4" name="Obrázok 14">
            <a:extLst>
              <a:ext uri="{FF2B5EF4-FFF2-40B4-BE49-F238E27FC236}">
                <a16:creationId xmlns:a16="http://schemas.microsoft.com/office/drawing/2014/main" id="{23CBEE9B-37A2-4ADC-B285-793038D2722B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2249" y="5091658"/>
            <a:ext cx="3008247" cy="1325758"/>
          </a:xfrm>
          <a:prstGeom prst="rect">
            <a:avLst/>
          </a:prstGeom>
        </p:spPr>
      </p:pic>
      <p:sp>
        <p:nvSpPr>
          <p:cNvPr id="15" name="Subtitle 2">
            <a:extLst>
              <a:ext uri="{FF2B5EF4-FFF2-40B4-BE49-F238E27FC236}">
                <a16:creationId xmlns:a16="http://schemas.microsoft.com/office/drawing/2014/main" id="{E5B3B00E-D0E8-4815-AD99-953164E2821D}"/>
              </a:ext>
            </a:extLst>
          </p:cNvPr>
          <p:cNvSpPr txBox="1">
            <a:spLocks/>
          </p:cNvSpPr>
          <p:nvPr/>
        </p:nvSpPr>
        <p:spPr>
          <a:xfrm>
            <a:off x="6255991" y="2191837"/>
            <a:ext cx="553566" cy="903417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sk-SK" sz="3200" i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 charset="0"/>
              </a:rPr>
              <a:t>n</a:t>
            </a:r>
            <a:endParaRPr lang="en-US" sz="3200" i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ource Sans Pro" charset="0"/>
            </a:endParaRPr>
          </a:p>
        </p:txBody>
      </p:sp>
      <p:cxnSp>
        <p:nvCxnSpPr>
          <p:cNvPr id="16" name="Rovná spojovacia šípka 15">
            <a:extLst>
              <a:ext uri="{FF2B5EF4-FFF2-40B4-BE49-F238E27FC236}">
                <a16:creationId xmlns:a16="http://schemas.microsoft.com/office/drawing/2014/main" id="{EA82B4BA-D810-407B-9C02-A7F541ED1341}"/>
              </a:ext>
            </a:extLst>
          </p:cNvPr>
          <p:cNvCxnSpPr>
            <a:cxnSpLocks/>
          </p:cNvCxnSpPr>
          <p:nvPr/>
        </p:nvCxnSpPr>
        <p:spPr>
          <a:xfrm>
            <a:off x="6483533" y="2545848"/>
            <a:ext cx="131393" cy="0"/>
          </a:xfrm>
          <a:prstGeom prst="straightConnector1">
            <a:avLst/>
          </a:prstGeom>
          <a:ln w="28575">
            <a:headEnd w="sm" len="sm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9" name="Picture 6">
            <a:extLst>
              <a:ext uri="{FF2B5EF4-FFF2-40B4-BE49-F238E27FC236}">
                <a16:creationId xmlns:a16="http://schemas.microsoft.com/office/drawing/2014/main" id="{D99BFDA3-C37B-432C-BFEF-057CFF3B379A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6355" y="5557442"/>
            <a:ext cx="295171" cy="31468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9"/>
          <p:cNvSpPr txBox="1"/>
          <p:nvPr/>
        </p:nvSpPr>
        <p:spPr>
          <a:xfrm>
            <a:off x="1242396" y="10696454"/>
            <a:ext cx="72582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Montserrat" charset="0"/>
                <a:cs typeface="Montserrat" charset="0"/>
              </a:rPr>
              <a:t>DOPING WITH MAGNETIC NANOPARTICLES</a:t>
            </a:r>
            <a:endParaRPr lang="en-US" sz="3200" dirty="0">
              <a:solidFill>
                <a:schemeClr val="tx2"/>
              </a:solidFill>
              <a:latin typeface="+mj-lt"/>
              <a:ea typeface="Montserrat" charset="0"/>
              <a:cs typeface="Montserrat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1142011" y="11298746"/>
            <a:ext cx="16135336" cy="1900613"/>
          </a:xfrm>
          <a:prstGeom prst="rect">
            <a:avLst/>
          </a:prstGeom>
        </p:spPr>
        <p:txBody>
          <a:bodyPr vert="horz" wrap="square" lIns="163160" tIns="81580" rIns="163160" bIns="8158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A combination of liquid properties of crystals and magnetic nanoparticles in order to prepare materials suitable for optical liquid crystal devices controlled by a magnetic field</a:t>
            </a:r>
            <a:r>
              <a:rPr lang="en-US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.</a:t>
            </a:r>
            <a:endParaRPr lang="sk-SK" dirty="0" smtClean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algn="just">
              <a:lnSpc>
                <a:spcPct val="150000"/>
              </a:lnSpc>
            </a:pP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Nematic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iquid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crystals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doped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with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magnetic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nanoparticeles</a:t>
            </a:r>
            <a:r>
              <a:rPr lang="sk-SK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 	        </a:t>
            </a:r>
            <a:r>
              <a:rPr lang="sk-SK" dirty="0" smtClean="0">
                <a:solidFill>
                  <a:srgbClr val="44546A"/>
                </a:solidFill>
                <a:latin typeface="Source Sans Pro" charset="0"/>
                <a:ea typeface="Source Sans Pro" charset="0"/>
                <a:cs typeface="Source Sans Pro" charset="0"/>
              </a:rPr>
              <a:t>FERRONEMATICS</a:t>
            </a:r>
            <a:endParaRPr lang="en-US" dirty="0">
              <a:solidFill>
                <a:srgbClr val="44546A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25" name="Obdĺžnik 24"/>
          <p:cNvSpPr/>
          <p:nvPr/>
        </p:nvSpPr>
        <p:spPr>
          <a:xfrm>
            <a:off x="948485" y="459134"/>
            <a:ext cx="47416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3200" dirty="0" smtClean="0">
                <a:solidFill>
                  <a:schemeClr val="tx2"/>
                </a:solidFill>
                <a:latin typeface="+mj-lt"/>
                <a:ea typeface="Montserrat" charset="0"/>
                <a:cs typeface="Montserrat" charset="0"/>
              </a:rPr>
              <a:t>FRÉEDERICKSZ TRANSITION</a:t>
            </a:r>
            <a:endParaRPr lang="en-US" sz="3200" dirty="0">
              <a:solidFill>
                <a:schemeClr val="tx2"/>
              </a:solidFill>
              <a:latin typeface="+mj-lt"/>
              <a:ea typeface="Montserrat" charset="0"/>
              <a:cs typeface="Montserrat" charset="0"/>
            </a:endParaRPr>
          </a:p>
        </p:txBody>
      </p:sp>
      <p:cxnSp>
        <p:nvCxnSpPr>
          <p:cNvPr id="26" name="Rovná spojovacia šípka 25"/>
          <p:cNvCxnSpPr/>
          <p:nvPr/>
        </p:nvCxnSpPr>
        <p:spPr>
          <a:xfrm>
            <a:off x="9477375" y="9484134"/>
            <a:ext cx="628649" cy="0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ovná spojovacia šípka 27"/>
          <p:cNvCxnSpPr/>
          <p:nvPr/>
        </p:nvCxnSpPr>
        <p:spPr>
          <a:xfrm>
            <a:off x="9681765" y="12858226"/>
            <a:ext cx="628649" cy="0"/>
          </a:xfrm>
          <a:prstGeom prst="straightConnector1">
            <a:avLst/>
          </a:prstGeom>
          <a:ln w="28575">
            <a:solidFill>
              <a:schemeClr val="tx2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41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Default Them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39612</TotalTime>
  <Words>3116</Words>
  <Application>Microsoft Office PowerPoint</Application>
  <PresentationFormat>Vlastná</PresentationFormat>
  <Paragraphs>166</Paragraphs>
  <Slides>14</Slides>
  <Notes>14</Notes>
  <HiddenSlides>0</HiddenSlides>
  <MMClips>0</MMClips>
  <ScaleCrop>false</ScaleCrop>
  <HeadingPairs>
    <vt:vector size="6" baseType="variant">
      <vt:variant>
        <vt:lpstr>Použité písma</vt:lpstr>
      </vt:variant>
      <vt:variant>
        <vt:i4>10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25" baseType="lpstr">
      <vt:lpstr>Arial</vt:lpstr>
      <vt:lpstr>Bebas Neue</vt:lpstr>
      <vt:lpstr>Calibri</vt:lpstr>
      <vt:lpstr>Calibri Light</vt:lpstr>
      <vt:lpstr>Lato Black</vt:lpstr>
      <vt:lpstr>Montserrat</vt:lpstr>
      <vt:lpstr>Montserrat Light</vt:lpstr>
      <vt:lpstr>Open Sans Light</vt:lpstr>
      <vt:lpstr>Source Sans Pro</vt:lpstr>
      <vt:lpstr>Source Sans Pro Light</vt:lpstr>
      <vt:lpstr>Default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Natalia</dc:creator>
  <cp:keywords/>
  <dc:description/>
  <cp:lastModifiedBy>Používateľ systému Windows</cp:lastModifiedBy>
  <cp:revision>7099</cp:revision>
  <dcterms:created xsi:type="dcterms:W3CDTF">2014-11-12T21:47:38Z</dcterms:created>
  <dcterms:modified xsi:type="dcterms:W3CDTF">2021-06-18T06:01:18Z</dcterms:modified>
  <cp:category/>
</cp:coreProperties>
</file>