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98" r:id="rId4"/>
    <p:sldId id="310" r:id="rId5"/>
    <p:sldId id="314" r:id="rId6"/>
    <p:sldId id="311" r:id="rId7"/>
    <p:sldId id="315" r:id="rId8"/>
    <p:sldId id="312" r:id="rId9"/>
    <p:sldId id="316" r:id="rId10"/>
    <p:sldId id="269" r:id="rId11"/>
    <p:sldId id="3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530000"/>
    <a:srgbClr val="9D5A03"/>
    <a:srgbClr val="BE7104"/>
    <a:srgbClr val="00FF0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90EF0-0988-4C0E-A56E-A117C0633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A251E3-5DB2-4E9B-B7D0-6ADCC598E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AB8C54-9CC8-488F-A380-5700C68B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6E5BFC-1D58-456E-8EB2-5EE9D70E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9313362-8D6D-462F-A64B-F4029BB8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0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7300B-377D-4298-839A-F03176FAA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EA21955-5118-45FF-9B93-81F123071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1B3EFA-5116-49DD-A203-EAC3E5056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191B4C-978E-4F2C-82D6-2B0DEED1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CED82DE-E5A7-494F-A46D-6983A267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8074983-D648-4E78-8F81-12A88C16A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F721DD3-5F48-4B25-A317-E91B3858B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F8D3939-1D85-4433-8834-61054ED9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174605E-64AC-4007-9739-6485139D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621053-101B-4273-AFEB-74EFBA80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ED707-7EE5-44F1-882F-5A45E93C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003C77-A72B-4D19-94C9-26602F99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4C2C035-83B8-4DC4-80FC-C887A371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4900BAE-DCFD-49E2-B7E5-C33BE6B2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AD562B2-39EF-4245-B705-8FBECEF4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EF241-990E-4A22-A35A-7F2870BD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60C47B-81F8-453E-99E6-64563099C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2FE34D-0700-4161-B63E-0389C7C4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1C328F3-1AD7-44D1-9B53-FB3EABE0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71D8AB-5D12-405E-904E-E3F06347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5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4ED34-9DED-41C0-B073-78E0C9D9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8BFEDA-DD34-4077-8058-FBB1C7001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167DCE1-606E-4C51-BDF7-96A39C04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42F145-333E-4990-BD8A-938E5597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951E4D3-DFB2-468B-B974-044ACC15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4CDBABB-DD78-4187-AF4D-57BAF005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6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BD41B-D451-4568-A95D-E2C92B64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C4B8B8-73B4-4E6E-B5CB-7DCFB5821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4BE5BBD-2BC6-44E5-B45A-ED47EFD00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EFA0D5-D811-4063-9CA3-F7B873888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559D71D-F16E-4002-9538-87A845123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C64846A-76C8-41AA-B263-81D5F032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6668993-F11F-44E7-8386-F583FB90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06A2DA2-AA76-41B1-B109-410CDCF6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CBCC4-78FB-40DD-9CAD-7F6222DE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8FB9F0B-5BAD-4D43-9C55-D1F9E8E0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689586A-5C08-4F8C-B794-3DEA79CB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40C5979-AF8A-4E8E-B73A-A6675D1B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17C1574-FDE2-46A7-B3D6-0CE2B4DD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113C67B-41EE-4D5C-8AFA-BA8BF6DD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A13F37E-8BEA-4F9F-832F-5FE95320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161B4-B107-4AC6-9E8F-186E1711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697FCA-9972-4E3F-8EC0-2F3EA94D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E53B00-E884-4D6A-A136-9632DBE7A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9BEA3B9-E95F-4BFB-A083-EBE46C37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FEDB8EA-A0AA-48DF-B06D-C0983DA4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B5B753B-8FF0-4915-AEA5-6BA70D86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8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4E4BFD-C625-435B-86E7-1310E3BC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F7610C4-BE56-4813-8F9D-739929AB4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83D625-BB80-45E0-8A58-7BDB5A88C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90FD3B4-DA0A-4C59-B88B-7A5071FF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3052FBD-9218-4C39-B229-62AB882C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5F2DC81-4226-4186-9854-B04632D4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8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7FE6DE0-E697-4543-89D5-333977C5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0C40A6-0E4F-4197-8471-6DDDB286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11EC489-7957-4C33-9772-21A191128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A2C91-28A6-4568-B4E8-6E389BCA2B6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3D0EC3-9C4E-4136-AC59-A0918A374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286CE55-C4B2-44EC-92BF-210A4090C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99A3-E269-40DD-99DC-AC8BAB8FB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6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6C94A97D-4E12-47A0-A094-A8852760CE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225" y="168109"/>
            <a:ext cx="1635677" cy="208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CC4756C-FF9D-460B-AC3F-19487B7AA82F}"/>
              </a:ext>
            </a:extLst>
          </p:cNvPr>
          <p:cNvSpPr txBox="1"/>
          <p:nvPr/>
        </p:nvSpPr>
        <p:spPr>
          <a:xfrm>
            <a:off x="285225" y="4842411"/>
            <a:ext cx="5603393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500" b="1" dirty="0">
                <a:cs typeface="Arial" panose="020B0604020202020204" pitchFamily="34" charset="0"/>
              </a:rPr>
              <a:t>RNDr. Vladimír Vaník</a:t>
            </a:r>
          </a:p>
          <a:p>
            <a:endParaRPr lang="sk-SK" b="1" dirty="0">
              <a:cs typeface="Arial" panose="020B0604020202020204" pitchFamily="34" charset="0"/>
            </a:endParaRPr>
          </a:p>
          <a:p>
            <a:r>
              <a:rPr lang="sk-SK" sz="2500" b="1" dirty="0">
                <a:cs typeface="Arial" panose="020B0604020202020204" pitchFamily="34" charset="0"/>
              </a:rPr>
              <a:t>Department of </a:t>
            </a:r>
            <a:r>
              <a:rPr lang="sk-SK" sz="2500" b="1" dirty="0" err="1">
                <a:cs typeface="Arial" panose="020B0604020202020204" pitchFamily="34" charset="0"/>
              </a:rPr>
              <a:t>Biophysics</a:t>
            </a:r>
            <a:r>
              <a:rPr lang="sk-SK" sz="2500" b="1" dirty="0">
                <a:cs typeface="Arial" panose="020B0604020202020204" pitchFamily="34" charset="0"/>
              </a:rPr>
              <a:t>, IEP, SAS</a:t>
            </a:r>
          </a:p>
          <a:p>
            <a:r>
              <a:rPr lang="sk-SK" sz="2500" b="1" dirty="0" err="1">
                <a:cs typeface="Arial" panose="020B0604020202020204" pitchFamily="34" charset="0"/>
              </a:rPr>
              <a:t>Supervisor</a:t>
            </a:r>
            <a:r>
              <a:rPr lang="sk-SK" sz="2500" b="1" dirty="0">
                <a:cs typeface="Arial" panose="020B0604020202020204" pitchFamily="34" charset="0"/>
              </a:rPr>
              <a:t>: RNDr. Diana </a:t>
            </a:r>
            <a:r>
              <a:rPr lang="sk-SK" sz="2500" b="1" dirty="0" err="1">
                <a:cs typeface="Arial" panose="020B0604020202020204" pitchFamily="34" charset="0"/>
              </a:rPr>
              <a:t>Fedunová</a:t>
            </a:r>
            <a:r>
              <a:rPr lang="sk-SK" sz="2500" b="1" dirty="0">
                <a:cs typeface="Arial" panose="020B0604020202020204" pitchFamily="34" charset="0"/>
              </a:rPr>
              <a:t>, </a:t>
            </a:r>
            <a:r>
              <a:rPr lang="sk-SK" sz="2500" b="1" dirty="0" err="1">
                <a:cs typeface="Arial" panose="020B0604020202020204" pitchFamily="34" charset="0"/>
              </a:rPr>
              <a:t>Ph.D</a:t>
            </a:r>
            <a:r>
              <a:rPr lang="sk-SK" sz="25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5C2FA13-D110-4313-B795-C676E0D6CCDE}"/>
              </a:ext>
            </a:extLst>
          </p:cNvPr>
          <p:cNvSpPr txBox="1"/>
          <p:nvPr/>
        </p:nvSpPr>
        <p:spPr>
          <a:xfrm>
            <a:off x="8051818" y="5811907"/>
            <a:ext cx="3649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000" b="1" dirty="0" err="1">
                <a:cs typeface="Arial" panose="020B0604020202020204" pitchFamily="34" charset="0"/>
              </a:rPr>
              <a:t>Doctoral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students</a:t>
            </a:r>
            <a:r>
              <a:rPr lang="sk-SK" sz="2000" b="1" dirty="0">
                <a:cs typeface="Arial" panose="020B0604020202020204" pitchFamily="34" charset="0"/>
              </a:rPr>
              <a:t>' </a:t>
            </a:r>
            <a:r>
              <a:rPr lang="sk-SK" sz="2000" b="1" dirty="0" err="1">
                <a:cs typeface="Arial" panose="020B0604020202020204" pitchFamily="34" charset="0"/>
              </a:rPr>
              <a:t>seminar</a:t>
            </a:r>
            <a:r>
              <a:rPr lang="sk-SK" sz="2000" b="1" dirty="0">
                <a:cs typeface="Arial" panose="020B0604020202020204" pitchFamily="34" charset="0"/>
              </a:rPr>
              <a:t> 16/6/2021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2B722D8-346B-4CBE-9592-C28EDEEB9EFD}"/>
              </a:ext>
            </a:extLst>
          </p:cNvPr>
          <p:cNvSpPr txBox="1"/>
          <p:nvPr/>
        </p:nvSpPr>
        <p:spPr>
          <a:xfrm>
            <a:off x="1883113" y="1627463"/>
            <a:ext cx="98179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000" b="1" dirty="0"/>
              <a:t>EFFECT OF SOLVENT PROPERTIES ON PROTEIN AMYLOID AGGREGATION  </a:t>
            </a:r>
          </a:p>
          <a:p>
            <a:pPr algn="ctr"/>
            <a:r>
              <a:rPr lang="sk-SK" sz="3500" b="1" dirty="0"/>
              <a:t>-FACTORS INDUCING AGGREGATION PATHWAYS-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196034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9B60D98-B262-43CD-873E-BF41A2E7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6528"/>
          </a:xfrm>
        </p:spPr>
        <p:txBody>
          <a:bodyPr>
            <a:normAutofit/>
          </a:bodyPr>
          <a:lstStyle/>
          <a:p>
            <a:pPr algn="ctr"/>
            <a:r>
              <a:rPr lang="sk-SK" sz="2500" b="1" dirty="0">
                <a:latin typeface="Arial" panose="020B0604020202020204" pitchFamily="34" charset="0"/>
                <a:cs typeface="Arial" panose="020B0604020202020204" pitchFamily="34" charset="0"/>
              </a:rPr>
              <a:t>ACTIVITIES 2020-2021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E07CB03-2432-484D-82AA-370647E0C60C}"/>
              </a:ext>
            </a:extLst>
          </p:cNvPr>
          <p:cNvSpPr txBox="1"/>
          <p:nvPr/>
        </p:nvSpPr>
        <p:spPr>
          <a:xfrm>
            <a:off x="0" y="375861"/>
            <a:ext cx="121920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Grant –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principal investigator</a:t>
            </a:r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     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SAS Grants for PhD students 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(2020) – </a:t>
            </a:r>
            <a:r>
              <a:rPr lang="sk-SK" sz="1600" b="1" u="sng" dirty="0" err="1">
                <a:latin typeface="Arial Narrow" panose="020B0606020202030204" pitchFamily="34" charset="0"/>
                <a:cs typeface="Arial" panose="020B0604020202020204" pitchFamily="34" charset="0"/>
              </a:rPr>
              <a:t>successfully</a:t>
            </a:r>
            <a:r>
              <a:rPr lang="sk-SK" sz="16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1600" b="1" u="sng" dirty="0" err="1">
                <a:latin typeface="Arial Narrow" panose="020B0606020202030204" pitchFamily="34" charset="0"/>
                <a:cs typeface="Arial" panose="020B0604020202020204" pitchFamily="34" charset="0"/>
              </a:rPr>
              <a:t>completed</a:t>
            </a:r>
            <a:endParaRPr lang="sk-SK" sz="1600" b="1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      DOKTOGRANT APP0004 –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Ionic liquids as modulators of amyloid aggregation</a:t>
            </a:r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1"/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CONFERENCES</a:t>
            </a:r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SKBS 2020 (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regional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; 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Trnava) -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poster</a:t>
            </a:r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EBSA 2021 (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international;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July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2021,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Vienna) 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– po</a:t>
            </a:r>
            <a:r>
              <a:rPr lang="en-US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ster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, selected for oral short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talk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section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„IONIC LIQUIDS, BIOMOLECULES and CELLS“)</a:t>
            </a: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                                                          - E</a:t>
            </a:r>
            <a:r>
              <a:rPr lang="en-US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ffect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of n-alkyl imidazolium-based ionic liquids on the kinetics of insulin fibril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s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formation and their morphology</a:t>
            </a:r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sk-SK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PUBLICATIONS READY-TO-SUBMIT: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Fedunova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D.,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Antosova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A., Marek J.,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Vanik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V.,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Bednarikova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Z.,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Gazova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Z. - </a:t>
            </a:r>
            <a:r>
              <a:rPr lang="en-US" sz="1600" b="1" dirty="0">
                <a:latin typeface="Arial Narrow" panose="020B0606020202030204" pitchFamily="34" charset="0"/>
              </a:rPr>
              <a:t>Morphology of lysozyme amyloid fibrils in presence of water-miscible ionic liquids.</a:t>
            </a:r>
            <a:r>
              <a:rPr lang="sk-SK" sz="1600" b="1" dirty="0">
                <a:latin typeface="Arial Narrow" panose="020B0606020202030204" pitchFamily="34" charset="0"/>
              </a:rPr>
              <a:t> International </a:t>
            </a:r>
            <a:r>
              <a:rPr lang="sk-SK" sz="1600" b="1" dirty="0" err="1">
                <a:latin typeface="Arial Narrow" panose="020B0606020202030204" pitchFamily="34" charset="0"/>
              </a:rPr>
              <a:t>Journal</a:t>
            </a:r>
            <a:r>
              <a:rPr lang="sk-SK" sz="1600" b="1" dirty="0">
                <a:latin typeface="Arial Narrow" panose="020B0606020202030204" pitchFamily="34" charset="0"/>
              </a:rPr>
              <a:t> of </a:t>
            </a:r>
            <a:r>
              <a:rPr lang="sk-SK" sz="1600" b="1" dirty="0" err="1">
                <a:latin typeface="Arial Narrow" panose="020B0606020202030204" pitchFamily="34" charset="0"/>
              </a:rPr>
              <a:t>Molecular</a:t>
            </a:r>
            <a:r>
              <a:rPr lang="sk-SK" sz="1600" b="1" dirty="0">
                <a:latin typeface="Arial Narrow" panose="020B060602020203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</a:rPr>
              <a:t>Sciences</a:t>
            </a:r>
            <a:r>
              <a:rPr lang="sk-SK" sz="1600" b="1" dirty="0">
                <a:latin typeface="Arial Narrow" panose="020B0606020202030204" pitchFamily="34" charset="0"/>
              </a:rPr>
              <a:t>, Q1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b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 err="1">
                <a:latin typeface="Arial Narrow" panose="020B0606020202030204" pitchFamily="34" charset="0"/>
              </a:rPr>
              <a:t>Vanik</a:t>
            </a:r>
            <a:r>
              <a:rPr lang="sk-SK" sz="1600" b="1" dirty="0">
                <a:latin typeface="Arial Narrow" panose="020B0606020202030204" pitchFamily="34" charset="0"/>
              </a:rPr>
              <a:t> V., </a:t>
            </a:r>
            <a:r>
              <a:rPr lang="sk-SK" sz="1600" b="1" dirty="0" err="1">
                <a:latin typeface="Arial Narrow" panose="020B0606020202030204" pitchFamily="34" charset="0"/>
              </a:rPr>
              <a:t>Bednarikova</a:t>
            </a:r>
            <a:r>
              <a:rPr lang="sk-SK" sz="1600" b="1" dirty="0">
                <a:latin typeface="Arial Narrow" panose="020B0606020202030204" pitchFamily="34" charset="0"/>
              </a:rPr>
              <a:t> Z., </a:t>
            </a:r>
            <a:r>
              <a:rPr lang="sk-SK" sz="1600" b="1" dirty="0" err="1">
                <a:latin typeface="Arial Narrow" panose="020B0606020202030204" pitchFamily="34" charset="0"/>
              </a:rPr>
              <a:t>Gazova</a:t>
            </a:r>
            <a:r>
              <a:rPr lang="sk-SK" sz="1600" b="1" dirty="0">
                <a:latin typeface="Arial Narrow" panose="020B0606020202030204" pitchFamily="34" charset="0"/>
              </a:rPr>
              <a:t> Z., </a:t>
            </a:r>
            <a:r>
              <a:rPr lang="sk-SK" sz="1600" b="1" dirty="0" err="1">
                <a:latin typeface="Arial Narrow" panose="020B0606020202030204" pitchFamily="34" charset="0"/>
              </a:rPr>
              <a:t>Fedunova</a:t>
            </a:r>
            <a:r>
              <a:rPr lang="sk-SK" sz="1600" b="1" dirty="0">
                <a:latin typeface="Arial Narrow" panose="020B0606020202030204" pitchFamily="34" charset="0"/>
              </a:rPr>
              <a:t> D. – </a:t>
            </a:r>
            <a:r>
              <a:rPr lang="sk-SK" sz="1600" b="1" dirty="0" err="1">
                <a:latin typeface="Arial Narrow" panose="020B0606020202030204" pitchFamily="34" charset="0"/>
              </a:rPr>
              <a:t>Modulation</a:t>
            </a:r>
            <a:r>
              <a:rPr lang="sk-SK" sz="1600" b="1" dirty="0">
                <a:latin typeface="Arial Narrow" panose="020B0606020202030204" pitchFamily="34" charset="0"/>
              </a:rPr>
              <a:t> of </a:t>
            </a:r>
            <a:r>
              <a:rPr lang="sk-SK" sz="1600" b="1" dirty="0" err="1">
                <a:latin typeface="Arial Narrow" panose="020B0606020202030204" pitchFamily="34" charset="0"/>
              </a:rPr>
              <a:t>insulin</a:t>
            </a:r>
            <a:r>
              <a:rPr lang="sk-SK" sz="1600" b="1" dirty="0">
                <a:latin typeface="Arial Narrow" panose="020B060602020203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</a:rPr>
              <a:t>fibrillization</a:t>
            </a:r>
            <a:r>
              <a:rPr lang="sk-SK" sz="1600" b="1" dirty="0">
                <a:latin typeface="Arial Narrow" panose="020B0606020202030204" pitchFamily="34" charset="0"/>
              </a:rPr>
              <a:t> by </a:t>
            </a:r>
            <a:r>
              <a:rPr lang="sk-SK" sz="1600" b="1" dirty="0" err="1">
                <a:latin typeface="Arial Narrow" panose="020B0606020202030204" pitchFamily="34" charset="0"/>
              </a:rPr>
              <a:t>imidazolium-based</a:t>
            </a:r>
            <a:r>
              <a:rPr lang="sk-SK" sz="1600" b="1" dirty="0">
                <a:latin typeface="Arial Narrow" panose="020B060602020203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</a:rPr>
              <a:t>ionic</a:t>
            </a:r>
            <a:r>
              <a:rPr lang="sk-SK" sz="1600" b="1" dirty="0">
                <a:latin typeface="Arial Narrow" panose="020B060602020203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</a:rPr>
              <a:t>liquids</a:t>
            </a:r>
            <a:r>
              <a:rPr lang="en-US" sz="1600" b="1" dirty="0">
                <a:latin typeface="Arial Narrow" panose="020B0606020202030204" pitchFamily="34" charset="0"/>
              </a:rPr>
              <a:t>.</a:t>
            </a:r>
            <a:r>
              <a:rPr lang="sk-SK" sz="1600" b="1" dirty="0">
                <a:latin typeface="Arial Narrow" panose="020B0606020202030204" pitchFamily="34" charset="0"/>
              </a:rPr>
              <a:t> </a:t>
            </a:r>
          </a:p>
          <a:p>
            <a:pPr marL="271463"/>
            <a:r>
              <a:rPr lang="sk-SK" sz="1600" b="1" dirty="0">
                <a:latin typeface="Arial Narrow" panose="020B0606020202030204" pitchFamily="34" charset="0"/>
              </a:rPr>
              <a:t>International </a:t>
            </a:r>
            <a:r>
              <a:rPr lang="sk-SK" sz="1600" b="1" dirty="0" err="1">
                <a:latin typeface="Arial Narrow" panose="020B0606020202030204" pitchFamily="34" charset="0"/>
              </a:rPr>
              <a:t>Journal</a:t>
            </a:r>
            <a:r>
              <a:rPr lang="sk-SK" sz="1600" b="1" dirty="0">
                <a:latin typeface="Arial Narrow" panose="020B0606020202030204" pitchFamily="34" charset="0"/>
              </a:rPr>
              <a:t> of </a:t>
            </a:r>
            <a:r>
              <a:rPr lang="sk-SK" sz="1600" b="1" dirty="0" err="1">
                <a:latin typeface="Arial Narrow" panose="020B0606020202030204" pitchFamily="34" charset="0"/>
              </a:rPr>
              <a:t>Molecular</a:t>
            </a:r>
            <a:r>
              <a:rPr lang="sk-SK" sz="1600" b="1" dirty="0">
                <a:latin typeface="Arial Narrow" panose="020B060602020203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</a:rPr>
              <a:t>Sciences</a:t>
            </a:r>
            <a:r>
              <a:rPr lang="sk-SK" sz="1600" b="1" dirty="0">
                <a:latin typeface="Arial Narrow" panose="020B0606020202030204" pitchFamily="34" charset="0"/>
              </a:rPr>
              <a:t>, Q1 </a:t>
            </a:r>
          </a:p>
          <a:p>
            <a:pPr marL="271463"/>
            <a:endParaRPr lang="sk-SK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PREPARED PUBLICATIONS: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Vanik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V.,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Gazova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Z.,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Fedunova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D: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Destabilization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of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lysozyme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in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imidazolium-based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ionic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liquids:stability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conformation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activity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studies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Journal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of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Molecular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liquids</a:t>
            </a:r>
            <a:r>
              <a:rPr lang="sk-SK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. Q1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2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154F3B4C-5F34-4A57-84BC-FB7B501DEB8A}"/>
              </a:ext>
            </a:extLst>
          </p:cNvPr>
          <p:cNvSpPr txBox="1"/>
          <p:nvPr/>
        </p:nvSpPr>
        <p:spPr>
          <a:xfrm>
            <a:off x="3048699" y="2613392"/>
            <a:ext cx="609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endParaRPr lang="sk-SK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4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B4DF8-D76C-405E-A5D5-B27A017E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1315"/>
            <a:ext cx="12192000" cy="63902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16ACB60-BA80-4B4D-BD56-B87563255864}"/>
              </a:ext>
            </a:extLst>
          </p:cNvPr>
          <p:cNvSpPr txBox="1"/>
          <p:nvPr/>
        </p:nvSpPr>
        <p:spPr>
          <a:xfrm>
            <a:off x="0" y="429796"/>
            <a:ext cx="10225548" cy="2262158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sk-SK" sz="2400" b="1" cap="all" dirty="0">
                <a:cs typeface="Arial" panose="020B0604020202020204" pitchFamily="34" charset="0"/>
              </a:rPr>
              <a:t>     </a:t>
            </a:r>
            <a:r>
              <a:rPr lang="sk-SK" sz="2500" b="1" cap="all" dirty="0">
                <a:cs typeface="Arial" panose="020B0604020202020204" pitchFamily="34" charset="0"/>
              </a:rPr>
              <a:t>Protein </a:t>
            </a:r>
            <a:r>
              <a:rPr lang="en-US" sz="2500" b="1" cap="all" dirty="0">
                <a:cs typeface="Arial" panose="020B0604020202020204" pitchFamily="34" charset="0"/>
              </a:rPr>
              <a:t>amyloid ag</a:t>
            </a:r>
            <a:r>
              <a:rPr lang="sk-SK" sz="2500" b="1" cap="all" dirty="0" err="1">
                <a:cs typeface="Arial" panose="020B0604020202020204" pitchFamily="34" charset="0"/>
              </a:rPr>
              <a:t>gREGation</a:t>
            </a:r>
            <a:endParaRPr lang="en-US" sz="2500" b="1" cap="all" dirty="0">
              <a:cs typeface="Arial" panose="020B0604020202020204" pitchFamily="34" charset="0"/>
            </a:endParaRPr>
          </a:p>
          <a:p>
            <a:endParaRPr lang="sk-SK" sz="1200" b="1" cap="all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>
                <a:cs typeface="Arial" panose="020B0604020202020204" pitchFamily="34" charset="0"/>
              </a:rPr>
              <a:t>association </a:t>
            </a:r>
            <a:r>
              <a:rPr lang="sk-SK" sz="2000" b="1" dirty="0" err="1">
                <a:cs typeface="Arial" panose="020B0604020202020204" pitchFamily="34" charset="0"/>
              </a:rPr>
              <a:t>with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many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serious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diseases</a:t>
            </a:r>
            <a:r>
              <a:rPr lang="sk-SK" sz="2000" b="1" dirty="0">
                <a:cs typeface="Arial" panose="020B0604020202020204" pitchFamily="34" charset="0"/>
              </a:rPr>
              <a:t> – AMYLOIDOSES (</a:t>
            </a:r>
            <a:r>
              <a:rPr lang="sk-SK" sz="2000" b="1" dirty="0" err="1">
                <a:cs typeface="Arial" panose="020B0604020202020204" pitchFamily="34" charset="0"/>
              </a:rPr>
              <a:t>systemic</a:t>
            </a:r>
            <a:r>
              <a:rPr lang="sk-SK" sz="2000" b="1" dirty="0">
                <a:cs typeface="Arial" panose="020B0604020202020204" pitchFamily="34" charset="0"/>
              </a:rPr>
              <a:t>/</a:t>
            </a:r>
            <a:r>
              <a:rPr lang="sk-SK" sz="2000" b="1" dirty="0" err="1">
                <a:cs typeface="Arial" panose="020B0604020202020204" pitchFamily="34" charset="0"/>
              </a:rPr>
              <a:t>neurodegenerative</a:t>
            </a:r>
            <a:r>
              <a:rPr lang="sk-SK" sz="2000" b="1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12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 err="1">
                <a:cs typeface="Arial" panose="020B0604020202020204" pitchFamily="34" charset="0"/>
              </a:rPr>
              <a:t>complicates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the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handling</a:t>
            </a:r>
            <a:r>
              <a:rPr lang="sk-SK" sz="2000" b="1" dirty="0">
                <a:cs typeface="Arial" panose="020B0604020202020204" pitchFamily="34" charset="0"/>
              </a:rPr>
              <a:t> and </a:t>
            </a:r>
            <a:r>
              <a:rPr lang="sk-SK" sz="2000" b="1" dirty="0" err="1">
                <a:cs typeface="Arial" panose="020B0604020202020204" pitchFamily="34" charset="0"/>
              </a:rPr>
              <a:t>storage</a:t>
            </a:r>
            <a:r>
              <a:rPr lang="sk-SK" sz="2000" b="1" dirty="0">
                <a:cs typeface="Arial" panose="020B0604020202020204" pitchFamily="34" charset="0"/>
              </a:rPr>
              <a:t> of </a:t>
            </a:r>
            <a:r>
              <a:rPr lang="sk-SK" sz="2000" b="1" dirty="0" err="1">
                <a:cs typeface="Arial" panose="020B0604020202020204" pitchFamily="34" charset="0"/>
              </a:rPr>
              <a:t>protein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preparations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12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 err="1">
                <a:cs typeface="Arial" panose="020B0604020202020204" pitchFamily="34" charset="0"/>
              </a:rPr>
              <a:t>biotechnological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applications</a:t>
            </a:r>
            <a:r>
              <a:rPr lang="sk-SK" sz="2000" b="1" dirty="0">
                <a:cs typeface="Arial" panose="020B0604020202020204" pitchFamily="34" charset="0"/>
              </a:rPr>
              <a:t> (</a:t>
            </a:r>
            <a:r>
              <a:rPr lang="sk-SK" sz="2000" b="1" dirty="0" err="1">
                <a:cs typeface="Arial" panose="020B0604020202020204" pitchFamily="34" charset="0"/>
              </a:rPr>
              <a:t>applicability</a:t>
            </a:r>
            <a:r>
              <a:rPr lang="sk-SK" sz="2000" b="1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b="1" dirty="0"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095E4254-2828-4960-832A-9A5EB3EF044D}"/>
              </a:ext>
            </a:extLst>
          </p:cNvPr>
          <p:cNvSpPr/>
          <p:nvPr/>
        </p:nvSpPr>
        <p:spPr>
          <a:xfrm>
            <a:off x="0" y="2396158"/>
            <a:ext cx="10435905" cy="55399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sk-SK" sz="2900" b="1" dirty="0">
                <a:cs typeface="Arial" panose="020B0604020202020204" pitchFamily="34" charset="0"/>
              </a:rPr>
              <a:t>CURRENT EFFORT </a:t>
            </a:r>
            <a:r>
              <a:rPr lang="en-US" sz="2400" b="1" dirty="0">
                <a:cs typeface="Arial" panose="020B0604020202020204" pitchFamily="34" charset="0"/>
              </a:rPr>
              <a:t>&gt;&gt;</a:t>
            </a:r>
            <a:r>
              <a:rPr lang="sk-SK" sz="2400" b="1" dirty="0">
                <a:cs typeface="Arial" panose="020B0604020202020204" pitchFamily="34" charset="0"/>
              </a:rPr>
              <a:t> ELUCIDATION OF AGGREGATION-DRIVING MECHANISM  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A9C8BCF3-9392-4D04-BB30-60584A201862}"/>
              </a:ext>
            </a:extLst>
          </p:cNvPr>
          <p:cNvSpPr/>
          <p:nvPr/>
        </p:nvSpPr>
        <p:spPr>
          <a:xfrm>
            <a:off x="0" y="3741120"/>
            <a:ext cx="10225548" cy="3154710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sk-SK" sz="2300" b="1" cap="all" dirty="0">
                <a:cs typeface="Arial" panose="020B0604020202020204" pitchFamily="34" charset="0"/>
              </a:rPr>
              <a:t>     </a:t>
            </a:r>
            <a:r>
              <a:rPr lang="sk-SK" sz="2500" b="1" cap="all" dirty="0">
                <a:cs typeface="Arial" panose="020B0604020202020204" pitchFamily="34" charset="0"/>
              </a:rPr>
              <a:t>IONIC LIQUIDS (</a:t>
            </a:r>
            <a:r>
              <a:rPr lang="sk-SK" sz="2500" b="1" cap="all" dirty="0" err="1">
                <a:cs typeface="Arial" panose="020B0604020202020204" pitchFamily="34" charset="0"/>
              </a:rPr>
              <a:t>Il</a:t>
            </a:r>
            <a:r>
              <a:rPr lang="sk-SK" sz="2500" b="1" dirty="0" err="1">
                <a:cs typeface="Arial" panose="020B0604020202020204" pitchFamily="34" charset="0"/>
              </a:rPr>
              <a:t>s</a:t>
            </a:r>
            <a:r>
              <a:rPr lang="sk-SK" sz="2500" b="1" dirty="0">
                <a:cs typeface="Arial" panose="020B0604020202020204" pitchFamily="34" charset="0"/>
              </a:rPr>
              <a:t>)</a:t>
            </a:r>
            <a:endParaRPr lang="sk-SK" sz="2500" b="1" cap="all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>
                <a:cs typeface="Arial" panose="020B0604020202020204" pitchFamily="34" charset="0"/>
              </a:rPr>
              <a:t>new </a:t>
            </a:r>
            <a:r>
              <a:rPr lang="sk-SK" sz="2000" b="1" dirty="0" err="1">
                <a:cs typeface="Arial" panose="020B0604020202020204" pitchFamily="34" charset="0"/>
              </a:rPr>
              <a:t>progressive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solvents</a:t>
            </a:r>
            <a:r>
              <a:rPr lang="sk-SK" sz="2000" b="1" dirty="0">
                <a:cs typeface="Arial" panose="020B0604020202020204" pitchFamily="34" charset="0"/>
              </a:rPr>
              <a:t> – </a:t>
            </a:r>
            <a:r>
              <a:rPr lang="sk-SK" sz="2000" b="1" dirty="0" err="1">
                <a:cs typeface="Arial" panose="020B0604020202020204" pitchFamily="34" charset="0"/>
              </a:rPr>
              <a:t>comprised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exclusively</a:t>
            </a:r>
            <a:r>
              <a:rPr lang="sk-SK" sz="2000" b="1" dirty="0">
                <a:cs typeface="Arial" panose="020B0604020202020204" pitchFamily="34" charset="0"/>
              </a:rPr>
              <a:t> of </a:t>
            </a:r>
            <a:r>
              <a:rPr lang="sk-SK" sz="2000" b="1" dirty="0" err="1">
                <a:cs typeface="Arial" panose="020B0604020202020204" pitchFamily="34" charset="0"/>
              </a:rPr>
              <a:t>ions</a:t>
            </a:r>
            <a:r>
              <a:rPr lang="sk-SK" sz="2000" b="1" dirty="0">
                <a:cs typeface="Arial" panose="020B0604020202020204" pitchFamily="34" charset="0"/>
              </a:rPr>
              <a:t>, </a:t>
            </a:r>
            <a:r>
              <a:rPr lang="sk-SK" sz="2000" b="1" dirty="0" err="1">
                <a:cs typeface="Arial" panose="020B0604020202020204" pitchFamily="34" charset="0"/>
              </a:rPr>
              <a:t>liquid</a:t>
            </a:r>
            <a:r>
              <a:rPr lang="sk-SK" sz="2000" b="1" dirty="0">
                <a:cs typeface="Arial" panose="020B0604020202020204" pitchFamily="34" charset="0"/>
              </a:rPr>
              <a:t> at T</a:t>
            </a:r>
            <a:r>
              <a:rPr lang="en-US" sz="2000" b="1" dirty="0">
                <a:cs typeface="Arial" panose="020B0604020202020204" pitchFamily="34" charset="0"/>
              </a:rPr>
              <a:t> &lt;100</a:t>
            </a:r>
            <a:r>
              <a:rPr lang="sk-SK" sz="2000" b="1" dirty="0">
                <a:cs typeface="Arial" panose="020B0604020202020204" pitchFamily="34" charset="0"/>
              </a:rPr>
              <a:t>°C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i="1" u="sng" dirty="0">
                <a:cs typeface="Arial" panose="020B0604020202020204" pitchFamily="34" charset="0"/>
              </a:rPr>
              <a:t>DESIGNER SOLVENTS</a:t>
            </a:r>
            <a:r>
              <a:rPr lang="sk-SK" sz="2000" b="1" dirty="0">
                <a:cs typeface="Arial" panose="020B0604020202020204" pitchFamily="34" charset="0"/>
              </a:rPr>
              <a:t>   </a:t>
            </a:r>
            <a:r>
              <a:rPr lang="en-US" sz="2000" b="1" dirty="0">
                <a:cs typeface="Arial" panose="020B0604020202020204" pitchFamily="34" charset="0"/>
              </a:rPr>
              <a:t>&gt;&gt;&gt; </a:t>
            </a:r>
            <a:r>
              <a:rPr lang="sk-SK" sz="2000" b="1" dirty="0">
                <a:cs typeface="Arial" panose="020B0604020202020204" pitchFamily="34" charset="0"/>
              </a:rPr>
              <a:t>  </a:t>
            </a:r>
            <a:r>
              <a:rPr lang="sk-SK" sz="2000" b="1" dirty="0" err="1">
                <a:cs typeface="Arial" panose="020B0604020202020204" pitchFamily="34" charset="0"/>
              </a:rPr>
              <a:t>ion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combinability</a:t>
            </a:r>
            <a:r>
              <a:rPr lang="sk-SK" sz="2000" b="1" dirty="0">
                <a:cs typeface="Arial" panose="020B0604020202020204" pitchFamily="34" charset="0"/>
              </a:rPr>
              <a:t> of </a:t>
            </a:r>
            <a:r>
              <a:rPr lang="sk-SK" sz="2000" b="1" dirty="0" err="1">
                <a:cs typeface="Arial" panose="020B0604020202020204" pitchFamily="34" charset="0"/>
              </a:rPr>
              <a:t>ILs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&gt;&gt;&gt;</a:t>
            </a:r>
            <a:r>
              <a:rPr lang="sk-SK" sz="2000" b="1" dirty="0">
                <a:cs typeface="Arial" panose="020B0604020202020204" pitchFamily="34" charset="0"/>
              </a:rPr>
              <a:t>   </a:t>
            </a:r>
            <a:r>
              <a:rPr lang="sk-SK" sz="2000" b="1" dirty="0" err="1">
                <a:cs typeface="Arial" panose="020B0604020202020204" pitchFamily="34" charset="0"/>
              </a:rPr>
              <a:t>adjustment</a:t>
            </a:r>
            <a:r>
              <a:rPr lang="sk-SK" sz="2000" b="1" dirty="0">
                <a:cs typeface="Arial" panose="020B0604020202020204" pitchFamily="34" charset="0"/>
              </a:rPr>
              <a:t> of </a:t>
            </a:r>
            <a:r>
              <a:rPr lang="sk-SK" sz="2000" b="1" dirty="0" err="1">
                <a:cs typeface="Arial" panose="020B0604020202020204" pitchFamily="34" charset="0"/>
              </a:rPr>
              <a:t>physical</a:t>
            </a:r>
            <a:r>
              <a:rPr lang="sk-SK" sz="2000" b="1" dirty="0">
                <a:cs typeface="Arial" panose="020B0604020202020204" pitchFamily="34" charset="0"/>
              </a:rPr>
              <a:t> and </a:t>
            </a:r>
            <a:r>
              <a:rPr lang="sk-SK" sz="2000" b="1" dirty="0" err="1">
                <a:cs typeface="Arial" panose="020B0604020202020204" pitchFamily="34" charset="0"/>
              </a:rPr>
              <a:t>chemical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properties</a:t>
            </a:r>
            <a:r>
              <a:rPr lang="sk-SK" sz="2000" b="1" dirty="0">
                <a:cs typeface="Arial" panose="020B0604020202020204" pitchFamily="34" charset="0"/>
              </a:rPr>
              <a:t> of </a:t>
            </a:r>
            <a:r>
              <a:rPr lang="sk-SK" sz="2000" b="1" dirty="0" err="1">
                <a:cs typeface="Arial" panose="020B0604020202020204" pitchFamily="34" charset="0"/>
              </a:rPr>
              <a:t>ILs</a:t>
            </a:r>
            <a:r>
              <a:rPr lang="sk-SK" sz="2000" b="1" dirty="0">
                <a:cs typeface="Arial" panose="020B0604020202020204" pitchFamily="34" charset="0"/>
              </a:rPr>
              <a:t>   </a:t>
            </a:r>
            <a:r>
              <a:rPr lang="en-US" sz="2000" b="1" dirty="0">
                <a:cs typeface="Arial" panose="020B0604020202020204" pitchFamily="34" charset="0"/>
              </a:rPr>
              <a:t>&gt;&gt;&gt; </a:t>
            </a:r>
            <a:r>
              <a:rPr lang="sk-SK" sz="2000" b="1" dirty="0">
                <a:cs typeface="Arial" panose="020B0604020202020204" pitchFamily="34" charset="0"/>
              </a:rPr>
              <a:t>  </a:t>
            </a:r>
            <a:r>
              <a:rPr lang="sk-SK" sz="2000" b="1" dirty="0" err="1">
                <a:cs typeface="Arial" panose="020B0604020202020204" pitchFamily="34" charset="0"/>
              </a:rPr>
              <a:t>specific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solvent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for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the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specific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purpose</a:t>
            </a:r>
            <a:endParaRPr lang="sk-SK" sz="20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b="1" dirty="0">
              <a:cs typeface="Arial" panose="020B0604020202020204" pitchFamily="34" charset="0"/>
            </a:endParaRPr>
          </a:p>
          <a:p>
            <a:pPr marL="355600" lvl="1" indent="-342900">
              <a:buFont typeface="Arial" panose="020B0604020202020204" pitchFamily="34" charset="0"/>
              <a:buChar char="•"/>
            </a:pPr>
            <a:r>
              <a:rPr lang="sk-SK" sz="2000" b="1" dirty="0" err="1">
                <a:cs typeface="Arial" panose="020B0604020202020204" pitchFamily="34" charset="0"/>
              </a:rPr>
              <a:t>ILs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have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u="sng" dirty="0">
                <a:cs typeface="Arial" panose="020B0604020202020204" pitchFamily="34" charset="0"/>
              </a:rPr>
              <a:t>ABILITY TO MODULATE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the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process</a:t>
            </a:r>
            <a:r>
              <a:rPr lang="sk-SK" sz="2000" b="1" dirty="0">
                <a:cs typeface="Arial" panose="020B0604020202020204" pitchFamily="34" charset="0"/>
              </a:rPr>
              <a:t> of </a:t>
            </a:r>
            <a:r>
              <a:rPr lang="sk-SK" sz="2000" b="1" dirty="0" err="1">
                <a:cs typeface="Arial" panose="020B0604020202020204" pitchFamily="34" charset="0"/>
              </a:rPr>
              <a:t>protein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amyloid</a:t>
            </a:r>
            <a:r>
              <a:rPr lang="sk-SK" sz="2000" b="1" dirty="0">
                <a:cs typeface="Arial" panose="020B0604020202020204" pitchFamily="34" charset="0"/>
              </a:rPr>
              <a:t> </a:t>
            </a:r>
            <a:r>
              <a:rPr lang="sk-SK" sz="2000" b="1" dirty="0" err="1">
                <a:cs typeface="Arial" panose="020B0604020202020204" pitchFamily="34" charset="0"/>
              </a:rPr>
              <a:t>aggregation</a:t>
            </a:r>
            <a:endParaRPr lang="sk-SK" sz="2000" b="1" dirty="0"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k-SK" b="1" dirty="0" err="1">
                <a:cs typeface="Arial" panose="020B0604020202020204" pitchFamily="34" charset="0"/>
              </a:rPr>
              <a:t>predicting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the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effect</a:t>
            </a:r>
            <a:r>
              <a:rPr lang="sk-SK" b="1" dirty="0">
                <a:cs typeface="Arial" panose="020B0604020202020204" pitchFamily="34" charset="0"/>
              </a:rPr>
              <a:t> on </a:t>
            </a:r>
            <a:r>
              <a:rPr lang="sk-SK" b="1" dirty="0" err="1">
                <a:cs typeface="Arial" panose="020B0604020202020204" pitchFamily="34" charset="0"/>
              </a:rPr>
              <a:t>particular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protein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is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still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challenging</a:t>
            </a:r>
            <a:r>
              <a:rPr lang="sk-SK" b="1" dirty="0">
                <a:cs typeface="Arial" panose="020B0604020202020204" pitchFamily="34" charset="0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k-SK" b="1" dirty="0" err="1">
                <a:cs typeface="Arial" panose="020B0604020202020204" pitchFamily="34" charset="0"/>
              </a:rPr>
              <a:t>the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exact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mechanism</a:t>
            </a:r>
            <a:r>
              <a:rPr lang="sk-SK" b="1" dirty="0">
                <a:cs typeface="Arial" panose="020B0604020202020204" pitchFamily="34" charset="0"/>
              </a:rPr>
              <a:t>-of-</a:t>
            </a:r>
            <a:r>
              <a:rPr lang="sk-SK" b="1" dirty="0" err="1">
                <a:cs typeface="Arial" panose="020B0604020202020204" pitchFamily="34" charset="0"/>
              </a:rPr>
              <a:t>action</a:t>
            </a:r>
            <a:r>
              <a:rPr lang="sk-SK" b="1" dirty="0">
                <a:cs typeface="Arial" panose="020B0604020202020204" pitchFamily="34" charset="0"/>
              </a:rPr>
              <a:t> on </a:t>
            </a:r>
            <a:r>
              <a:rPr lang="sk-SK" b="1" dirty="0" err="1">
                <a:cs typeface="Arial" panose="020B0604020202020204" pitchFamily="34" charset="0"/>
              </a:rPr>
              <a:t>proteins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is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yet</a:t>
            </a:r>
            <a:r>
              <a:rPr lang="sk-SK" b="1" dirty="0">
                <a:cs typeface="Arial" panose="020B0604020202020204" pitchFamily="34" charset="0"/>
              </a:rPr>
              <a:t> </a:t>
            </a:r>
            <a:r>
              <a:rPr lang="sk-SK" b="1" dirty="0" err="1">
                <a:cs typeface="Arial" panose="020B0604020202020204" pitchFamily="34" charset="0"/>
              </a:rPr>
              <a:t>unknown</a:t>
            </a:r>
            <a:endParaRPr lang="sk-SK" b="1" dirty="0"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sk-SK" b="1" dirty="0"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BD157C5-8BA7-419A-973A-44543DD45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10" y="429796"/>
            <a:ext cx="1945345" cy="5794660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D36EA2E9-1F0E-4C1E-BA63-0CAC5CD3F814}"/>
              </a:ext>
            </a:extLst>
          </p:cNvPr>
          <p:cNvSpPr txBox="1"/>
          <p:nvPr/>
        </p:nvSpPr>
        <p:spPr>
          <a:xfrm>
            <a:off x="10220045" y="6147243"/>
            <a:ext cx="197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amyloid fibril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1873055A-31AA-40F3-BA2E-1A67BAEB912F}"/>
              </a:ext>
            </a:extLst>
          </p:cNvPr>
          <p:cNvSpPr/>
          <p:nvPr/>
        </p:nvSpPr>
        <p:spPr>
          <a:xfrm>
            <a:off x="10217291" y="6509542"/>
            <a:ext cx="2059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CHITI F., DOBSON C.</a:t>
            </a:r>
            <a:r>
              <a:rPr lang="sk-S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sk-SK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7925C97-B94C-4BA2-A9C6-BF186A2E66DC}"/>
              </a:ext>
            </a:extLst>
          </p:cNvPr>
          <p:cNvGrpSpPr/>
          <p:nvPr/>
        </p:nvGrpSpPr>
        <p:grpSpPr>
          <a:xfrm>
            <a:off x="0" y="2942630"/>
            <a:ext cx="10245310" cy="830997"/>
            <a:chOff x="0" y="2942630"/>
            <a:chExt cx="10245310" cy="830997"/>
          </a:xfrm>
        </p:grpSpPr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id="{993FA020-D473-4987-B3D4-85A988BCCE2F}"/>
                </a:ext>
              </a:extLst>
            </p:cNvPr>
            <p:cNvSpPr/>
            <p:nvPr/>
          </p:nvSpPr>
          <p:spPr>
            <a:xfrm>
              <a:off x="0" y="2942630"/>
              <a:ext cx="10245310" cy="83099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marL="2628900" lvl="5" indent="-342900">
                <a:buFont typeface="Symbol" panose="05050102010706020507" pitchFamily="18" charset="2"/>
                <a:buChar char="Þ"/>
              </a:pPr>
              <a:r>
                <a:rPr lang="sk-SK" sz="2400" dirty="0">
                  <a:cs typeface="Arial" panose="020B0604020202020204" pitchFamily="34" charset="0"/>
                </a:rPr>
                <a:t>MORE EFFECTIVE DRUG DEVELOPMENT  </a:t>
              </a:r>
              <a:r>
                <a:rPr lang="sk-SK" sz="2400" dirty="0" err="1">
                  <a:cs typeface="Arial" panose="020B0604020202020204" pitchFamily="34" charset="0"/>
                </a:rPr>
                <a:t>for</a:t>
              </a:r>
              <a:r>
                <a:rPr lang="sk-SK" sz="2400" dirty="0">
                  <a:cs typeface="Arial" panose="020B0604020202020204" pitchFamily="34" charset="0"/>
                </a:rPr>
                <a:t> amyloidoses</a:t>
              </a:r>
              <a:endParaRPr lang="en-US" sz="2400" dirty="0">
                <a:cs typeface="Arial" panose="020B0604020202020204" pitchFamily="34" charset="0"/>
              </a:endParaRPr>
            </a:p>
            <a:p>
              <a:pPr marL="2628900" lvl="5" indent="-342900">
                <a:buFont typeface="Symbol" panose="05050102010706020507" pitchFamily="18" charset="2"/>
                <a:buChar char="Þ"/>
              </a:pPr>
              <a:r>
                <a:rPr lang="sk-SK" sz="2400" b="1" dirty="0">
                  <a:cs typeface="Arial" panose="020B0604020202020204" pitchFamily="34" charset="0"/>
                </a:rPr>
                <a:t>USE OF THE FIBRILS TO PRODUCE BIOMATERIALS</a:t>
              </a:r>
              <a:endParaRPr lang="en-US" sz="2400" b="1" u="sng" dirty="0">
                <a:cs typeface="Arial" panose="020B0604020202020204" pitchFamily="34" charset="0"/>
              </a:endParaRPr>
            </a:p>
          </p:txBody>
        </p:sp>
        <p:sp>
          <p:nvSpPr>
            <p:cNvPr id="2" name="BlokTextu 1">
              <a:extLst>
                <a:ext uri="{FF2B5EF4-FFF2-40B4-BE49-F238E27FC236}">
                  <a16:creationId xmlns:a16="http://schemas.microsoft.com/office/drawing/2014/main" id="{4990DD53-2B3E-4631-8A72-0AED17941A26}"/>
                </a:ext>
              </a:extLst>
            </p:cNvPr>
            <p:cNvSpPr txBox="1"/>
            <p:nvPr/>
          </p:nvSpPr>
          <p:spPr>
            <a:xfrm>
              <a:off x="83890" y="3052556"/>
              <a:ext cx="24160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000" b="1" dirty="0"/>
                <a:t>OUTCOMES</a:t>
              </a:r>
              <a:endParaRPr lang="en-US" sz="3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9447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9EC1FF9B-A7F6-4834-AB07-C07DB98BF56A}"/>
              </a:ext>
            </a:extLst>
          </p:cNvPr>
          <p:cNvSpPr/>
          <p:nvPr/>
        </p:nvSpPr>
        <p:spPr>
          <a:xfrm>
            <a:off x="1" y="-13083"/>
            <a:ext cx="12191999" cy="71237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lyzozym">
            <a:hlinkClick r:id="" action="ppaction://media"/>
            <a:extLst>
              <a:ext uri="{FF2B5EF4-FFF2-40B4-BE49-F238E27FC236}">
                <a16:creationId xmlns:a16="http://schemas.microsoft.com/office/drawing/2014/main" id="{4A6778B0-375F-4AAF-BC29-128EA23228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"/>
                </p14:media>
              </p:ext>
            </p:extLst>
          </p:nvPr>
        </p:nvPicPr>
        <p:blipFill rotWithShape="1">
          <a:blip r:embed="rId5"/>
          <a:srcRect l="30930" t="12210" r="29550" b="10087"/>
          <a:stretch/>
        </p:blipFill>
        <p:spPr>
          <a:xfrm>
            <a:off x="149986" y="1888305"/>
            <a:ext cx="4414627" cy="4186294"/>
          </a:xfrm>
          <a:prstGeom prst="rect">
            <a:avLst/>
          </a:prstGeom>
        </p:spPr>
      </p:pic>
      <p:pic>
        <p:nvPicPr>
          <p:cNvPr id="21" name="movie">
            <a:hlinkClick r:id="" action="ppaction://media"/>
            <a:extLst>
              <a:ext uri="{FF2B5EF4-FFF2-40B4-BE49-F238E27FC236}">
                <a16:creationId xmlns:a16="http://schemas.microsoft.com/office/drawing/2014/main" id="{93F2E99F-D352-4F40-BBCF-C2C440030B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8280"/>
                </p14:media>
              </p:ext>
            </p:extLst>
          </p:nvPr>
        </p:nvPicPr>
        <p:blipFill rotWithShape="1">
          <a:blip r:embed="rId6"/>
          <a:srcRect l="34048" t="24819" r="36354" b="26020"/>
          <a:stretch/>
        </p:blipFill>
        <p:spPr>
          <a:xfrm>
            <a:off x="4321332" y="2207698"/>
            <a:ext cx="3240000" cy="2595592"/>
          </a:xfrm>
          <a:prstGeom prst="rect">
            <a:avLst/>
          </a:prstGeom>
        </p:spPr>
      </p:pic>
      <p:grpSp>
        <p:nvGrpSpPr>
          <p:cNvPr id="32" name="Skupina 31">
            <a:extLst>
              <a:ext uri="{FF2B5EF4-FFF2-40B4-BE49-F238E27FC236}">
                <a16:creationId xmlns:a16="http://schemas.microsoft.com/office/drawing/2014/main" id="{4AA0D517-0F14-4D19-9A1A-821818DDA65F}"/>
              </a:ext>
            </a:extLst>
          </p:cNvPr>
          <p:cNvGrpSpPr/>
          <p:nvPr/>
        </p:nvGrpSpPr>
        <p:grpSpPr>
          <a:xfrm>
            <a:off x="864067" y="893672"/>
            <a:ext cx="6400800" cy="1033351"/>
            <a:chOff x="5773318" y="786656"/>
            <a:chExt cx="6078689" cy="1033351"/>
          </a:xfrm>
        </p:grpSpPr>
        <p:sp>
          <p:nvSpPr>
            <p:cNvPr id="24" name="BlokTextu 23">
              <a:extLst>
                <a:ext uri="{FF2B5EF4-FFF2-40B4-BE49-F238E27FC236}">
                  <a16:creationId xmlns:a16="http://schemas.microsoft.com/office/drawing/2014/main" id="{03619C1E-1D61-44D0-B7EA-E79381BED1F8}"/>
                </a:ext>
              </a:extLst>
            </p:cNvPr>
            <p:cNvSpPr txBox="1"/>
            <p:nvPr/>
          </p:nvSpPr>
          <p:spPr>
            <a:xfrm>
              <a:off x="5773318" y="786656"/>
              <a:ext cx="24537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LYSOZYME</a:t>
              </a:r>
              <a:r>
                <a:rPr lang="sk-SK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sk-SK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(PDB ID: 2ZIJ)</a:t>
              </a:r>
            </a:p>
            <a:p>
              <a:pPr algn="ctr"/>
              <a:r>
                <a:rPr lang="sk-SK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= 14.3 </a:t>
              </a:r>
              <a:r>
                <a:rPr lang="sk-SK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kDa</a:t>
              </a:r>
              <a:endPara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BlokTextu 24">
              <a:extLst>
                <a:ext uri="{FF2B5EF4-FFF2-40B4-BE49-F238E27FC236}">
                  <a16:creationId xmlns:a16="http://schemas.microsoft.com/office/drawing/2014/main" id="{7CEECC31-A2C1-46AE-B337-987EEA4927D9}"/>
                </a:ext>
              </a:extLst>
            </p:cNvPr>
            <p:cNvSpPr txBox="1"/>
            <p:nvPr/>
          </p:nvSpPr>
          <p:spPr>
            <a:xfrm>
              <a:off x="9398302" y="804344"/>
              <a:ext cx="24537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HUMAN INSULIN</a:t>
              </a:r>
              <a:r>
                <a:rPr lang="sk-SK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sk-SK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(PDB ID: 3I3Z)</a:t>
              </a:r>
            </a:p>
            <a:p>
              <a:pPr algn="ctr"/>
              <a:r>
                <a:rPr lang="sk-SK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= 5.8 </a:t>
              </a:r>
              <a:r>
                <a:rPr lang="sk-SK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kDa</a:t>
              </a:r>
              <a:endPara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9C02CB82-E508-4F08-A4BC-5B171BB2B4C3}"/>
              </a:ext>
            </a:extLst>
          </p:cNvPr>
          <p:cNvSpPr txBox="1"/>
          <p:nvPr/>
        </p:nvSpPr>
        <p:spPr>
          <a:xfrm>
            <a:off x="2810121" y="5094169"/>
            <a:ext cx="33709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chemeClr val="bg1"/>
                </a:solidFill>
              </a:rPr>
              <a:t>model </a:t>
            </a:r>
            <a:r>
              <a:rPr lang="sk-SK" sz="2000" b="1" dirty="0" err="1">
                <a:solidFill>
                  <a:schemeClr val="bg1"/>
                </a:solidFill>
              </a:rPr>
              <a:t>globular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proteins</a:t>
            </a:r>
            <a:endParaRPr lang="sk-SK" sz="2000" b="1" dirty="0">
              <a:solidFill>
                <a:schemeClr val="bg1"/>
              </a:solidFill>
            </a:endParaRP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sk-SK" sz="2000" b="1" dirty="0" err="1">
                <a:solidFill>
                  <a:schemeClr val="bg1"/>
                </a:solidFill>
              </a:rPr>
              <a:t>different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size</a:t>
            </a:r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sk-SK" sz="2000" b="1" dirty="0" err="1">
                <a:solidFill>
                  <a:schemeClr val="bg1"/>
                </a:solidFill>
              </a:rPr>
              <a:t>different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secondary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structure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arrangement</a:t>
            </a:r>
            <a:endParaRPr lang="sk-SK" sz="2000" b="1" dirty="0">
              <a:solidFill>
                <a:schemeClr val="bg1"/>
              </a:solidFill>
            </a:endParaRP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sk-SK" sz="2000" b="1" dirty="0" err="1">
                <a:solidFill>
                  <a:schemeClr val="bg1"/>
                </a:solidFill>
              </a:rPr>
              <a:t>different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charge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61E36A83-C1D1-4BF2-843B-CB7A11955827}"/>
              </a:ext>
            </a:extLst>
          </p:cNvPr>
          <p:cNvSpPr txBox="1">
            <a:spLocks/>
          </p:cNvSpPr>
          <p:nvPr/>
        </p:nvSpPr>
        <p:spPr>
          <a:xfrm>
            <a:off x="7764707" y="-5584"/>
            <a:ext cx="4427292" cy="547053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APPLIED METHODS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7BCFCBF4-58F5-4728-81F0-F17C05511838}"/>
              </a:ext>
            </a:extLst>
          </p:cNvPr>
          <p:cNvSpPr txBox="1">
            <a:spLocks/>
          </p:cNvSpPr>
          <p:nvPr/>
        </p:nvSpPr>
        <p:spPr>
          <a:xfrm>
            <a:off x="-1" y="-13083"/>
            <a:ext cx="7764708" cy="547053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STUDIED</a:t>
            </a:r>
            <a:r>
              <a:rPr lang="sk-SK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PROTEINS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F01A827-4140-43D4-B571-186313F8CBB8}"/>
              </a:ext>
            </a:extLst>
          </p:cNvPr>
          <p:cNvSpPr txBox="1"/>
          <p:nvPr/>
        </p:nvSpPr>
        <p:spPr>
          <a:xfrm>
            <a:off x="7764707" y="893672"/>
            <a:ext cx="45438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KINETICS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ThT </a:t>
            </a:r>
            <a:r>
              <a:rPr lang="sk-SK" dirty="0" err="1">
                <a:solidFill>
                  <a:schemeClr val="bg1"/>
                </a:solidFill>
              </a:rPr>
              <a:t>fluorescence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assay</a:t>
            </a:r>
            <a:endParaRPr lang="sk-SK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  <a:p>
            <a:r>
              <a:rPr lang="sk-SK" b="1" dirty="0">
                <a:solidFill>
                  <a:schemeClr val="bg1"/>
                </a:solidFill>
              </a:rPr>
              <a:t>SECONDARY STRUCTURE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ATR FT-IR </a:t>
            </a:r>
            <a:r>
              <a:rPr lang="sk-SK" dirty="0" err="1">
                <a:solidFill>
                  <a:schemeClr val="bg1"/>
                </a:solidFill>
              </a:rPr>
              <a:t>spectroscopy</a:t>
            </a:r>
            <a:endParaRPr lang="sk-S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CD </a:t>
            </a:r>
            <a:r>
              <a:rPr lang="sk-SK" dirty="0" err="1">
                <a:solidFill>
                  <a:schemeClr val="bg1"/>
                </a:solidFill>
              </a:rPr>
              <a:t>spectroscopy</a:t>
            </a:r>
            <a:endParaRPr lang="sk-S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bg1"/>
              </a:solidFill>
            </a:endParaRPr>
          </a:p>
          <a:p>
            <a:r>
              <a:rPr lang="sk-SK" b="1" dirty="0">
                <a:solidFill>
                  <a:schemeClr val="bg1"/>
                </a:solidFill>
              </a:rPr>
              <a:t>TERCIARY STRUCTURE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solidFill>
                  <a:schemeClr val="bg1"/>
                </a:solidFill>
              </a:rPr>
              <a:t>Intrinsic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fluorescence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spectroscopy</a:t>
            </a:r>
            <a:endParaRPr lang="sk-S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</a:rPr>
              <a:t>CD </a:t>
            </a:r>
            <a:r>
              <a:rPr lang="sk-SK" dirty="0" err="1">
                <a:solidFill>
                  <a:schemeClr val="bg1"/>
                </a:solidFill>
              </a:rPr>
              <a:t>spectroscopy</a:t>
            </a:r>
            <a:endParaRPr lang="sk-SK" dirty="0">
              <a:solidFill>
                <a:schemeClr val="bg1"/>
              </a:solidFill>
            </a:endParaRPr>
          </a:p>
          <a:p>
            <a:endParaRPr lang="sk-SK" b="1" dirty="0">
              <a:solidFill>
                <a:schemeClr val="bg1"/>
              </a:solidFill>
            </a:endParaRPr>
          </a:p>
          <a:p>
            <a:r>
              <a:rPr lang="sk-SK" b="1" dirty="0">
                <a:solidFill>
                  <a:schemeClr val="bg1"/>
                </a:solidFill>
              </a:rPr>
              <a:t>FIBRIL MORPHOLOGY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solidFill>
                  <a:schemeClr val="bg1"/>
                </a:solidFill>
              </a:rPr>
              <a:t>Atomic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force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microscopy</a:t>
            </a:r>
            <a:r>
              <a:rPr lang="sk-SK" dirty="0">
                <a:solidFill>
                  <a:schemeClr val="bg1"/>
                </a:solidFill>
              </a:rPr>
              <a:t> (AFM)</a:t>
            </a:r>
          </a:p>
          <a:p>
            <a:endParaRPr lang="sk-SK" dirty="0">
              <a:solidFill>
                <a:schemeClr val="bg1"/>
              </a:solidFill>
            </a:endParaRPr>
          </a:p>
          <a:p>
            <a:r>
              <a:rPr lang="sk-SK" b="1" dirty="0">
                <a:solidFill>
                  <a:schemeClr val="bg1"/>
                </a:solidFill>
              </a:rPr>
              <a:t>PROTEIN STABILITY DETERMINATION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solidFill>
                  <a:schemeClr val="bg1"/>
                </a:solidFill>
              </a:rPr>
              <a:t>Differential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scanning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calorimetry</a:t>
            </a:r>
            <a:r>
              <a:rPr lang="sk-SK" dirty="0">
                <a:solidFill>
                  <a:schemeClr val="bg1"/>
                </a:solidFill>
              </a:rPr>
              <a:t> (DSC)</a:t>
            </a:r>
          </a:p>
          <a:p>
            <a:endParaRPr lang="sk-SK" dirty="0">
              <a:solidFill>
                <a:schemeClr val="bg1"/>
              </a:solidFill>
            </a:endParaRPr>
          </a:p>
          <a:p>
            <a:r>
              <a:rPr lang="sk-SK" b="1" dirty="0">
                <a:solidFill>
                  <a:schemeClr val="bg1"/>
                </a:solidFill>
              </a:rPr>
              <a:t>ACTIVITY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solidFill>
                  <a:schemeClr val="bg1"/>
                </a:solidFill>
              </a:rPr>
              <a:t>Turbidity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assay</a:t>
            </a:r>
            <a:endParaRPr lang="en-US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122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E6D7A8D9-0665-4B54-9F37-CCCDF8B53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26048" r="16116" b="25137"/>
          <a:stretch/>
        </p:blipFill>
        <p:spPr>
          <a:xfrm>
            <a:off x="5692050" y="471091"/>
            <a:ext cx="6276819" cy="6366926"/>
          </a:xfrm>
          <a:prstGeom prst="rect">
            <a:avLst/>
          </a:prstGeom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CB1A9FD7-C8EA-4DB9-9AFF-DE021E39B918}"/>
              </a:ext>
            </a:extLst>
          </p:cNvPr>
          <p:cNvSpPr/>
          <p:nvPr/>
        </p:nvSpPr>
        <p:spPr>
          <a:xfrm>
            <a:off x="-1" y="486369"/>
            <a:ext cx="5331666" cy="4320524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61CBCC7-ECB2-49D1-956D-7D0D405F82F3}"/>
              </a:ext>
            </a:extLst>
          </p:cNvPr>
          <p:cNvSpPr txBox="1"/>
          <p:nvPr/>
        </p:nvSpPr>
        <p:spPr>
          <a:xfrm>
            <a:off x="60485" y="1320823"/>
            <a:ext cx="31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1-x-3-methylimidazolium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(x-</a:t>
            </a:r>
            <a:r>
              <a:rPr lang="sk-SK" sz="2000" b="1" dirty="0"/>
              <a:t>MIM</a:t>
            </a:r>
            <a:r>
              <a:rPr lang="en-US" sz="2000" b="1" dirty="0"/>
              <a:t>)</a:t>
            </a:r>
            <a:endParaRPr lang="sk-SK" sz="2000" b="1" dirty="0"/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C4113D57-2E28-419F-B65D-10CAFD438C82}"/>
              </a:ext>
            </a:extLst>
          </p:cNvPr>
          <p:cNvSpPr txBox="1"/>
          <p:nvPr/>
        </p:nvSpPr>
        <p:spPr>
          <a:xfrm>
            <a:off x="679803" y="1014048"/>
            <a:ext cx="4467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CATIONS</a:t>
            </a:r>
            <a:r>
              <a:rPr lang="sk-SK" sz="2200" b="1" dirty="0">
                <a:solidFill>
                  <a:srgbClr val="C00000"/>
                </a:solidFill>
              </a:rPr>
              <a:t>        </a:t>
            </a:r>
            <a:r>
              <a:rPr lang="en-US" sz="2200" b="1" dirty="0">
                <a:solidFill>
                  <a:srgbClr val="C00000"/>
                </a:solidFill>
              </a:rPr>
              <a:t>                 </a:t>
            </a:r>
            <a:r>
              <a:rPr lang="sk-SK" sz="2200" b="1" dirty="0">
                <a:solidFill>
                  <a:srgbClr val="C00000"/>
                </a:solidFill>
              </a:rPr>
              <a:t>           ANI</a:t>
            </a:r>
            <a:r>
              <a:rPr lang="en-US" sz="2200" b="1" dirty="0">
                <a:solidFill>
                  <a:srgbClr val="C00000"/>
                </a:solidFill>
              </a:rPr>
              <a:t>O</a:t>
            </a:r>
            <a:r>
              <a:rPr lang="sk-SK" sz="2200" b="1" dirty="0">
                <a:solidFill>
                  <a:srgbClr val="C00000"/>
                </a:solidFill>
              </a:rPr>
              <a:t>N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C00F505-B460-46AB-9B12-584B83674BE3}"/>
              </a:ext>
            </a:extLst>
          </p:cNvPr>
          <p:cNvGrpSpPr/>
          <p:nvPr/>
        </p:nvGrpSpPr>
        <p:grpSpPr>
          <a:xfrm>
            <a:off x="3822175" y="1445524"/>
            <a:ext cx="1165231" cy="903822"/>
            <a:chOff x="10746603" y="3010924"/>
            <a:chExt cx="1165231" cy="903822"/>
          </a:xfrm>
        </p:grpSpPr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EA027EFF-04C9-494A-A3F6-07767B313659}"/>
                </a:ext>
              </a:extLst>
            </p:cNvPr>
            <p:cNvSpPr txBox="1"/>
            <p:nvPr/>
          </p:nvSpPr>
          <p:spPr>
            <a:xfrm>
              <a:off x="10746603" y="3010924"/>
              <a:ext cx="11652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dirty="0"/>
                <a:t>chlorid</a:t>
              </a:r>
              <a:r>
                <a:rPr lang="en-US" sz="2000" b="1" dirty="0"/>
                <a:t>e</a:t>
              </a:r>
              <a:endParaRPr lang="sk-SK" sz="2000" b="1" dirty="0"/>
            </a:p>
          </p:txBody>
        </p:sp>
        <p:pic>
          <p:nvPicPr>
            <p:cNvPr id="10" name="Obrázok 9">
              <a:extLst>
                <a:ext uri="{FF2B5EF4-FFF2-40B4-BE49-F238E27FC236}">
                  <a16:creationId xmlns:a16="http://schemas.microsoft.com/office/drawing/2014/main" id="{DFBCF20E-D101-4824-A876-3C7DE65C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9958" y="3150572"/>
              <a:ext cx="813476" cy="764174"/>
            </a:xfrm>
            <a:prstGeom prst="rect">
              <a:avLst/>
            </a:prstGeom>
          </p:spPr>
        </p:pic>
      </p:grpSp>
      <p:pic>
        <p:nvPicPr>
          <p:cNvPr id="11" name="Obrázok 10">
            <a:extLst>
              <a:ext uri="{FF2B5EF4-FFF2-40B4-BE49-F238E27FC236}">
                <a16:creationId xmlns:a16="http://schemas.microsoft.com/office/drawing/2014/main" id="{94235218-6531-44A9-B069-4A5DB99E3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2" y="4089410"/>
            <a:ext cx="4070555" cy="78236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D7391B7-A2AE-49CE-82DA-B490F4B59B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" y="1897435"/>
            <a:ext cx="1898243" cy="784304"/>
          </a:xfrm>
          <a:prstGeom prst="rect">
            <a:avLst/>
          </a:prstGeom>
        </p:spPr>
      </p:pic>
      <p:pic>
        <p:nvPicPr>
          <p:cNvPr id="13" name="Obrázok 12" descr="Obrázok, na ktorom je objekt, hodiny&#10;&#10;Automaticky generovaný popis">
            <a:extLst>
              <a:ext uri="{FF2B5EF4-FFF2-40B4-BE49-F238E27FC236}">
                <a16:creationId xmlns:a16="http://schemas.microsoft.com/office/drawing/2014/main" id="{6D684E62-523F-431E-B399-CD5C23689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3008700"/>
            <a:ext cx="2984512" cy="78300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8A3EED9-44F2-451B-BCA3-27D00440A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5" y="3572248"/>
            <a:ext cx="3527549" cy="782639"/>
          </a:xfrm>
          <a:prstGeom prst="rect">
            <a:avLst/>
          </a:prstGeom>
        </p:spPr>
      </p:pic>
      <p:pic>
        <p:nvPicPr>
          <p:cNvPr id="15" name="Obrázok 14" descr="Obrázok, na ktorom je objekt, hodiny&#10;&#10;Automaticky generovaný popis">
            <a:extLst>
              <a:ext uri="{FF2B5EF4-FFF2-40B4-BE49-F238E27FC236}">
                <a16:creationId xmlns:a16="http://schemas.microsoft.com/office/drawing/2014/main" id="{A9972A5C-C452-4A05-9820-AFB0044F53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3" y="2487448"/>
            <a:ext cx="2441826" cy="749584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C196DF99-48A6-4A17-8BA7-2237B84A7211}"/>
              </a:ext>
            </a:extLst>
          </p:cNvPr>
          <p:cNvSpPr txBox="1"/>
          <p:nvPr/>
        </p:nvSpPr>
        <p:spPr>
          <a:xfrm>
            <a:off x="2080511" y="2039719"/>
            <a:ext cx="19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 </a:t>
            </a:r>
            <a:r>
              <a:rPr lang="sk-SK" b="1" dirty="0"/>
              <a:t>=</a:t>
            </a:r>
            <a:r>
              <a:rPr lang="en-US" b="1" dirty="0"/>
              <a:t> </a:t>
            </a:r>
            <a:r>
              <a:rPr lang="sk-SK" b="1" dirty="0"/>
              <a:t>et</a:t>
            </a:r>
            <a:r>
              <a:rPr lang="en-US" b="1" dirty="0"/>
              <a:t>h</a:t>
            </a:r>
            <a:r>
              <a:rPr lang="sk-SK" b="1" dirty="0" err="1"/>
              <a:t>yl</a:t>
            </a:r>
            <a:r>
              <a:rPr lang="sk-SK" b="1" dirty="0"/>
              <a:t> (E)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8428BA0C-9FDA-4A9A-853D-6D6E1F145339}"/>
              </a:ext>
            </a:extLst>
          </p:cNvPr>
          <p:cNvSpPr txBox="1"/>
          <p:nvPr/>
        </p:nvSpPr>
        <p:spPr>
          <a:xfrm>
            <a:off x="2213770" y="2514353"/>
            <a:ext cx="13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 </a:t>
            </a:r>
            <a:r>
              <a:rPr lang="sk-SK" b="1" dirty="0"/>
              <a:t>=</a:t>
            </a:r>
            <a:r>
              <a:rPr lang="en-US" b="1" dirty="0"/>
              <a:t> </a:t>
            </a:r>
            <a:r>
              <a:rPr lang="sk-SK" b="1" dirty="0"/>
              <a:t>butyl (B)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75E2A8C3-B456-4927-BC4D-681664F76FB1}"/>
              </a:ext>
            </a:extLst>
          </p:cNvPr>
          <p:cNvSpPr txBox="1"/>
          <p:nvPr/>
        </p:nvSpPr>
        <p:spPr>
          <a:xfrm>
            <a:off x="2718255" y="3021509"/>
            <a:ext cx="136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 </a:t>
            </a:r>
            <a:r>
              <a:rPr lang="sk-SK" b="1" dirty="0"/>
              <a:t>=</a:t>
            </a:r>
            <a:r>
              <a:rPr lang="en-US" b="1" dirty="0"/>
              <a:t> </a:t>
            </a:r>
            <a:r>
              <a:rPr lang="sk-SK" b="1" dirty="0" err="1"/>
              <a:t>hexyl</a:t>
            </a:r>
            <a:r>
              <a:rPr lang="sk-SK" b="1" dirty="0"/>
              <a:t> (H)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A0615EA1-DBBC-4F57-8958-7E2111C0ACBB}"/>
              </a:ext>
            </a:extLst>
          </p:cNvPr>
          <p:cNvSpPr txBox="1"/>
          <p:nvPr/>
        </p:nvSpPr>
        <p:spPr>
          <a:xfrm>
            <a:off x="3313124" y="3621412"/>
            <a:ext cx="139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 </a:t>
            </a:r>
            <a:r>
              <a:rPr lang="sk-SK" b="1" dirty="0"/>
              <a:t>=</a:t>
            </a:r>
            <a:r>
              <a:rPr lang="en-US" b="1" dirty="0"/>
              <a:t> </a:t>
            </a:r>
            <a:r>
              <a:rPr lang="sk-SK" b="1" dirty="0"/>
              <a:t>o</a:t>
            </a:r>
            <a:r>
              <a:rPr lang="en-US" b="1" dirty="0"/>
              <a:t>c</a:t>
            </a:r>
            <a:r>
              <a:rPr lang="sk-SK" b="1" dirty="0"/>
              <a:t>tyl (O)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65F63CF5-9BC4-4BD2-A4B1-DDCE5DAF0B7A}"/>
              </a:ext>
            </a:extLst>
          </p:cNvPr>
          <p:cNvSpPr txBox="1"/>
          <p:nvPr/>
        </p:nvSpPr>
        <p:spPr>
          <a:xfrm>
            <a:off x="3778854" y="4152021"/>
            <a:ext cx="136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 </a:t>
            </a:r>
            <a:r>
              <a:rPr lang="sk-SK" b="1" dirty="0"/>
              <a:t>=</a:t>
            </a:r>
            <a:r>
              <a:rPr lang="en-US" b="1" dirty="0"/>
              <a:t> </a:t>
            </a:r>
            <a:r>
              <a:rPr lang="sk-SK" b="1" dirty="0" err="1"/>
              <a:t>decyl</a:t>
            </a:r>
            <a:r>
              <a:rPr lang="sk-SK" b="1" dirty="0"/>
              <a:t> (D)</a:t>
            </a:r>
          </a:p>
        </p:txBody>
      </p:sp>
      <p:sp>
        <p:nvSpPr>
          <p:cNvPr id="86" name="BlokTextu 85">
            <a:extLst>
              <a:ext uri="{FF2B5EF4-FFF2-40B4-BE49-F238E27FC236}">
                <a16:creationId xmlns:a16="http://schemas.microsoft.com/office/drawing/2014/main" id="{0BD4B27D-93C3-444B-B021-CFEC2317C530}"/>
              </a:ext>
            </a:extLst>
          </p:cNvPr>
          <p:cNvSpPr txBox="1"/>
          <p:nvPr/>
        </p:nvSpPr>
        <p:spPr>
          <a:xfrm>
            <a:off x="-1" y="4846005"/>
            <a:ext cx="5331666" cy="19774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/>
              <a:t>Effect depends on IL</a:t>
            </a:r>
            <a:r>
              <a:rPr lang="sk-SK" sz="1750" b="1" dirty="0"/>
              <a:t> </a:t>
            </a:r>
            <a:r>
              <a:rPr lang="en-US" sz="1750" b="1" dirty="0"/>
              <a:t>c</a:t>
            </a:r>
            <a:r>
              <a:rPr lang="sk-SK" sz="1750" b="1" dirty="0" err="1"/>
              <a:t>oncent</a:t>
            </a:r>
            <a:r>
              <a:rPr lang="en-US" sz="1750" b="1" dirty="0"/>
              <a:t>ration and chain-length</a:t>
            </a:r>
            <a:endParaRPr lang="sk-SK" sz="17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50" b="1" dirty="0"/>
              <a:t>EMIM Cl </a:t>
            </a:r>
            <a:r>
              <a:rPr lang="sk-SK" sz="1750" b="1" dirty="0" err="1"/>
              <a:t>encourages</a:t>
            </a:r>
            <a:r>
              <a:rPr lang="sk-SK" sz="1750" b="1" dirty="0"/>
              <a:t> </a:t>
            </a:r>
            <a:r>
              <a:rPr lang="sk-SK" sz="1750" b="1" dirty="0" err="1"/>
              <a:t>fibrillization</a:t>
            </a:r>
            <a:r>
              <a:rPr lang="sk-SK" sz="1750" b="1" dirty="0"/>
              <a:t> over </a:t>
            </a:r>
            <a:r>
              <a:rPr lang="sk-SK" sz="1750" b="1" dirty="0" err="1"/>
              <a:t>the</a:t>
            </a:r>
            <a:r>
              <a:rPr lang="sk-SK" sz="1750" b="1" dirty="0"/>
              <a:t> </a:t>
            </a:r>
            <a:r>
              <a:rPr lang="sk-SK" sz="1750" b="1" dirty="0" err="1"/>
              <a:t>studied</a:t>
            </a:r>
            <a:r>
              <a:rPr lang="sk-SK" sz="1750" b="1" dirty="0"/>
              <a:t> </a:t>
            </a:r>
            <a:r>
              <a:rPr lang="sk-SK" sz="1750" b="1" dirty="0" err="1"/>
              <a:t>concentration</a:t>
            </a:r>
            <a:r>
              <a:rPr lang="sk-SK" sz="1750" b="1" dirty="0"/>
              <a:t> </a:t>
            </a:r>
            <a:r>
              <a:rPr lang="sk-SK" sz="1750" b="1" dirty="0" err="1"/>
              <a:t>range</a:t>
            </a:r>
            <a:r>
              <a:rPr lang="sk-SK" sz="1750" b="1" dirty="0"/>
              <a:t> (10-1000 </a:t>
            </a:r>
            <a:r>
              <a:rPr lang="sk-SK" sz="1750" b="1" dirty="0" err="1"/>
              <a:t>mM</a:t>
            </a:r>
            <a:r>
              <a:rPr lang="sk-SK" sz="175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50" b="1" dirty="0"/>
              <a:t>DMIM Cl </a:t>
            </a:r>
            <a:r>
              <a:rPr lang="sk-SK" sz="1750" b="1" dirty="0" err="1"/>
              <a:t>inhibits</a:t>
            </a:r>
            <a:r>
              <a:rPr lang="sk-SK" sz="1750" b="1" dirty="0"/>
              <a:t> </a:t>
            </a:r>
            <a:r>
              <a:rPr lang="sk-SK" sz="1750" b="1" dirty="0" err="1"/>
              <a:t>fibrillization</a:t>
            </a:r>
            <a:r>
              <a:rPr lang="sk-SK" sz="1750" b="1" dirty="0"/>
              <a:t> over </a:t>
            </a:r>
            <a:r>
              <a:rPr lang="sk-SK" sz="1750" b="1" dirty="0" err="1"/>
              <a:t>the</a:t>
            </a:r>
            <a:r>
              <a:rPr lang="sk-SK" sz="1750" b="1" dirty="0"/>
              <a:t> </a:t>
            </a:r>
            <a:r>
              <a:rPr lang="sk-SK" sz="1750" b="1" dirty="0" err="1"/>
              <a:t>entire</a:t>
            </a:r>
            <a:r>
              <a:rPr lang="sk-SK" sz="1750" b="1" dirty="0"/>
              <a:t> </a:t>
            </a:r>
            <a:r>
              <a:rPr lang="sk-SK" sz="1750" b="1" dirty="0" err="1"/>
              <a:t>range</a:t>
            </a:r>
            <a:endParaRPr lang="sk-SK" sz="17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50" b="1" dirty="0" err="1"/>
              <a:t>Other</a:t>
            </a:r>
            <a:r>
              <a:rPr lang="sk-SK" sz="1750" b="1" dirty="0"/>
              <a:t> </a:t>
            </a:r>
            <a:r>
              <a:rPr lang="sk-SK" sz="1750" b="1" dirty="0" err="1"/>
              <a:t>ILs</a:t>
            </a:r>
            <a:r>
              <a:rPr lang="sk-SK" sz="1750" b="1" dirty="0"/>
              <a:t> </a:t>
            </a:r>
            <a:r>
              <a:rPr lang="sk-SK" sz="1750" b="1" dirty="0" err="1"/>
              <a:t>inhibit</a:t>
            </a:r>
            <a:r>
              <a:rPr lang="sk-SK" sz="1750" b="1" dirty="0"/>
              <a:t>/</a:t>
            </a:r>
            <a:r>
              <a:rPr lang="sk-SK" sz="1750" b="1" dirty="0" err="1"/>
              <a:t>induce</a:t>
            </a:r>
            <a:r>
              <a:rPr lang="sk-SK" sz="1750" b="1" dirty="0"/>
              <a:t> </a:t>
            </a:r>
            <a:r>
              <a:rPr lang="sk-SK" sz="1750" b="1" dirty="0" err="1"/>
              <a:t>fibrillization</a:t>
            </a:r>
            <a:r>
              <a:rPr lang="sk-SK" sz="1750" b="1" dirty="0"/>
              <a:t> in </a:t>
            </a:r>
            <a:r>
              <a:rPr lang="sk-SK" sz="1750" b="1" dirty="0" err="1"/>
              <a:t>dependence</a:t>
            </a:r>
            <a:r>
              <a:rPr lang="sk-SK" sz="1750" b="1" dirty="0"/>
              <a:t> on IL </a:t>
            </a:r>
            <a:r>
              <a:rPr lang="sk-SK" sz="1750" b="1" dirty="0" err="1"/>
              <a:t>concentration</a:t>
            </a:r>
            <a:endParaRPr lang="sk-SK" sz="17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50" b="1" u="sng" dirty="0" err="1"/>
              <a:t>Hydrophobic</a:t>
            </a:r>
            <a:r>
              <a:rPr lang="sk-SK" sz="1750" b="1" u="sng" dirty="0"/>
              <a:t> </a:t>
            </a:r>
            <a:r>
              <a:rPr lang="sk-SK" sz="1750" b="1" u="sng" dirty="0" err="1"/>
              <a:t>interactions</a:t>
            </a:r>
            <a:r>
              <a:rPr lang="sk-SK" sz="1750" b="1" u="sng" dirty="0"/>
              <a:t> </a:t>
            </a:r>
            <a:r>
              <a:rPr lang="sk-SK" sz="1750" b="1" u="sng" dirty="0" err="1"/>
              <a:t>must</a:t>
            </a:r>
            <a:r>
              <a:rPr lang="sk-SK" sz="1750" b="1" u="sng" dirty="0"/>
              <a:t> </a:t>
            </a:r>
            <a:r>
              <a:rPr lang="sk-SK" sz="1750" b="1" u="sng" dirty="0" err="1"/>
              <a:t>play</a:t>
            </a:r>
            <a:r>
              <a:rPr lang="sk-SK" sz="1750" b="1" u="sng" dirty="0"/>
              <a:t> a MAJOR ROLE</a:t>
            </a:r>
          </a:p>
        </p:txBody>
      </p:sp>
      <p:sp>
        <p:nvSpPr>
          <p:cNvPr id="50" name="Nadpis 1">
            <a:extLst>
              <a:ext uri="{FF2B5EF4-FFF2-40B4-BE49-F238E27FC236}">
                <a16:creationId xmlns:a16="http://schemas.microsoft.com/office/drawing/2014/main" id="{9499C0D2-6D7B-4952-A49E-15F8B8D9AB5A}"/>
              </a:ext>
            </a:extLst>
          </p:cNvPr>
          <p:cNvSpPr txBox="1">
            <a:spLocks/>
          </p:cNvSpPr>
          <p:nvPr/>
        </p:nvSpPr>
        <p:spPr>
          <a:xfrm>
            <a:off x="-8390" y="2847"/>
            <a:ext cx="12197578" cy="50769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CATION EFFECT ON THE 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INSULIN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AMYLOID AGGREGATION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22AF7FD-4AA2-4A29-B91D-14DA04A9A20E}"/>
              </a:ext>
            </a:extLst>
          </p:cNvPr>
          <p:cNvSpPr txBox="1"/>
          <p:nvPr/>
        </p:nvSpPr>
        <p:spPr>
          <a:xfrm>
            <a:off x="18068" y="532250"/>
            <a:ext cx="533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C00000"/>
                </a:solidFill>
              </a:rPr>
              <a:t>IONIC LIQUID = CATION</a:t>
            </a:r>
            <a:r>
              <a:rPr lang="en-US" sz="2400" b="1" dirty="0">
                <a:solidFill>
                  <a:srgbClr val="C00000"/>
                </a:solidFill>
              </a:rPr>
              <a:t> + ANION</a:t>
            </a:r>
            <a:r>
              <a:rPr lang="sk-SK" sz="2400" b="1" dirty="0">
                <a:solidFill>
                  <a:srgbClr val="C00000"/>
                </a:solidFill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3DFE781B-5BE5-4F63-8CCD-3807BE95A2E0}"/>
              </a:ext>
            </a:extLst>
          </p:cNvPr>
          <p:cNvSpPr txBox="1"/>
          <p:nvPr/>
        </p:nvSpPr>
        <p:spPr>
          <a:xfrm>
            <a:off x="6354070" y="2028709"/>
            <a:ext cx="89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10mM</a:t>
            </a:r>
            <a:endParaRPr lang="en-US" b="1" dirty="0"/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B23E129B-BA61-4BFE-8AED-AD040D6D5339}"/>
              </a:ext>
            </a:extLst>
          </p:cNvPr>
          <p:cNvSpPr txBox="1"/>
          <p:nvPr/>
        </p:nvSpPr>
        <p:spPr>
          <a:xfrm>
            <a:off x="6305376" y="3894972"/>
            <a:ext cx="99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100mM</a:t>
            </a:r>
            <a:endParaRPr lang="en-US" b="1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1A2382F4-4598-40EA-B00F-3A33D9C921D9}"/>
              </a:ext>
            </a:extLst>
          </p:cNvPr>
          <p:cNvSpPr txBox="1"/>
          <p:nvPr/>
        </p:nvSpPr>
        <p:spPr>
          <a:xfrm>
            <a:off x="6305376" y="5612142"/>
            <a:ext cx="107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1000mM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204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6919DF49-43CE-4472-A91D-3EE344A6B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" y="3731895"/>
            <a:ext cx="3091555" cy="283208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BFAC555-6452-45E7-9C27-71D97D62B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4" y="575883"/>
            <a:ext cx="3104769" cy="283406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D8750EE-A496-4A5C-BA01-1493A1B33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39" y="575882"/>
            <a:ext cx="3104769" cy="283406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2025484-804B-43E3-8CD7-92C0186F6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93" y="580327"/>
            <a:ext cx="3093720" cy="283406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E5DE69F-BDE4-439B-963F-27D5238C3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07" y="578841"/>
            <a:ext cx="3104769" cy="283406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DA2D659-6D66-458A-AE67-6DFC008093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3717825"/>
            <a:ext cx="3093720" cy="2834069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B0CF0409-816A-4A95-8C89-0248E43F6FCC}"/>
              </a:ext>
            </a:extLst>
          </p:cNvPr>
          <p:cNvSpPr txBox="1"/>
          <p:nvPr/>
        </p:nvSpPr>
        <p:spPr>
          <a:xfrm>
            <a:off x="0" y="3334450"/>
            <a:ext cx="1217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    </a:t>
            </a:r>
            <a:r>
              <a:rPr lang="sk-SK" b="1" dirty="0">
                <a:solidFill>
                  <a:srgbClr val="FF0000"/>
                </a:solidFill>
              </a:rPr>
              <a:t>BMIM Cl 10mM </a:t>
            </a:r>
            <a:r>
              <a:rPr lang="sk-SK" b="1" dirty="0"/>
              <a:t>(2hod)              </a:t>
            </a:r>
            <a:r>
              <a:rPr lang="sk-SK" b="1" dirty="0">
                <a:solidFill>
                  <a:srgbClr val="FF0000"/>
                </a:solidFill>
              </a:rPr>
              <a:t>BMIM Cl 25mM</a:t>
            </a:r>
            <a:r>
              <a:rPr lang="sk-SK" b="1" dirty="0"/>
              <a:t> (2hod)                     </a:t>
            </a:r>
            <a:r>
              <a:rPr lang="sk-SK" b="1" dirty="0">
                <a:solidFill>
                  <a:srgbClr val="FF0000"/>
                </a:solidFill>
              </a:rPr>
              <a:t>BMIM Cl 50mM </a:t>
            </a:r>
            <a:r>
              <a:rPr lang="sk-SK" b="1" dirty="0"/>
              <a:t>(2 hod)                  </a:t>
            </a:r>
            <a:r>
              <a:rPr lang="sk-SK" b="1" dirty="0">
                <a:solidFill>
                  <a:srgbClr val="FF0000"/>
                </a:solidFill>
              </a:rPr>
              <a:t>BMIM Cl 100mM </a:t>
            </a:r>
            <a:r>
              <a:rPr lang="sk-SK" b="1" dirty="0"/>
              <a:t>(2hod)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A2594189-35F7-4F18-8C73-604F62D43909}"/>
              </a:ext>
            </a:extLst>
          </p:cNvPr>
          <p:cNvSpPr txBox="1"/>
          <p:nvPr/>
        </p:nvSpPr>
        <p:spPr>
          <a:xfrm>
            <a:off x="-13214" y="6508980"/>
            <a:ext cx="1220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    </a:t>
            </a:r>
            <a:r>
              <a:rPr lang="sk-SK" b="1" dirty="0">
                <a:solidFill>
                  <a:srgbClr val="00B050"/>
                </a:solidFill>
              </a:rPr>
              <a:t>HMIM Cl 50mM</a:t>
            </a:r>
            <a:r>
              <a:rPr lang="sk-SK" b="1" dirty="0"/>
              <a:t> (7hod)               </a:t>
            </a:r>
            <a:r>
              <a:rPr lang="sk-SK" b="1" dirty="0">
                <a:solidFill>
                  <a:srgbClr val="00B050"/>
                </a:solidFill>
              </a:rPr>
              <a:t>HMIM Cl 100mM</a:t>
            </a:r>
            <a:r>
              <a:rPr lang="sk-SK" b="1" dirty="0"/>
              <a:t> (7hod)                </a:t>
            </a:r>
            <a:r>
              <a:rPr lang="sk-SK" b="1" dirty="0">
                <a:solidFill>
                  <a:srgbClr val="0000FF"/>
                </a:solidFill>
              </a:rPr>
              <a:t>OMIM Cl 10mM</a:t>
            </a:r>
            <a:r>
              <a:rPr lang="sk-SK" b="1" dirty="0"/>
              <a:t> (7hod)                </a:t>
            </a:r>
            <a:r>
              <a:rPr lang="sk-SK" b="1" dirty="0">
                <a:solidFill>
                  <a:srgbClr val="0000FF"/>
                </a:solidFill>
              </a:rPr>
              <a:t>OMIM Cl 25mM</a:t>
            </a:r>
            <a:r>
              <a:rPr lang="sk-SK" b="1" dirty="0"/>
              <a:t> (7hod)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8F7154FF-DADE-4B90-B5DD-6131B9A6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755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INSULIN FIBRILS MORPHOLOGY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966913D7-D286-4C38-9E5A-B2621A9CE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08" y="3703782"/>
            <a:ext cx="3357922" cy="2820215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CFB50117-941F-49AA-BC56-E80E5F69F2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94" y="3703782"/>
            <a:ext cx="3093720" cy="282398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0FB18D9-589C-4808-9566-F6EA043D1A44}"/>
              </a:ext>
            </a:extLst>
          </p:cNvPr>
          <p:cNvGrpSpPr/>
          <p:nvPr/>
        </p:nvGrpSpPr>
        <p:grpSpPr>
          <a:xfrm>
            <a:off x="2133474" y="3007063"/>
            <a:ext cx="836998" cy="369332"/>
            <a:chOff x="2137663" y="2939703"/>
            <a:chExt cx="836998" cy="369332"/>
          </a:xfrm>
        </p:grpSpPr>
        <p:cxnSp>
          <p:nvCxnSpPr>
            <p:cNvPr id="3" name="Rovná spojnica 2">
              <a:extLst>
                <a:ext uri="{FF2B5EF4-FFF2-40B4-BE49-F238E27FC236}">
                  <a16:creationId xmlns:a16="http://schemas.microsoft.com/office/drawing/2014/main" id="{BCF326C8-D589-4ED4-B532-F82EDB91C02B}"/>
                </a:ext>
              </a:extLst>
            </p:cNvPr>
            <p:cNvCxnSpPr>
              <a:cxnSpLocks/>
            </p:cNvCxnSpPr>
            <p:nvPr/>
          </p:nvCxnSpPr>
          <p:spPr>
            <a:xfrm>
              <a:off x="2199735" y="3271498"/>
              <a:ext cx="57797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D6437ACD-26CE-4360-B1C4-FFE3AAC5816D}"/>
                </a:ext>
              </a:extLst>
            </p:cNvPr>
            <p:cNvSpPr txBox="1"/>
            <p:nvPr/>
          </p:nvSpPr>
          <p:spPr>
            <a:xfrm>
              <a:off x="2137663" y="2939703"/>
              <a:ext cx="836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>
                  <a:solidFill>
                    <a:schemeClr val="bg1"/>
                  </a:solidFill>
                </a:rPr>
                <a:t>2 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80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>
            <a:extLst>
              <a:ext uri="{FF2B5EF4-FFF2-40B4-BE49-F238E27FC236}">
                <a16:creationId xmlns:a16="http://schemas.microsoft.com/office/drawing/2014/main" id="{1A9CCE33-A0B9-4A25-ADB9-B227AECF9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31634" r="18727" b="30275"/>
          <a:stretch/>
        </p:blipFill>
        <p:spPr>
          <a:xfrm>
            <a:off x="6336765" y="2886606"/>
            <a:ext cx="5315544" cy="3946453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1D99271-88A3-470C-BB8C-4DB486ADADF7}"/>
              </a:ext>
            </a:extLst>
          </p:cNvPr>
          <p:cNvSpPr txBox="1">
            <a:spLocks/>
          </p:cNvSpPr>
          <p:nvPr/>
        </p:nvSpPr>
        <p:spPr>
          <a:xfrm>
            <a:off x="-8390" y="2847"/>
            <a:ext cx="12197578" cy="50769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EFFECT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OF SELECTED </a:t>
            </a:r>
            <a:r>
              <a:rPr lang="sk-SK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ILs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ON 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LYSOZYME STABILITY AND ACTIVITY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E24F7CC5-7D10-4A94-82D2-E9F107C3B952}"/>
              </a:ext>
            </a:extLst>
          </p:cNvPr>
          <p:cNvSpPr/>
          <p:nvPr/>
        </p:nvSpPr>
        <p:spPr>
          <a:xfrm>
            <a:off x="9631657" y="444616"/>
            <a:ext cx="2548905" cy="2114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2BB1E83-63C8-4C10-8EB1-13E11CFB137C}"/>
              </a:ext>
            </a:extLst>
          </p:cNvPr>
          <p:cNvSpPr/>
          <p:nvPr/>
        </p:nvSpPr>
        <p:spPr>
          <a:xfrm>
            <a:off x="-8265" y="443433"/>
            <a:ext cx="9637966" cy="21143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CC13C56-AD0E-493B-8711-676BDF50E4D2}"/>
              </a:ext>
            </a:extLst>
          </p:cNvPr>
          <p:cNvSpPr txBox="1"/>
          <p:nvPr/>
        </p:nvSpPr>
        <p:spPr>
          <a:xfrm>
            <a:off x="-16779" y="394282"/>
            <a:ext cx="3632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SERIES OF UNDERSTUDIED </a:t>
            </a:r>
            <a:r>
              <a:rPr lang="sk-SK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ILs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206FBAF-9B49-48FC-AA25-3F057896515D}"/>
              </a:ext>
            </a:extLst>
          </p:cNvPr>
          <p:cNvGrpSpPr/>
          <p:nvPr/>
        </p:nvGrpSpPr>
        <p:grpSpPr>
          <a:xfrm>
            <a:off x="43144" y="754716"/>
            <a:ext cx="3070870" cy="1799902"/>
            <a:chOff x="8640" y="754716"/>
            <a:chExt cx="3070870" cy="1799902"/>
          </a:xfrm>
        </p:grpSpPr>
        <p:pic>
          <p:nvPicPr>
            <p:cNvPr id="23" name="Obrázok 22" descr="Obrázok, na ktorom je meradlo&#10;&#10;Automaticky generovaný popis">
              <a:extLst>
                <a:ext uri="{FF2B5EF4-FFF2-40B4-BE49-F238E27FC236}">
                  <a16:creationId xmlns:a16="http://schemas.microsoft.com/office/drawing/2014/main" id="{01BF340E-374F-4173-9953-ECA98E53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" y="754716"/>
              <a:ext cx="937673" cy="1799902"/>
            </a:xfrm>
            <a:prstGeom prst="rect">
              <a:avLst/>
            </a:prstGeom>
          </p:spPr>
        </p:pic>
        <p:pic>
          <p:nvPicPr>
            <p:cNvPr id="27" name="Obrázok 26">
              <a:extLst>
                <a:ext uri="{FF2B5EF4-FFF2-40B4-BE49-F238E27FC236}">
                  <a16:creationId xmlns:a16="http://schemas.microsoft.com/office/drawing/2014/main" id="{CE47C2EA-0299-42BA-BD22-912F01D20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04" y="1771885"/>
              <a:ext cx="576222" cy="541299"/>
            </a:xfrm>
            <a:prstGeom prst="rect">
              <a:avLst/>
            </a:prstGeom>
          </p:spPr>
        </p:pic>
        <p:sp>
          <p:nvSpPr>
            <p:cNvPr id="30" name="BlokTextu 29">
              <a:extLst>
                <a:ext uri="{FF2B5EF4-FFF2-40B4-BE49-F238E27FC236}">
                  <a16:creationId xmlns:a16="http://schemas.microsoft.com/office/drawing/2014/main" id="{BC9252F9-AE99-4B4F-B1F2-D5E9EFDFC63F}"/>
                </a:ext>
              </a:extLst>
            </p:cNvPr>
            <p:cNvSpPr txBox="1"/>
            <p:nvPr/>
          </p:nvSpPr>
          <p:spPr>
            <a:xfrm>
              <a:off x="874603" y="879556"/>
              <a:ext cx="220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/>
                <a:t>1-propyl-3-methyl </a:t>
              </a:r>
              <a:r>
                <a:rPr lang="sk-SK" b="1" dirty="0" err="1"/>
                <a:t>imidazolium</a:t>
              </a:r>
              <a:r>
                <a:rPr lang="sk-SK" b="1" dirty="0"/>
                <a:t> chloride (PMIM Cl)</a:t>
              </a:r>
              <a:endParaRPr lang="en-US" b="1" dirty="0"/>
            </a:p>
          </p:txBody>
        </p:sp>
      </p:grpSp>
      <p:sp>
        <p:nvSpPr>
          <p:cNvPr id="36" name="BlokTextu 35">
            <a:extLst>
              <a:ext uri="{FF2B5EF4-FFF2-40B4-BE49-F238E27FC236}">
                <a16:creationId xmlns:a16="http://schemas.microsoft.com/office/drawing/2014/main" id="{DBD44FE1-AB9C-4BAC-8B10-E736A116807B}"/>
              </a:ext>
            </a:extLst>
          </p:cNvPr>
          <p:cNvSpPr txBox="1"/>
          <p:nvPr/>
        </p:nvSpPr>
        <p:spPr>
          <a:xfrm>
            <a:off x="9606098" y="512937"/>
            <a:ext cx="25572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BUFFERS:</a:t>
            </a:r>
            <a:br>
              <a:rPr lang="sk-SK" dirty="0"/>
            </a:br>
            <a:r>
              <a:rPr lang="sk-SK" sz="1700" b="1" dirty="0"/>
              <a:t>2mM GLYCINE        </a:t>
            </a:r>
          </a:p>
          <a:p>
            <a:pPr algn="ctr"/>
            <a:r>
              <a:rPr lang="sk-SK" sz="2200" b="1" dirty="0"/>
              <a:t>pH 2.7 </a:t>
            </a:r>
          </a:p>
          <a:p>
            <a:pPr algn="ctr"/>
            <a:endParaRPr lang="sk-SK" b="1" dirty="0"/>
          </a:p>
          <a:p>
            <a:pPr algn="ctr"/>
            <a:r>
              <a:rPr lang="sk-SK" sz="1700" b="1" dirty="0"/>
              <a:t>2mM PHOSPHATE    </a:t>
            </a:r>
          </a:p>
          <a:p>
            <a:pPr algn="ctr"/>
            <a:r>
              <a:rPr lang="sk-SK" sz="2200" b="1" dirty="0"/>
              <a:t>pH 6</a:t>
            </a:r>
            <a:endParaRPr lang="en-US" sz="2200" b="1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B622B2A-687D-4746-BC1A-EED8EFDAC7A7}"/>
              </a:ext>
            </a:extLst>
          </p:cNvPr>
          <p:cNvGrpSpPr/>
          <p:nvPr/>
        </p:nvGrpSpPr>
        <p:grpSpPr>
          <a:xfrm>
            <a:off x="3344100" y="754716"/>
            <a:ext cx="3065248" cy="1785279"/>
            <a:chOff x="3737345" y="759167"/>
            <a:chExt cx="3065248" cy="1785279"/>
          </a:xfrm>
        </p:grpSpPr>
        <p:pic>
          <p:nvPicPr>
            <p:cNvPr id="26" name="Obrázok 25" descr="Obrázok, na ktorom je zariadenie, meradlo&#10;&#10;Automaticky generovaný popis">
              <a:extLst>
                <a:ext uri="{FF2B5EF4-FFF2-40B4-BE49-F238E27FC236}">
                  <a16:creationId xmlns:a16="http://schemas.microsoft.com/office/drawing/2014/main" id="{7F112EA3-6B11-4F2C-8FE7-3D93C8A6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45" y="759167"/>
              <a:ext cx="940746" cy="1785279"/>
            </a:xfrm>
            <a:prstGeom prst="rect">
              <a:avLst/>
            </a:prstGeom>
          </p:spPr>
        </p:pic>
        <p:sp>
          <p:nvSpPr>
            <p:cNvPr id="31" name="BlokTextu 30">
              <a:extLst>
                <a:ext uri="{FF2B5EF4-FFF2-40B4-BE49-F238E27FC236}">
                  <a16:creationId xmlns:a16="http://schemas.microsoft.com/office/drawing/2014/main" id="{E972A0CE-EE8F-4021-B7A9-1A63202A6533}"/>
                </a:ext>
              </a:extLst>
            </p:cNvPr>
            <p:cNvSpPr txBox="1"/>
            <p:nvPr/>
          </p:nvSpPr>
          <p:spPr>
            <a:xfrm>
              <a:off x="4597686" y="879550"/>
              <a:ext cx="220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/>
                <a:t>1-allyl-3-methyl </a:t>
              </a:r>
              <a:r>
                <a:rPr lang="sk-SK" b="1" dirty="0" err="1"/>
                <a:t>imidazolium</a:t>
              </a:r>
              <a:r>
                <a:rPr lang="sk-SK" b="1" dirty="0"/>
                <a:t> chloride (AMIM Cl)</a:t>
              </a:r>
              <a:endParaRPr lang="en-US" b="1" dirty="0"/>
            </a:p>
          </p:txBody>
        </p:sp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id="{747F510F-F92B-4CF8-86FB-E3CCC0D9C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492" y="1760223"/>
              <a:ext cx="576222" cy="541299"/>
            </a:xfrm>
            <a:prstGeom prst="rect">
              <a:avLst/>
            </a:prstGeom>
          </p:spPr>
        </p:pic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B6A684D-C0DC-401D-AD2A-8C6AB853951E}"/>
              </a:ext>
            </a:extLst>
          </p:cNvPr>
          <p:cNvGrpSpPr/>
          <p:nvPr/>
        </p:nvGrpSpPr>
        <p:grpSpPr>
          <a:xfrm>
            <a:off x="6339256" y="665182"/>
            <a:ext cx="3380871" cy="1892167"/>
            <a:chOff x="8303585" y="665182"/>
            <a:chExt cx="3380871" cy="1892167"/>
          </a:xfrm>
        </p:grpSpPr>
        <p:sp>
          <p:nvSpPr>
            <p:cNvPr id="32" name="BlokTextu 31">
              <a:extLst>
                <a:ext uri="{FF2B5EF4-FFF2-40B4-BE49-F238E27FC236}">
                  <a16:creationId xmlns:a16="http://schemas.microsoft.com/office/drawing/2014/main" id="{0D8AF586-C825-4A4A-B2EF-199BFD535EF3}"/>
                </a:ext>
              </a:extLst>
            </p:cNvPr>
            <p:cNvSpPr txBox="1"/>
            <p:nvPr/>
          </p:nvSpPr>
          <p:spPr>
            <a:xfrm>
              <a:off x="9479549" y="879554"/>
              <a:ext cx="220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/>
                <a:t>1-benzyl-3-methyl </a:t>
              </a:r>
              <a:r>
                <a:rPr lang="sk-SK" b="1" dirty="0" err="1"/>
                <a:t>imidazolium</a:t>
              </a:r>
              <a:r>
                <a:rPr lang="sk-SK" b="1" dirty="0"/>
                <a:t> chloride (</a:t>
              </a:r>
              <a:r>
                <a:rPr lang="sk-SK" b="1" dirty="0" err="1"/>
                <a:t>BnMIM</a:t>
              </a:r>
              <a:r>
                <a:rPr lang="sk-SK" b="1" dirty="0"/>
                <a:t> Cl)</a:t>
              </a:r>
              <a:endParaRPr lang="en-US" b="1" dirty="0"/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BBDAD892-DC9D-4417-83B3-1B2B0406B6C1}"/>
                </a:ext>
              </a:extLst>
            </p:cNvPr>
            <p:cNvGrpSpPr/>
            <p:nvPr/>
          </p:nvGrpSpPr>
          <p:grpSpPr>
            <a:xfrm>
              <a:off x="8303585" y="665182"/>
              <a:ext cx="1250649" cy="1892167"/>
              <a:chOff x="7432320" y="665182"/>
              <a:chExt cx="1250649" cy="1892167"/>
            </a:xfrm>
          </p:grpSpPr>
          <p:pic>
            <p:nvPicPr>
              <p:cNvPr id="9" name="Obrázok 8">
                <a:extLst>
                  <a:ext uri="{FF2B5EF4-FFF2-40B4-BE49-F238E27FC236}">
                    <a16:creationId xmlns:a16="http://schemas.microsoft.com/office/drawing/2014/main" id="{B98F38E0-A6FB-48DD-B743-72BA5E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2320" y="665182"/>
                <a:ext cx="1240064" cy="1892167"/>
              </a:xfrm>
              <a:prstGeom prst="rect">
                <a:avLst/>
              </a:prstGeom>
            </p:spPr>
          </p:pic>
          <p:pic>
            <p:nvPicPr>
              <p:cNvPr id="21" name="Obrázok 20">
                <a:extLst>
                  <a:ext uri="{FF2B5EF4-FFF2-40B4-BE49-F238E27FC236}">
                    <a16:creationId xmlns:a16="http://schemas.microsoft.com/office/drawing/2014/main" id="{F0A5ADB7-C38C-4F8B-BC96-4739F695E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747" y="1779243"/>
                <a:ext cx="576222" cy="541299"/>
              </a:xfrm>
              <a:prstGeom prst="rect">
                <a:avLst/>
              </a:prstGeom>
            </p:spPr>
          </p:pic>
        </p:grpSp>
      </p:grpSp>
      <p:pic>
        <p:nvPicPr>
          <p:cNvPr id="10" name="Obrázok 9">
            <a:extLst>
              <a:ext uri="{FF2B5EF4-FFF2-40B4-BE49-F238E27FC236}">
                <a16:creationId xmlns:a16="http://schemas.microsoft.com/office/drawing/2014/main" id="{9481F2CC-09FF-48DA-A751-74C857555F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29623" r="18335" b="28440"/>
          <a:stretch/>
        </p:blipFill>
        <p:spPr>
          <a:xfrm>
            <a:off x="144141" y="2828273"/>
            <a:ext cx="5417759" cy="4020359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1856CD4A-5AE7-427E-A49A-7A73F8F2F36A}"/>
              </a:ext>
            </a:extLst>
          </p:cNvPr>
          <p:cNvSpPr txBox="1"/>
          <p:nvPr/>
        </p:nvSpPr>
        <p:spPr>
          <a:xfrm>
            <a:off x="-16780" y="2516990"/>
            <a:ext cx="611277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CALORIMETRY (DSC)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AD6798B1-B6D5-44D6-9A14-76C13E99C489}"/>
              </a:ext>
            </a:extLst>
          </p:cNvPr>
          <p:cNvSpPr txBox="1"/>
          <p:nvPr/>
        </p:nvSpPr>
        <p:spPr>
          <a:xfrm>
            <a:off x="6098955" y="2520245"/>
            <a:ext cx="611277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ACTIVITY - TURBIDITY ASSAY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41D3ACC-C79C-4517-BE0C-8A6369C57358}"/>
              </a:ext>
            </a:extLst>
          </p:cNvPr>
          <p:cNvSpPr/>
          <p:nvPr/>
        </p:nvSpPr>
        <p:spPr>
          <a:xfrm>
            <a:off x="362995" y="760261"/>
            <a:ext cx="590688" cy="590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5C0EA037-6ADF-400E-8039-084ABEC7A540}"/>
              </a:ext>
            </a:extLst>
          </p:cNvPr>
          <p:cNvSpPr/>
          <p:nvPr/>
        </p:nvSpPr>
        <p:spPr>
          <a:xfrm>
            <a:off x="3677115" y="758813"/>
            <a:ext cx="590688" cy="590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D50E991B-7FFD-4ADC-A705-4718FBCE9EB6}"/>
              </a:ext>
            </a:extLst>
          </p:cNvPr>
          <p:cNvSpPr/>
          <p:nvPr/>
        </p:nvSpPr>
        <p:spPr>
          <a:xfrm>
            <a:off x="6790831" y="684709"/>
            <a:ext cx="764137" cy="764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E4B4807-2175-4268-9AFB-C5937C090A33}"/>
              </a:ext>
            </a:extLst>
          </p:cNvPr>
          <p:cNvSpPr txBox="1"/>
          <p:nvPr/>
        </p:nvSpPr>
        <p:spPr>
          <a:xfrm>
            <a:off x="10282687" y="3983826"/>
            <a:ext cx="128533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25°C</a:t>
            </a:r>
          </a:p>
          <a:p>
            <a:pPr algn="ctr"/>
            <a:r>
              <a:rPr lang="sk-SK" b="1" dirty="0"/>
              <a:t>pH 6.24</a:t>
            </a:r>
          </a:p>
        </p:txBody>
      </p:sp>
    </p:spTree>
    <p:extLst>
      <p:ext uri="{BB962C8B-B14F-4D97-AF65-F5344CB8AC3E}">
        <p14:creationId xmlns:p14="http://schemas.microsoft.com/office/powerpoint/2010/main" val="23341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>
            <a:extLst>
              <a:ext uri="{FF2B5EF4-FFF2-40B4-BE49-F238E27FC236}">
                <a16:creationId xmlns:a16="http://schemas.microsoft.com/office/drawing/2014/main" id="{381E6C66-C657-44C9-9AC6-15C16664D07A}"/>
              </a:ext>
            </a:extLst>
          </p:cNvPr>
          <p:cNvSpPr/>
          <p:nvPr/>
        </p:nvSpPr>
        <p:spPr>
          <a:xfrm>
            <a:off x="7910804" y="493055"/>
            <a:ext cx="4278385" cy="637333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AF2E7A8E-5F1D-4562-B358-384BA2287AB5}"/>
              </a:ext>
            </a:extLst>
          </p:cNvPr>
          <p:cNvSpPr/>
          <p:nvPr/>
        </p:nvSpPr>
        <p:spPr>
          <a:xfrm>
            <a:off x="0" y="484667"/>
            <a:ext cx="4278385" cy="63733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B4411D2-9029-45FB-8467-E2483A865598}"/>
              </a:ext>
            </a:extLst>
          </p:cNvPr>
          <p:cNvSpPr txBox="1">
            <a:spLocks/>
          </p:cNvSpPr>
          <p:nvPr/>
        </p:nvSpPr>
        <p:spPr>
          <a:xfrm>
            <a:off x="-8390" y="-23031"/>
            <a:ext cx="12197578" cy="50769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EFFECT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OF SELECTED </a:t>
            </a:r>
            <a:r>
              <a:rPr lang="sk-SK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ILs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ON 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LYSOZYME STRUCTURE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32F05BBA-DB43-4FCF-BECE-F862DA676CA9}"/>
              </a:ext>
            </a:extLst>
          </p:cNvPr>
          <p:cNvSpPr txBox="1"/>
          <p:nvPr/>
        </p:nvSpPr>
        <p:spPr>
          <a:xfrm>
            <a:off x="127182" y="477509"/>
            <a:ext cx="415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SECONDARY STRUCTURE (FTIR)</a:t>
            </a:r>
            <a:endParaRPr lang="en-US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DA72E64-3196-42A4-80B4-4D6B15F7610E}"/>
              </a:ext>
            </a:extLst>
          </p:cNvPr>
          <p:cNvSpPr txBox="1"/>
          <p:nvPr/>
        </p:nvSpPr>
        <p:spPr>
          <a:xfrm>
            <a:off x="7909421" y="477509"/>
            <a:ext cx="427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TERTIARY STRUCTURE (CD)</a:t>
            </a:r>
            <a:endParaRPr lang="en-US" b="1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852859FC-62A5-49AA-A426-C6F08500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10397" r="9937" b="3241"/>
          <a:stretch/>
        </p:blipFill>
        <p:spPr>
          <a:xfrm>
            <a:off x="128561" y="3836108"/>
            <a:ext cx="4061934" cy="3009642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3E8037B5-E20F-4678-A0CF-78A9A474D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11253" r="11204" b="3731"/>
          <a:stretch/>
        </p:blipFill>
        <p:spPr>
          <a:xfrm>
            <a:off x="128563" y="815997"/>
            <a:ext cx="4061934" cy="300964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FF0963E2-4463-47DA-8680-3AFAE5748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22140" r="19126" b="36814"/>
          <a:stretch/>
        </p:blipFill>
        <p:spPr>
          <a:xfrm>
            <a:off x="8020384" y="815997"/>
            <a:ext cx="4061934" cy="3028853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9E143697-A40C-49CB-9CBB-32438BC041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4479" r="17525" b="34787"/>
          <a:stretch/>
        </p:blipFill>
        <p:spPr>
          <a:xfrm>
            <a:off x="8020384" y="3852006"/>
            <a:ext cx="4061934" cy="3005831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1A3677AE-B2E1-41BC-92AA-4F9920B7F5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455" r="35137" b="12027"/>
          <a:stretch/>
        </p:blipFill>
        <p:spPr>
          <a:xfrm>
            <a:off x="4406946" y="1281418"/>
            <a:ext cx="3372710" cy="43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5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">
            <a:extLst>
              <a:ext uri="{FF2B5EF4-FFF2-40B4-BE49-F238E27FC236}">
                <a16:creationId xmlns:a16="http://schemas.microsoft.com/office/drawing/2014/main" id="{2E0FE2BA-6C16-49AD-884C-4CFA7A489884}"/>
              </a:ext>
            </a:extLst>
          </p:cNvPr>
          <p:cNvSpPr txBox="1">
            <a:spLocks/>
          </p:cNvSpPr>
          <p:nvPr/>
        </p:nvSpPr>
        <p:spPr>
          <a:xfrm>
            <a:off x="-8390" y="-23031"/>
            <a:ext cx="12197578" cy="50769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EFFECT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OF SELECTED </a:t>
            </a:r>
            <a:r>
              <a:rPr lang="sk-SK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ILs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ON </a:t>
            </a:r>
            <a:r>
              <a:rPr lang="sk-SK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LYSOZYME STRUCTURE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7D38B7D0-58EA-4BE0-B586-2A8A9777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455" r="35137" b="12027"/>
          <a:stretch/>
        </p:blipFill>
        <p:spPr>
          <a:xfrm>
            <a:off x="4404044" y="1440809"/>
            <a:ext cx="3372710" cy="434549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CF9FB48-91FB-4CBE-A054-7C77C9E95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10314" r="13198" b="4512"/>
          <a:stretch/>
        </p:blipFill>
        <p:spPr>
          <a:xfrm>
            <a:off x="41945" y="802251"/>
            <a:ext cx="4259483" cy="304839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D567DCB-D67B-4B38-8BE7-3AA1C82AA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0634" r="13340" b="4192"/>
          <a:stretch/>
        </p:blipFill>
        <p:spPr>
          <a:xfrm>
            <a:off x="39371" y="3820308"/>
            <a:ext cx="4194495" cy="304839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A70184E-4380-4EE0-9D0C-8B6E8B18E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t="31680" r="17758" b="29911"/>
          <a:stretch/>
        </p:blipFill>
        <p:spPr>
          <a:xfrm>
            <a:off x="7956423" y="3786235"/>
            <a:ext cx="3977704" cy="302170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2401F43-78A5-4D15-9B0D-C219B726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31941" r="18427" b="30627"/>
          <a:stretch/>
        </p:blipFill>
        <p:spPr>
          <a:xfrm>
            <a:off x="7906539" y="827418"/>
            <a:ext cx="4027588" cy="298398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C1010433-F35A-4EB2-81D0-3613712BC583}"/>
              </a:ext>
            </a:extLst>
          </p:cNvPr>
          <p:cNvSpPr txBox="1"/>
          <p:nvPr/>
        </p:nvSpPr>
        <p:spPr>
          <a:xfrm>
            <a:off x="-9975" y="449697"/>
            <a:ext cx="4277847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        INTRINSIC FLUORESCENCE EMISSION 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0A00333F-A7BB-4270-8EC8-2BCDCC677D3D}"/>
              </a:ext>
            </a:extLst>
          </p:cNvPr>
          <p:cNvSpPr txBox="1"/>
          <p:nvPr/>
        </p:nvSpPr>
        <p:spPr>
          <a:xfrm>
            <a:off x="8211484" y="460795"/>
            <a:ext cx="3977704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STERN-VOLMER PLOT</a:t>
            </a:r>
          </a:p>
        </p:txBody>
      </p:sp>
    </p:spTree>
    <p:extLst>
      <p:ext uri="{BB962C8B-B14F-4D97-AF65-F5344CB8AC3E}">
        <p14:creationId xmlns:p14="http://schemas.microsoft.com/office/powerpoint/2010/main" val="11113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B3A031AB-2E9D-420E-9E37-B0BA6DF4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37"/>
            <a:ext cx="12192000" cy="57755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DEDDDBF-8C62-4F32-9AA1-7DBB265A5EC8}"/>
              </a:ext>
            </a:extLst>
          </p:cNvPr>
          <p:cNvSpPr txBox="1"/>
          <p:nvPr/>
        </p:nvSpPr>
        <p:spPr>
          <a:xfrm>
            <a:off x="0" y="672860"/>
            <a:ext cx="121919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Thermal</a:t>
            </a:r>
            <a:r>
              <a:rPr lang="sk-SK" b="1" dirty="0"/>
              <a:t> stability of LYZ </a:t>
            </a:r>
            <a:r>
              <a:rPr lang="sk-SK" b="1" dirty="0" err="1"/>
              <a:t>depends</a:t>
            </a:r>
            <a:r>
              <a:rPr lang="sk-SK" b="1" dirty="0"/>
              <a:t> on pH, </a:t>
            </a:r>
            <a:r>
              <a:rPr lang="sk-SK" b="1" dirty="0" err="1"/>
              <a:t>ILs</a:t>
            </a:r>
            <a:r>
              <a:rPr lang="sk-SK" b="1" dirty="0"/>
              <a:t> type and </a:t>
            </a:r>
            <a:r>
              <a:rPr lang="sk-SK" b="1" dirty="0" err="1"/>
              <a:t>concentration</a:t>
            </a:r>
            <a:r>
              <a:rPr lang="sk-SK" b="1" dirty="0"/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/>
              <a:t>slight</a:t>
            </a:r>
            <a:r>
              <a:rPr lang="sk-SK" b="1" dirty="0"/>
              <a:t> </a:t>
            </a:r>
            <a:r>
              <a:rPr lang="sk-SK" b="1" dirty="0" err="1"/>
              <a:t>stabilization</a:t>
            </a:r>
            <a:r>
              <a:rPr lang="sk-SK" b="1" dirty="0"/>
              <a:t> </a:t>
            </a:r>
            <a:r>
              <a:rPr lang="sk-SK" b="1" dirty="0" err="1"/>
              <a:t>occurs</a:t>
            </a:r>
            <a:r>
              <a:rPr lang="sk-SK" b="1" dirty="0"/>
              <a:t> at pH6 at </a:t>
            </a:r>
            <a:r>
              <a:rPr lang="sk-SK" b="1" dirty="0" err="1"/>
              <a:t>low</a:t>
            </a:r>
            <a:r>
              <a:rPr lang="sk-SK" b="1" dirty="0"/>
              <a:t> </a:t>
            </a:r>
            <a:r>
              <a:rPr lang="sk-SK" b="1" dirty="0" err="1"/>
              <a:t>concentration</a:t>
            </a:r>
            <a:endParaRPr lang="sk-SK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/>
              <a:t>destabilization</a:t>
            </a:r>
            <a:r>
              <a:rPr lang="sk-SK" b="1" dirty="0"/>
              <a:t> </a:t>
            </a:r>
            <a:r>
              <a:rPr lang="sk-SK" b="1" dirty="0" err="1"/>
              <a:t>occurs</a:t>
            </a:r>
            <a:r>
              <a:rPr lang="sk-SK" b="1" dirty="0"/>
              <a:t> </a:t>
            </a:r>
            <a:r>
              <a:rPr lang="sk-SK" b="1" dirty="0" err="1"/>
              <a:t>with</a:t>
            </a:r>
            <a:r>
              <a:rPr lang="sk-SK" b="1" dirty="0"/>
              <a:t> </a:t>
            </a:r>
            <a:r>
              <a:rPr lang="sk-SK" b="1" dirty="0" err="1"/>
              <a:t>increased</a:t>
            </a:r>
            <a:r>
              <a:rPr lang="sk-SK" b="1" dirty="0"/>
              <a:t> IL </a:t>
            </a:r>
            <a:r>
              <a:rPr lang="sk-SK" b="1" dirty="0" err="1"/>
              <a:t>concentration</a:t>
            </a:r>
            <a:endParaRPr lang="sk-SK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/>
              <a:t>higher</a:t>
            </a:r>
            <a:r>
              <a:rPr lang="sk-SK" b="1" dirty="0"/>
              <a:t> </a:t>
            </a:r>
            <a:r>
              <a:rPr lang="sk-SK" b="1" dirty="0" err="1"/>
              <a:t>cation</a:t>
            </a:r>
            <a:r>
              <a:rPr lang="sk-SK" b="1" dirty="0"/>
              <a:t> </a:t>
            </a:r>
            <a:r>
              <a:rPr lang="sk-SK" b="1" dirty="0" err="1"/>
              <a:t>hydrophobicity</a:t>
            </a:r>
            <a:r>
              <a:rPr lang="sk-SK" b="1" dirty="0"/>
              <a:t> + </a:t>
            </a:r>
            <a:r>
              <a:rPr lang="sk-SK" b="1" dirty="0" err="1"/>
              <a:t>lower</a:t>
            </a:r>
            <a:r>
              <a:rPr lang="sk-SK" b="1" dirty="0"/>
              <a:t> pH = </a:t>
            </a:r>
            <a:r>
              <a:rPr lang="sk-SK" b="1" dirty="0" err="1"/>
              <a:t>stronger</a:t>
            </a:r>
            <a:r>
              <a:rPr lang="sk-SK" b="1" dirty="0"/>
              <a:t> </a:t>
            </a:r>
            <a:r>
              <a:rPr lang="sk-SK" b="1" dirty="0" err="1"/>
              <a:t>effect</a:t>
            </a:r>
            <a:endParaRPr lang="sk-SK" b="1" dirty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ILs</a:t>
            </a:r>
            <a:r>
              <a:rPr lang="sk-SK" b="1" dirty="0"/>
              <a:t> </a:t>
            </a:r>
            <a:r>
              <a:rPr lang="sk-SK" b="1" dirty="0" err="1"/>
              <a:t>induce</a:t>
            </a:r>
            <a:r>
              <a:rPr lang="sk-SK" b="1" dirty="0"/>
              <a:t> </a:t>
            </a:r>
            <a:r>
              <a:rPr lang="sk-SK" b="1" dirty="0" err="1"/>
              <a:t>slight</a:t>
            </a:r>
            <a:r>
              <a:rPr lang="sk-SK" b="1" dirty="0"/>
              <a:t> </a:t>
            </a:r>
            <a:r>
              <a:rPr lang="sk-SK" b="1" dirty="0" err="1"/>
              <a:t>changes</a:t>
            </a:r>
            <a:r>
              <a:rPr lang="sk-SK" b="1" dirty="0"/>
              <a:t> in </a:t>
            </a:r>
            <a:r>
              <a:rPr lang="sk-SK" b="1" dirty="0" err="1"/>
              <a:t>secondary</a:t>
            </a:r>
            <a:r>
              <a:rPr lang="sk-SK" b="1" dirty="0"/>
              <a:t> </a:t>
            </a:r>
            <a:r>
              <a:rPr lang="sk-SK" b="1" dirty="0" err="1"/>
              <a:t>structure</a:t>
            </a:r>
            <a:r>
              <a:rPr lang="sk-SK" b="1" dirty="0"/>
              <a:t> (FTIR) and </a:t>
            </a:r>
            <a:r>
              <a:rPr lang="sk-SK" b="1" dirty="0" err="1"/>
              <a:t>noticeable</a:t>
            </a:r>
            <a:r>
              <a:rPr lang="sk-SK" b="1" dirty="0"/>
              <a:t> </a:t>
            </a:r>
            <a:r>
              <a:rPr lang="sk-SK" b="1" dirty="0" err="1"/>
              <a:t>changes</a:t>
            </a:r>
            <a:r>
              <a:rPr lang="sk-SK" b="1" dirty="0"/>
              <a:t> in </a:t>
            </a:r>
            <a:r>
              <a:rPr lang="sk-SK" b="1" dirty="0" err="1"/>
              <a:t>tertiary</a:t>
            </a:r>
            <a:r>
              <a:rPr lang="sk-SK" b="1" dirty="0"/>
              <a:t> </a:t>
            </a:r>
            <a:r>
              <a:rPr lang="sk-SK" b="1" dirty="0" err="1"/>
              <a:t>structure</a:t>
            </a:r>
            <a:r>
              <a:rPr lang="sk-SK" b="1" dirty="0"/>
              <a:t> (CD, </a:t>
            </a:r>
            <a:r>
              <a:rPr lang="sk-SK" b="1" dirty="0" err="1"/>
              <a:t>fluorimetry</a:t>
            </a:r>
            <a:r>
              <a:rPr lang="sk-SK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Fluorescence</a:t>
            </a:r>
            <a:r>
              <a:rPr lang="sk-SK" b="1" dirty="0"/>
              <a:t> </a:t>
            </a:r>
            <a:r>
              <a:rPr lang="sk-SK" b="1" dirty="0" err="1"/>
              <a:t>measurements</a:t>
            </a:r>
            <a:r>
              <a:rPr lang="sk-SK" b="1" dirty="0"/>
              <a:t> </a:t>
            </a:r>
            <a:r>
              <a:rPr lang="sk-SK" b="1" dirty="0" err="1"/>
              <a:t>suggest</a:t>
            </a:r>
            <a:r>
              <a:rPr lang="en-US" b="1" dirty="0"/>
              <a:t> the mechanism of lysozyme</a:t>
            </a:r>
            <a:r>
              <a:rPr lang="sk-SK" b="1" dirty="0"/>
              <a:t>-</a:t>
            </a:r>
            <a:r>
              <a:rPr lang="sk-SK" b="1" dirty="0" err="1"/>
              <a:t>ILs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r>
              <a:rPr lang="sk-SK" b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/>
              <a:t>low</a:t>
            </a:r>
            <a:r>
              <a:rPr lang="sk-SK" b="1" dirty="0"/>
              <a:t> IL </a:t>
            </a:r>
            <a:r>
              <a:rPr lang="sk-SK" b="1" dirty="0" err="1"/>
              <a:t>concentration</a:t>
            </a:r>
            <a:r>
              <a:rPr lang="sk-SK" b="1" dirty="0"/>
              <a:t> (dynamic </a:t>
            </a:r>
            <a:r>
              <a:rPr lang="sk-SK" b="1" dirty="0" err="1"/>
              <a:t>queching</a:t>
            </a:r>
            <a:r>
              <a:rPr lang="sk-SK" b="1" dirty="0"/>
              <a:t>) – </a:t>
            </a:r>
            <a:r>
              <a:rPr lang="sk-SK" b="1" dirty="0" err="1"/>
              <a:t>collision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r>
              <a:rPr lang="sk-SK" b="1" dirty="0"/>
              <a:t>, </a:t>
            </a:r>
            <a:r>
              <a:rPr lang="sk-SK" b="1" dirty="0" err="1"/>
              <a:t>low-range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endParaRPr lang="sk-SK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/>
              <a:t>high</a:t>
            </a:r>
            <a:r>
              <a:rPr lang="sk-SK" b="1" dirty="0"/>
              <a:t> IL </a:t>
            </a:r>
            <a:r>
              <a:rPr lang="sk-SK" b="1" dirty="0" err="1"/>
              <a:t>concentration</a:t>
            </a:r>
            <a:r>
              <a:rPr lang="sk-SK" b="1" dirty="0"/>
              <a:t> (dynamic</a:t>
            </a:r>
            <a:r>
              <a:rPr lang="en-US" b="1" dirty="0"/>
              <a:t>+</a:t>
            </a:r>
            <a:r>
              <a:rPr lang="sk-SK" b="1" dirty="0" err="1"/>
              <a:t>static</a:t>
            </a:r>
            <a:r>
              <a:rPr lang="sk-SK" b="1" dirty="0"/>
              <a:t> </a:t>
            </a:r>
            <a:r>
              <a:rPr lang="sk-SK" b="1" dirty="0" err="1"/>
              <a:t>quenching</a:t>
            </a:r>
            <a:r>
              <a:rPr lang="sk-SK" b="1" dirty="0"/>
              <a:t>) – </a:t>
            </a:r>
            <a:r>
              <a:rPr lang="sk-SK" b="1" dirty="0" err="1"/>
              <a:t>formation</a:t>
            </a:r>
            <a:r>
              <a:rPr lang="sk-SK" b="1" dirty="0"/>
              <a:t> of </a:t>
            </a:r>
            <a:r>
              <a:rPr lang="sk-SK" b="1" dirty="0" err="1"/>
              <a:t>complex</a:t>
            </a:r>
            <a:r>
              <a:rPr lang="sk-SK" b="1" dirty="0"/>
              <a:t> IL-TRYPTOPHAN, </a:t>
            </a:r>
            <a:r>
              <a:rPr lang="sk-SK" b="1" dirty="0" err="1"/>
              <a:t>close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endParaRPr lang="sk-SK" b="1" dirty="0"/>
          </a:p>
          <a:p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The</a:t>
            </a:r>
            <a:r>
              <a:rPr lang="sk-SK" b="1" dirty="0"/>
              <a:t> </a:t>
            </a:r>
            <a:r>
              <a:rPr lang="sk-SK" b="1" dirty="0" err="1"/>
              <a:t>effect</a:t>
            </a:r>
            <a:r>
              <a:rPr lang="sk-SK" b="1" dirty="0"/>
              <a:t> of </a:t>
            </a:r>
            <a:r>
              <a:rPr lang="sk-SK" b="1" dirty="0" err="1"/>
              <a:t>ILs</a:t>
            </a:r>
            <a:r>
              <a:rPr lang="sk-SK" b="1" dirty="0"/>
              <a:t> on </a:t>
            </a:r>
            <a:r>
              <a:rPr lang="sk-SK" b="1" dirty="0" err="1"/>
              <a:t>lysozyme</a:t>
            </a:r>
            <a:r>
              <a:rPr lang="sk-SK" b="1" dirty="0"/>
              <a:t> stability, </a:t>
            </a:r>
            <a:r>
              <a:rPr lang="sk-SK" b="1" dirty="0" err="1"/>
              <a:t>activity</a:t>
            </a:r>
            <a:r>
              <a:rPr lang="sk-SK" b="1" dirty="0"/>
              <a:t> and </a:t>
            </a:r>
            <a:r>
              <a:rPr lang="sk-SK" b="1" dirty="0" err="1"/>
              <a:t>structure</a:t>
            </a:r>
            <a:r>
              <a:rPr lang="sk-SK" b="1" dirty="0"/>
              <a:t> </a:t>
            </a:r>
            <a:r>
              <a:rPr lang="sk-SK" b="1" dirty="0" err="1"/>
              <a:t>is</a:t>
            </a:r>
            <a:r>
              <a:rPr lang="sk-SK" b="1" dirty="0"/>
              <a:t> </a:t>
            </a:r>
            <a:r>
              <a:rPr lang="sk-SK" b="1" dirty="0" err="1"/>
              <a:t>driven</a:t>
            </a:r>
            <a:r>
              <a:rPr lang="sk-SK" b="1" dirty="0"/>
              <a:t> by </a:t>
            </a:r>
            <a:r>
              <a:rPr lang="sk-SK" b="1" dirty="0" err="1"/>
              <a:t>interplay</a:t>
            </a:r>
            <a:r>
              <a:rPr lang="sk-SK" b="1" dirty="0"/>
              <a:t> of </a:t>
            </a:r>
            <a:r>
              <a:rPr lang="sk-SK" b="1" dirty="0" err="1"/>
              <a:t>electrostatic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r>
              <a:rPr lang="sk-SK" b="1" dirty="0"/>
              <a:t> (</a:t>
            </a:r>
            <a:r>
              <a:rPr lang="sk-SK" b="1" dirty="0" err="1"/>
              <a:t>non-specific</a:t>
            </a:r>
            <a:r>
              <a:rPr lang="sk-SK" b="1" dirty="0"/>
              <a:t> </a:t>
            </a:r>
            <a:r>
              <a:rPr lang="sk-SK" b="1" dirty="0" err="1"/>
              <a:t>shielding</a:t>
            </a:r>
            <a:r>
              <a:rPr lang="sk-SK" b="1" dirty="0"/>
              <a:t> of </a:t>
            </a:r>
            <a:r>
              <a:rPr lang="sk-SK" b="1" dirty="0" err="1"/>
              <a:t>charged</a:t>
            </a:r>
            <a:r>
              <a:rPr lang="sk-SK" b="1" dirty="0"/>
              <a:t> </a:t>
            </a:r>
            <a:r>
              <a:rPr lang="sk-SK" b="1" dirty="0" err="1"/>
              <a:t>groups</a:t>
            </a:r>
            <a:r>
              <a:rPr lang="sk-SK" b="1" dirty="0"/>
              <a:t>) as </a:t>
            </a:r>
            <a:r>
              <a:rPr lang="sk-SK" b="1" dirty="0" err="1"/>
              <a:t>well</a:t>
            </a:r>
            <a:r>
              <a:rPr lang="sk-SK" b="1" dirty="0"/>
              <a:t> as </a:t>
            </a:r>
            <a:r>
              <a:rPr lang="sk-SK" b="1" dirty="0" err="1"/>
              <a:t>local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r>
              <a:rPr lang="sk-SK" b="1" dirty="0"/>
              <a:t> </a:t>
            </a:r>
            <a:r>
              <a:rPr lang="sk-SK" b="1" dirty="0" err="1"/>
              <a:t>with</a:t>
            </a:r>
            <a:r>
              <a:rPr lang="sk-SK" b="1" dirty="0"/>
              <a:t> </a:t>
            </a:r>
            <a:r>
              <a:rPr lang="sk-SK" b="1" dirty="0" err="1"/>
              <a:t>aromatic</a:t>
            </a:r>
            <a:r>
              <a:rPr lang="sk-SK" b="1" dirty="0"/>
              <a:t> </a:t>
            </a:r>
            <a:r>
              <a:rPr lang="sk-SK" b="1" dirty="0" err="1"/>
              <a:t>amino</a:t>
            </a:r>
            <a:r>
              <a:rPr lang="sk-SK" b="1" dirty="0"/>
              <a:t> </a:t>
            </a:r>
            <a:r>
              <a:rPr lang="sk-SK" b="1" dirty="0" err="1"/>
              <a:t>acids</a:t>
            </a:r>
            <a:r>
              <a:rPr lang="sk-SK" b="1" dirty="0"/>
              <a:t> and </a:t>
            </a:r>
            <a:r>
              <a:rPr lang="sk-SK" b="1" dirty="0" err="1"/>
              <a:t>hydrophobic</a:t>
            </a:r>
            <a:r>
              <a:rPr lang="sk-SK" b="1" dirty="0"/>
              <a:t> </a:t>
            </a:r>
            <a:r>
              <a:rPr lang="sk-SK" b="1" dirty="0" err="1"/>
              <a:t>interactions</a:t>
            </a: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 err="1">
                <a:solidFill>
                  <a:srgbClr val="FF0000"/>
                </a:solidFill>
              </a:rPr>
              <a:t>The</a:t>
            </a:r>
            <a:r>
              <a:rPr lang="sk-SK" sz="2000" b="1" dirty="0">
                <a:solidFill>
                  <a:srgbClr val="FF0000"/>
                </a:solidFill>
              </a:rPr>
              <a:t> </a:t>
            </a:r>
            <a:r>
              <a:rPr lang="sk-SK" sz="2000" b="1" dirty="0" err="1">
                <a:solidFill>
                  <a:srgbClr val="FF0000"/>
                </a:solidFill>
              </a:rPr>
              <a:t>results</a:t>
            </a:r>
            <a:r>
              <a:rPr lang="sk-SK" sz="2000" b="1" dirty="0">
                <a:solidFill>
                  <a:srgbClr val="FF0000"/>
                </a:solidFill>
              </a:rPr>
              <a:t> of </a:t>
            </a:r>
            <a:r>
              <a:rPr lang="sk-SK" sz="2000" b="1" dirty="0" err="1">
                <a:solidFill>
                  <a:srgbClr val="FF0000"/>
                </a:solidFill>
              </a:rPr>
              <a:t>these</a:t>
            </a:r>
            <a:r>
              <a:rPr lang="sk-SK" sz="2000" b="1" dirty="0">
                <a:solidFill>
                  <a:srgbClr val="FF0000"/>
                </a:solidFill>
              </a:rPr>
              <a:t> </a:t>
            </a:r>
            <a:r>
              <a:rPr lang="sk-SK" sz="2000" b="1" dirty="0" err="1">
                <a:solidFill>
                  <a:srgbClr val="FF0000"/>
                </a:solidFill>
              </a:rPr>
              <a:t>experiments</a:t>
            </a:r>
            <a:r>
              <a:rPr lang="sk-SK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FF0000"/>
                </a:solidFill>
              </a:rPr>
              <a:t>will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help</a:t>
            </a:r>
            <a:r>
              <a:rPr lang="sk-SK" b="1" dirty="0">
                <a:solidFill>
                  <a:srgbClr val="FF0000"/>
                </a:solidFill>
              </a:rPr>
              <a:t> to </a:t>
            </a:r>
            <a:r>
              <a:rPr lang="sk-SK" b="1" dirty="0" err="1">
                <a:solidFill>
                  <a:srgbClr val="FF0000"/>
                </a:solidFill>
              </a:rPr>
              <a:t>determine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the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conditions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for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following</a:t>
            </a:r>
            <a:r>
              <a:rPr lang="sk-SK" b="1" dirty="0">
                <a:solidFill>
                  <a:srgbClr val="FF0000"/>
                </a:solidFill>
              </a:rPr>
              <a:t> study of </a:t>
            </a:r>
            <a:r>
              <a:rPr lang="sk-SK" b="1" dirty="0" err="1">
                <a:solidFill>
                  <a:srgbClr val="FF0000"/>
                </a:solidFill>
              </a:rPr>
              <a:t>lysozyme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amyloid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aggregation</a:t>
            </a:r>
            <a:r>
              <a:rPr lang="sk-SK" b="1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FF0000"/>
                </a:solidFill>
              </a:rPr>
              <a:t>underline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the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importance</a:t>
            </a:r>
            <a:r>
              <a:rPr lang="sk-SK" b="1" dirty="0">
                <a:solidFill>
                  <a:srgbClr val="FF0000"/>
                </a:solidFill>
              </a:rPr>
              <a:t> of </a:t>
            </a:r>
            <a:r>
              <a:rPr lang="sk-SK" b="1" dirty="0" err="1">
                <a:solidFill>
                  <a:srgbClr val="FF0000"/>
                </a:solidFill>
              </a:rPr>
              <a:t>the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cation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in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stabilization</a:t>
            </a:r>
            <a:r>
              <a:rPr lang="en-US" b="1" dirty="0">
                <a:solidFill>
                  <a:srgbClr val="FF0000"/>
                </a:solidFill>
              </a:rPr>
              <a:t>/destabilization and aggregation of proteins </a:t>
            </a:r>
          </a:p>
          <a:p>
            <a:pPr lvl="1"/>
            <a:r>
              <a:rPr lang="sk-SK" b="1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(</a:t>
            </a:r>
            <a:r>
              <a:rPr lang="sk-SK" b="1" dirty="0" err="1">
                <a:solidFill>
                  <a:srgbClr val="FF0000"/>
                </a:solidFill>
              </a:rPr>
              <a:t>previously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attributed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only</a:t>
            </a:r>
            <a:r>
              <a:rPr lang="sk-SK" b="1" dirty="0">
                <a:solidFill>
                  <a:srgbClr val="FF0000"/>
                </a:solidFill>
              </a:rPr>
              <a:t> to </a:t>
            </a:r>
            <a:r>
              <a:rPr lang="sk-SK" b="1" dirty="0" err="1">
                <a:solidFill>
                  <a:srgbClr val="FF0000"/>
                </a:solidFill>
              </a:rPr>
              <a:t>anion</a:t>
            </a:r>
            <a:r>
              <a:rPr lang="sk-SK" b="1" dirty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FF0000"/>
                </a:solidFill>
              </a:rPr>
              <a:t>point </a:t>
            </a:r>
            <a:r>
              <a:rPr lang="sk-SK" b="1" dirty="0" err="1">
                <a:solidFill>
                  <a:srgbClr val="FF0000"/>
                </a:solidFill>
              </a:rPr>
              <a:t>out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the</a:t>
            </a:r>
            <a:r>
              <a:rPr lang="sk-SK" b="1" dirty="0">
                <a:solidFill>
                  <a:srgbClr val="FF0000"/>
                </a:solidFill>
              </a:rPr>
              <a:t> role of </a:t>
            </a:r>
            <a:r>
              <a:rPr lang="sk-SK" b="1" dirty="0" err="1">
                <a:solidFill>
                  <a:srgbClr val="FF0000"/>
                </a:solidFill>
              </a:rPr>
              <a:t>specific</a:t>
            </a:r>
            <a:r>
              <a:rPr lang="sk-SK" b="1" dirty="0">
                <a:solidFill>
                  <a:srgbClr val="FF0000"/>
                </a:solidFill>
              </a:rPr>
              <a:t> IL-</a:t>
            </a:r>
            <a:r>
              <a:rPr lang="sk-SK" b="1" dirty="0" err="1">
                <a:solidFill>
                  <a:srgbClr val="FF0000"/>
                </a:solidFill>
              </a:rPr>
              <a:t>protein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interactions</a:t>
            </a:r>
            <a:endParaRPr lang="sk-SK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FF0000"/>
                </a:solidFill>
              </a:rPr>
              <a:t>contribute</a:t>
            </a:r>
            <a:r>
              <a:rPr lang="sk-SK" b="1" dirty="0">
                <a:solidFill>
                  <a:srgbClr val="FF0000"/>
                </a:solidFill>
              </a:rPr>
              <a:t> to </a:t>
            </a:r>
            <a:r>
              <a:rPr lang="sk-SK" b="1" dirty="0" err="1">
                <a:solidFill>
                  <a:srgbClr val="FF0000"/>
                </a:solidFill>
              </a:rPr>
              <a:t>the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understanding</a:t>
            </a:r>
            <a:r>
              <a:rPr lang="sk-SK" b="1" dirty="0">
                <a:solidFill>
                  <a:srgbClr val="FF0000"/>
                </a:solidFill>
              </a:rPr>
              <a:t> of </a:t>
            </a:r>
            <a:r>
              <a:rPr lang="sk-SK" b="1" dirty="0" err="1">
                <a:solidFill>
                  <a:srgbClr val="FF0000"/>
                </a:solidFill>
              </a:rPr>
              <a:t>the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general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mechanism</a:t>
            </a:r>
            <a:r>
              <a:rPr lang="sk-SK" b="1" dirty="0">
                <a:solidFill>
                  <a:srgbClr val="FF0000"/>
                </a:solidFill>
              </a:rPr>
              <a:t> of IL-</a:t>
            </a:r>
            <a:r>
              <a:rPr lang="sk-SK" b="1" dirty="0" err="1">
                <a:solidFill>
                  <a:srgbClr val="FF0000"/>
                </a:solidFill>
              </a:rPr>
              <a:t>protein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interaction</a:t>
            </a:r>
            <a:endParaRPr lang="sk-SK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47971554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901</Words>
  <Application>Microsoft Office PowerPoint</Application>
  <PresentationFormat>Širokouhlá</PresentationFormat>
  <Paragraphs>144</Paragraphs>
  <Slides>11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Symbol</vt:lpstr>
      <vt:lpstr>Motív Office</vt:lpstr>
      <vt:lpstr>Prezentácia programu PowerPoint</vt:lpstr>
      <vt:lpstr>MOTIVATION</vt:lpstr>
      <vt:lpstr>Prezentácia programu PowerPoint</vt:lpstr>
      <vt:lpstr>Prezentácia programu PowerPoint</vt:lpstr>
      <vt:lpstr>INSULIN FIBRILS MORPHOLOGY</vt:lpstr>
      <vt:lpstr>Prezentácia programu PowerPoint</vt:lpstr>
      <vt:lpstr>Prezentácia programu PowerPoint</vt:lpstr>
      <vt:lpstr>Prezentácia programu PowerPoint</vt:lpstr>
      <vt:lpstr>CONCLUSIONS</vt:lpstr>
      <vt:lpstr>ACTIVITIES 2020-2021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iónových kvapalín ako modulátorov amyloidnej agregácie globulárnych proteínov</dc:title>
  <dc:creator>Vladimír Vaník</dc:creator>
  <cp:lastModifiedBy>Vladimír Vaník</cp:lastModifiedBy>
  <cp:revision>153</cp:revision>
  <dcterms:created xsi:type="dcterms:W3CDTF">2021-06-13T17:05:28Z</dcterms:created>
  <dcterms:modified xsi:type="dcterms:W3CDTF">2021-06-22T12:23:20Z</dcterms:modified>
</cp:coreProperties>
</file>