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73" r:id="rId3"/>
    <p:sldId id="298" r:id="rId4"/>
    <p:sldId id="258" r:id="rId5"/>
    <p:sldId id="281" r:id="rId6"/>
    <p:sldId id="266" r:id="rId7"/>
    <p:sldId id="295" r:id="rId8"/>
    <p:sldId id="296" r:id="rId9"/>
    <p:sldId id="305" r:id="rId10"/>
    <p:sldId id="304" r:id="rId11"/>
    <p:sldId id="260" r:id="rId12"/>
    <p:sldId id="308" r:id="rId13"/>
    <p:sldId id="314" r:id="rId14"/>
    <p:sldId id="311" r:id="rId15"/>
    <p:sldId id="271" r:id="rId1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zka B" initials="ZB" lastIdx="4" clrIdx="0">
    <p:extLst>
      <p:ext uri="{19B8F6BF-5375-455C-9EA6-DF929625EA0E}">
        <p15:presenceInfo xmlns:p15="http://schemas.microsoft.com/office/powerpoint/2012/main" userId="Zuzka 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4243"/>
    <a:srgbClr val="990000"/>
    <a:srgbClr val="FF6600"/>
    <a:srgbClr val="0033CC"/>
    <a:srgbClr val="006600"/>
    <a:srgbClr val="969696"/>
    <a:srgbClr val="A5A5A5"/>
    <a:srgbClr val="7192C9"/>
    <a:srgbClr val="FF0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23" autoAdjust="0"/>
  </p:normalViewPr>
  <p:slideViewPr>
    <p:cSldViewPr>
      <p:cViewPr varScale="1">
        <p:scale>
          <a:sx n="70" d="100"/>
          <a:sy n="70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4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2399B-9A3A-4140-B320-601C8B0EB793}" type="datetimeFigureOut">
              <a:rPr lang="sk-SK" smtClean="0"/>
              <a:pPr/>
              <a:t>21. 6. 2021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530C2-A9BD-485A-BD77-364ADB25789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532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IC HEWL: 20 </a:t>
            </a:r>
            <a:r>
              <a:rPr lang="el-GR" dirty="0"/>
              <a:t>μ</a:t>
            </a:r>
            <a:r>
              <a:rPr lang="sk-SK" dirty="0"/>
              <a:t>M, Abeta: 10 mM následne 20 </a:t>
            </a:r>
            <a:r>
              <a:rPr lang="el-GR" dirty="0"/>
              <a:t>μ</a:t>
            </a:r>
            <a:r>
              <a:rPr lang="sk-SK" dirty="0"/>
              <a:t>M</a:t>
            </a:r>
          </a:p>
          <a:p>
            <a:r>
              <a:rPr lang="sk-SK" dirty="0"/>
              <a:t>DC, HEWL: 20 </a:t>
            </a:r>
            <a:r>
              <a:rPr lang="el-GR" dirty="0"/>
              <a:t>μ</a:t>
            </a:r>
            <a:r>
              <a:rPr lang="sk-SK" dirty="0"/>
              <a:t>M A</a:t>
            </a:r>
            <a:r>
              <a:rPr lang="el-GR" dirty="0"/>
              <a:t>β</a:t>
            </a:r>
            <a:r>
              <a:rPr lang="sk-SK" dirty="0"/>
              <a:t>: 5 </a:t>
            </a:r>
            <a:r>
              <a:rPr lang="el-GR" dirty="0"/>
              <a:t>μ</a:t>
            </a:r>
            <a:r>
              <a:rPr lang="sk-SK" dirty="0"/>
              <a:t>M  </a:t>
            </a:r>
          </a:p>
          <a:p>
            <a:r>
              <a:rPr lang="sk-SK" dirty="0"/>
              <a:t>AFM : 100 </a:t>
            </a:r>
            <a:r>
              <a:rPr lang="el-GR" dirty="0"/>
              <a:t>μ</a:t>
            </a:r>
            <a:r>
              <a:rPr lang="sk-SK" dirty="0"/>
              <a:t>M</a:t>
            </a:r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530C2-A9BD-485A-BD77-364ADB257899}" type="slidenum">
              <a:rPr lang="sk-SK" smtClean="0"/>
              <a:pPr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727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Cell</a:t>
            </a:r>
            <a:r>
              <a:rPr lang="sk-SK" dirty="0"/>
              <a:t> viability – SH-SY5Y</a:t>
            </a:r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530C2-A9BD-485A-BD77-364ADB257899}" type="slidenum">
              <a:rPr lang="sk-SK" smtClean="0"/>
              <a:pPr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116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 </a:t>
            </a:r>
            <a:r>
              <a:rPr lang="el-GR" dirty="0"/>
              <a:t>μ</a:t>
            </a:r>
            <a:r>
              <a:rPr lang="sk-SK" dirty="0"/>
              <a:t>M HEWL + A</a:t>
            </a:r>
            <a:r>
              <a:rPr lang="el-GR" dirty="0"/>
              <a:t>β</a:t>
            </a:r>
            <a:r>
              <a:rPr lang="sk-SK" dirty="0"/>
              <a:t> = IC</a:t>
            </a:r>
          </a:p>
          <a:p>
            <a:r>
              <a:rPr lang="sk-SK" dirty="0"/>
              <a:t>20 </a:t>
            </a:r>
            <a:r>
              <a:rPr lang="el-GR" dirty="0"/>
              <a:t>μ</a:t>
            </a:r>
            <a:r>
              <a:rPr lang="sk-SK" dirty="0"/>
              <a:t>M HEWL + 5 </a:t>
            </a:r>
            <a:r>
              <a:rPr lang="el-GR" dirty="0"/>
              <a:t>μ</a:t>
            </a:r>
            <a:r>
              <a:rPr lang="sk-SK" dirty="0"/>
              <a:t>M A</a:t>
            </a:r>
            <a:r>
              <a:rPr lang="el-GR" dirty="0"/>
              <a:t>β</a:t>
            </a:r>
            <a:r>
              <a:rPr lang="sk-SK" dirty="0"/>
              <a:t> = DC </a:t>
            </a:r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530C2-A9BD-485A-BD77-364ADB257899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7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200 </a:t>
            </a:r>
            <a:r>
              <a:rPr lang="el-GR" dirty="0"/>
              <a:t>μ</a:t>
            </a:r>
            <a:r>
              <a:rPr lang="sk-SK" dirty="0"/>
              <a:t>M</a:t>
            </a:r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530C2-A9BD-485A-BD77-364ADB257899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672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68D7-95F3-483B-A0E8-E1E8C8D1F99C}" type="datetime1">
              <a:rPr lang="sk-SK" smtClean="0"/>
              <a:t>21. 6. 2021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9E33F-3189-452E-BED0-67767AAC7393}" type="datetime1">
              <a:rPr lang="sk-SK" smtClean="0"/>
              <a:t>21. 6. 2021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AF98-C2F8-4E7D-8862-1ADF3A03574B}" type="datetime1">
              <a:rPr lang="sk-SK" smtClean="0"/>
              <a:t>21. 6. 2021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EDE6-13AD-4082-BF46-A441CA54105E}" type="datetime1">
              <a:rPr lang="sk-SK" smtClean="0"/>
              <a:t>21. 6. 2021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96AC-4D41-44B3-A5F2-EDFB1BD0109C}" type="datetime1">
              <a:rPr lang="sk-SK" smtClean="0"/>
              <a:t>21. 6. 2021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A9CFD-819E-4217-93BD-D2CB17211EBE}" type="datetime1">
              <a:rPr lang="sk-SK" smtClean="0"/>
              <a:t>21. 6. 2021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4DBD-6A5F-4A4F-BACC-6B8B56AFD568}" type="datetime1">
              <a:rPr lang="sk-SK" smtClean="0"/>
              <a:t>21. 6. 2021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17A1-D9BC-4EDC-AE8A-E18E9BEA8605}" type="datetime1">
              <a:rPr lang="sk-SK" smtClean="0"/>
              <a:t>21. 6. 2021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BC8B-3D4F-4597-A779-E5E699EF736C}" type="datetime1">
              <a:rPr lang="sk-SK" smtClean="0"/>
              <a:t>21. 6. 2021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80FF-15AE-493F-BE35-84DAD49A007F}" type="datetime1">
              <a:rPr lang="sk-SK" smtClean="0"/>
              <a:t>21. 6. 2021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6126-20D6-4882-9B55-EC214677DB55}" type="datetime1">
              <a:rPr lang="sk-SK" smtClean="0"/>
              <a:t>21. 6. 2021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A8426-6DCD-42A1-8912-BEB2FE0647A6}" type="datetime1">
              <a:rPr lang="sk-SK" smtClean="0"/>
              <a:t>21. 6. 2021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93C5D-7B7B-4CE3-B39C-774CCFD0108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2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11" Type="http://schemas.openxmlformats.org/officeDocument/2006/relationships/image" Target="../media/image11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e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23928" y="5199335"/>
            <a:ext cx="5072170" cy="1470025"/>
          </a:xfrm>
        </p:spPr>
        <p:txBody>
          <a:bodyPr>
            <a:noAutofit/>
          </a:bodyPr>
          <a:lstStyle/>
          <a:p>
            <a:pPr algn="r"/>
            <a:br>
              <a:rPr lang="sk-SK" sz="2200" dirty="0"/>
            </a:br>
            <a:br>
              <a:rPr lang="sk-SK" sz="2200" dirty="0"/>
            </a:br>
            <a:r>
              <a:rPr lang="en-US" sz="1800" b="1" dirty="0" err="1"/>
              <a:t>Barbora</a:t>
            </a:r>
            <a:r>
              <a:rPr lang="en-US" sz="1800" b="1" dirty="0"/>
              <a:t> </a:t>
            </a:r>
            <a:r>
              <a:rPr lang="en-US" sz="1800" b="1" dirty="0" err="1"/>
              <a:t>Spodniakov</a:t>
            </a:r>
            <a:r>
              <a:rPr lang="sk-SK" sz="1800" b="1" dirty="0"/>
              <a:t>á, </a:t>
            </a:r>
            <a:r>
              <a:rPr lang="sk-SK" sz="1800" b="1" dirty="0" err="1"/>
              <a:t>MSc</a:t>
            </a:r>
            <a:r>
              <a:rPr lang="sk-SK" sz="1800" b="1" dirty="0"/>
              <a:t>.</a:t>
            </a:r>
            <a:br>
              <a:rPr lang="sk-SK" sz="1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1800" b="1" dirty="0"/>
              <a:t>Department of </a:t>
            </a:r>
            <a:r>
              <a:rPr lang="sk-SK" sz="1800" b="1" dirty="0" err="1">
                <a:cs typeface="Times New Roman" panose="02020603050405020304" pitchFamily="18" charset="0"/>
              </a:rPr>
              <a:t>Biophysics</a:t>
            </a:r>
            <a:br>
              <a:rPr lang="sk-SK" sz="1800" dirty="0">
                <a:cs typeface="Times New Roman" panose="02020603050405020304" pitchFamily="18" charset="0"/>
              </a:rPr>
            </a:br>
            <a:r>
              <a:rPr lang="sk-SK" sz="1800" i="1" dirty="0">
                <a:cs typeface="Times New Roman" panose="02020603050405020304" pitchFamily="18" charset="0"/>
              </a:rPr>
              <a:t>Supervisor: </a:t>
            </a:r>
            <a:r>
              <a:rPr lang="sk-SK" sz="1800" b="1" dirty="0">
                <a:cs typeface="Times New Roman" panose="02020603050405020304" pitchFamily="18" charset="0"/>
              </a:rPr>
              <a:t>doc. RNDr. Zuzana Gažová, CSc</a:t>
            </a:r>
            <a:r>
              <a:rPr lang="sk-SK" sz="1800" dirty="0">
                <a:cs typeface="Times New Roman" panose="02020603050405020304" pitchFamily="18" charset="0"/>
              </a:rPr>
              <a:t>.</a:t>
            </a:r>
            <a:br>
              <a:rPr lang="sk-SK" sz="1800" dirty="0">
                <a:cs typeface="Times New Roman" panose="02020603050405020304" pitchFamily="18" charset="0"/>
              </a:rPr>
            </a:br>
            <a:r>
              <a:rPr lang="sk-SK" sz="1800" i="1" dirty="0" err="1">
                <a:cs typeface="Times New Roman" panose="02020603050405020304" pitchFamily="18" charset="0"/>
              </a:rPr>
              <a:t>Consultant</a:t>
            </a:r>
            <a:r>
              <a:rPr lang="sk-SK" sz="1800" i="1" dirty="0">
                <a:cs typeface="Times New Roman" panose="02020603050405020304" pitchFamily="18" charset="0"/>
              </a:rPr>
              <a:t>:</a:t>
            </a:r>
            <a:r>
              <a:rPr lang="sk-SK" sz="1800" dirty="0">
                <a:cs typeface="Times New Roman" panose="02020603050405020304" pitchFamily="18" charset="0"/>
              </a:rPr>
              <a:t> </a:t>
            </a:r>
            <a:r>
              <a:rPr lang="sk-SK" sz="1800" b="1" dirty="0">
                <a:cs typeface="Times New Roman" panose="02020603050405020304" pitchFamily="18" charset="0"/>
              </a:rPr>
              <a:t>RNDr. Zuzana </a:t>
            </a:r>
            <a:r>
              <a:rPr lang="sk-SK" sz="1800" b="1" dirty="0" err="1">
                <a:cs typeface="Times New Roman" panose="02020603050405020304" pitchFamily="18" charset="0"/>
              </a:rPr>
              <a:t>Bednáriková</a:t>
            </a:r>
            <a:r>
              <a:rPr lang="sk-SK" sz="1800" b="1" dirty="0">
                <a:cs typeface="Times New Roman" panose="02020603050405020304" pitchFamily="18" charset="0"/>
              </a:rPr>
              <a:t>, PhD.</a:t>
            </a:r>
            <a:endParaRPr lang="cs-CZ" sz="1800" b="1" dirty="0"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116632"/>
            <a:ext cx="6400800" cy="1752600"/>
          </a:xfrm>
        </p:spPr>
        <p:txBody>
          <a:bodyPr>
            <a:noAutofit/>
          </a:bodyPr>
          <a:lstStyle/>
          <a:p>
            <a:r>
              <a:rPr lang="sk-SK" sz="2200" i="1" dirty="0" err="1">
                <a:solidFill>
                  <a:schemeClr val="bg1">
                    <a:lumMod val="50000"/>
                  </a:schemeClr>
                </a:solidFill>
              </a:rPr>
              <a:t>Institute</a:t>
            </a:r>
            <a:r>
              <a:rPr lang="sk-SK" sz="2200" i="1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sk-SK" sz="2200" i="1" dirty="0" err="1">
                <a:solidFill>
                  <a:schemeClr val="bg1">
                    <a:lumMod val="50000"/>
                  </a:schemeClr>
                </a:solidFill>
              </a:rPr>
              <a:t>Experimental</a:t>
            </a:r>
            <a:r>
              <a:rPr lang="sk-SK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2200" i="1" dirty="0" err="1">
                <a:solidFill>
                  <a:schemeClr val="bg1">
                    <a:lumMod val="50000"/>
                  </a:schemeClr>
                </a:solidFill>
              </a:rPr>
              <a:t>Physics</a:t>
            </a:r>
            <a:r>
              <a:rPr lang="sk-SK" sz="2200" i="1" dirty="0">
                <a:solidFill>
                  <a:schemeClr val="bg1">
                    <a:lumMod val="50000"/>
                  </a:schemeClr>
                </a:solidFill>
              </a:rPr>
              <a:t>, SAS, Košice</a:t>
            </a:r>
            <a:br>
              <a:rPr lang="sk-SK" sz="22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sk-SK" sz="2200" i="1" dirty="0">
                <a:solidFill>
                  <a:schemeClr val="bg1">
                    <a:lumMod val="50000"/>
                  </a:schemeClr>
                </a:solidFill>
              </a:rPr>
              <a:t>Pavol Jozef Šafárik </a:t>
            </a:r>
            <a:r>
              <a:rPr lang="sk-SK" sz="2200" i="1" dirty="0" err="1">
                <a:solidFill>
                  <a:schemeClr val="bg1">
                    <a:lumMod val="50000"/>
                  </a:schemeClr>
                </a:solidFill>
              </a:rPr>
              <a:t>University</a:t>
            </a:r>
            <a:r>
              <a:rPr lang="sk-SK" sz="2200" i="1" dirty="0">
                <a:solidFill>
                  <a:schemeClr val="bg1">
                    <a:lumMod val="50000"/>
                  </a:schemeClr>
                </a:solidFill>
              </a:rPr>
              <a:t> in Košice</a:t>
            </a:r>
            <a:endParaRPr lang="cs-CZ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257274" y="2568063"/>
            <a:ext cx="873882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800" b="1" i="1" dirty="0"/>
              <a:t>Formation of protein amyloid structures</a:t>
            </a:r>
            <a:r>
              <a:rPr lang="sk-SK" sz="2800" b="1" i="1" dirty="0"/>
              <a:t> </a:t>
            </a:r>
            <a:r>
              <a:rPr lang="en-US" sz="2800" b="1" i="1" dirty="0"/>
              <a:t>and inhibition of </a:t>
            </a:r>
            <a:r>
              <a:rPr lang="sk-SK" sz="2800" b="1" i="1" dirty="0"/>
              <a:t>amyloid </a:t>
            </a:r>
            <a:r>
              <a:rPr lang="en-US" sz="2800" b="1" i="1" dirty="0"/>
              <a:t>self-assembly - impact on amyloid diseases</a:t>
            </a:r>
            <a:endParaRPr kumimoji="0" lang="sk-SK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Picture 14" descr="Slovenská Akadémia Vied v Košicia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398516" cy="1620000"/>
          </a:xfrm>
          <a:prstGeom prst="rect">
            <a:avLst/>
          </a:prstGeom>
          <a:noFill/>
        </p:spPr>
      </p:pic>
      <p:pic>
        <p:nvPicPr>
          <p:cNvPr id="8" name="Picture 12" descr="O univerzite | UPJ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88640"/>
            <a:ext cx="1440000" cy="1440000"/>
          </a:xfrm>
          <a:prstGeom prst="rect">
            <a:avLst/>
          </a:prstGeom>
          <a:noFill/>
        </p:spPr>
      </p:pic>
      <p:sp>
        <p:nvSpPr>
          <p:cNvPr id="10" name="Zástupný objekt pre číslo snímky 9">
            <a:extLst>
              <a:ext uri="{FF2B5EF4-FFF2-40B4-BE49-F238E27FC236}">
                <a16:creationId xmlns:a16="http://schemas.microsoft.com/office/drawing/2014/main" id="{AF3C9E0F-CC81-4B80-BD59-93A5AC1C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1</a:t>
            </a:fld>
            <a:endParaRPr lang="sk-SK"/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36AA30F1-0834-4A12-8B23-07C42F13BA5D}"/>
              </a:ext>
            </a:extLst>
          </p:cNvPr>
          <p:cNvCxnSpPr>
            <a:cxnSpLocks/>
          </p:cNvCxnSpPr>
          <p:nvPr/>
        </p:nvCxnSpPr>
        <p:spPr>
          <a:xfrm>
            <a:off x="739976" y="3645024"/>
            <a:ext cx="756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lokTextu 3">
            <a:extLst>
              <a:ext uri="{FF2B5EF4-FFF2-40B4-BE49-F238E27FC236}">
                <a16:creationId xmlns:a16="http://schemas.microsoft.com/office/drawing/2014/main" id="{D2978B26-96DE-461C-9E4A-C686A5032B43}"/>
              </a:ext>
            </a:extLst>
          </p:cNvPr>
          <p:cNvSpPr txBox="1"/>
          <p:nvPr/>
        </p:nvSpPr>
        <p:spPr>
          <a:xfrm>
            <a:off x="101427" y="6500083"/>
            <a:ext cx="3507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Seminar for doctoral students SAS</a:t>
            </a:r>
            <a:r>
              <a:rPr lang="sk-SK" sz="1600" i="1" dirty="0">
                <a:solidFill>
                  <a:schemeClr val="bg1">
                    <a:lumMod val="50000"/>
                  </a:schemeClr>
                </a:solidFill>
              </a:rPr>
              <a:t>, 2021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56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-162272"/>
            <a:ext cx="8229600" cy="1143000"/>
          </a:xfrm>
        </p:spPr>
        <p:txBody>
          <a:bodyPr/>
          <a:lstStyle/>
          <a:p>
            <a:r>
              <a:rPr lang="en-US" sz="3200" dirty="0" err="1"/>
              <a:t>Neuritic</a:t>
            </a:r>
            <a:r>
              <a:rPr lang="en-US" sz="3200" dirty="0"/>
              <a:t> outgrowth</a:t>
            </a:r>
            <a:endParaRPr lang="sk-SK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919" y="900039"/>
            <a:ext cx="3813306" cy="5821436"/>
          </a:xfrm>
        </p:spPr>
        <p:txBody>
          <a:bodyPr>
            <a:normAutofit/>
          </a:bodyPr>
          <a:lstStyle/>
          <a:p>
            <a:r>
              <a:rPr lang="en-US" sz="1800" dirty="0"/>
              <a:t>Loss of neuron connection - </a:t>
            </a:r>
            <a:r>
              <a:rPr lang="sk-SK" sz="1800" dirty="0" err="1"/>
              <a:t>consequence</a:t>
            </a:r>
            <a:r>
              <a:rPr lang="sk-SK" sz="1800" dirty="0"/>
              <a:t> </a:t>
            </a:r>
            <a:r>
              <a:rPr lang="sk-SK" sz="1800" dirty="0" err="1"/>
              <a:t>of</a:t>
            </a:r>
            <a:r>
              <a:rPr lang="sk-SK" sz="1800" dirty="0"/>
              <a:t> AD</a:t>
            </a:r>
            <a:endParaRPr lang="en-US" sz="1800" dirty="0"/>
          </a:p>
          <a:p>
            <a:r>
              <a:rPr lang="en-US" sz="1800" dirty="0"/>
              <a:t>Nut</a:t>
            </a:r>
            <a:r>
              <a:rPr lang="sk-SK" sz="1800" dirty="0"/>
              <a:t>r</a:t>
            </a:r>
            <a:r>
              <a:rPr lang="en-US" sz="1800" dirty="0" err="1"/>
              <a:t>ition</a:t>
            </a:r>
            <a:r>
              <a:rPr lang="en-US" sz="1800" dirty="0"/>
              <a:t> deprivation – induction of neuritic outgrowth</a:t>
            </a:r>
          </a:p>
          <a:p>
            <a:r>
              <a:rPr lang="en-US" sz="1800" b="1" dirty="0"/>
              <a:t>ML-1 </a:t>
            </a:r>
            <a:r>
              <a:rPr lang="en-US" sz="1800" dirty="0"/>
              <a:t>and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006600"/>
                </a:solidFill>
              </a:rPr>
              <a:t>ML-4</a:t>
            </a:r>
            <a:r>
              <a:rPr lang="en-US" sz="1800" b="1" dirty="0"/>
              <a:t> </a:t>
            </a:r>
            <a:r>
              <a:rPr lang="en-US" sz="1800" dirty="0"/>
              <a:t>enhanced the effect</a:t>
            </a:r>
          </a:p>
          <a:p>
            <a:pPr marL="0" indent="0">
              <a:buNone/>
            </a:pPr>
            <a:endParaRPr lang="sk-SK" sz="1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10</a:t>
            </a:fld>
            <a:endParaRPr lang="sk-SK"/>
          </a:p>
        </p:txBody>
      </p:sp>
      <p:pic>
        <p:nvPicPr>
          <p:cNvPr id="5" name="Obrázok 3">
            <a:extLst>
              <a:ext uri="{FF2B5EF4-FFF2-40B4-BE49-F238E27FC236}">
                <a16:creationId xmlns:a16="http://schemas.microsoft.com/office/drawing/2014/main" id="{6CAF1667-6060-41F5-9BA8-34F8C650E93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28"/>
          <a:stretch/>
        </p:blipFill>
        <p:spPr bwMode="auto">
          <a:xfrm>
            <a:off x="4067944" y="937294"/>
            <a:ext cx="4821882" cy="1862073"/>
          </a:xfrm>
          <a:prstGeom prst="rect">
            <a:avLst/>
          </a:prstGeom>
          <a:noFill/>
        </p:spPr>
      </p:pic>
      <p:cxnSp>
        <p:nvCxnSpPr>
          <p:cNvPr id="6" name="Rovná spojnica 14">
            <a:extLst>
              <a:ext uri="{FF2B5EF4-FFF2-40B4-BE49-F238E27FC236}">
                <a16:creationId xmlns:a16="http://schemas.microsoft.com/office/drawing/2014/main" id="{340D42BB-E336-41E8-8E19-EC76063F285E}"/>
              </a:ext>
            </a:extLst>
          </p:cNvPr>
          <p:cNvCxnSpPr>
            <a:cxnSpLocks/>
          </p:cNvCxnSpPr>
          <p:nvPr/>
        </p:nvCxnSpPr>
        <p:spPr>
          <a:xfrm>
            <a:off x="504837" y="692696"/>
            <a:ext cx="79555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580944"/>
              </p:ext>
            </p:extLst>
          </p:nvPr>
        </p:nvGraphicFramePr>
        <p:xfrm>
          <a:off x="179402" y="3629102"/>
          <a:ext cx="360000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sk-SK" sz="15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i="1" dirty="0" err="1"/>
                        <a:t>neuritic</a:t>
                      </a:r>
                      <a:r>
                        <a:rPr lang="en-US" sz="1500" b="1" i="1" baseline="0" dirty="0"/>
                        <a:t> outgrowth (%)</a:t>
                      </a:r>
                      <a:endParaRPr lang="sk-SK" sz="1500" b="1" i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k-SK" sz="15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i="1" dirty="0"/>
                        <a:t>1 </a:t>
                      </a:r>
                      <a:r>
                        <a:rPr lang="el-GR" sz="1500" b="1" i="1" dirty="0"/>
                        <a:t>μ</a:t>
                      </a:r>
                      <a:r>
                        <a:rPr lang="sk-SK" sz="1500" b="1" i="1" dirty="0"/>
                        <a:t>M</a:t>
                      </a:r>
                      <a:endParaRPr lang="sk-SK" sz="1500" b="1" i="1" baseline="30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1" dirty="0"/>
                        <a:t>10 </a:t>
                      </a:r>
                      <a:r>
                        <a:rPr lang="el-GR" sz="1500" b="1" i="1" dirty="0"/>
                        <a:t>μ</a:t>
                      </a:r>
                      <a:r>
                        <a:rPr lang="sk-SK" sz="1500" b="1" i="1" dirty="0"/>
                        <a:t>M</a:t>
                      </a:r>
                      <a:endParaRPr lang="sk-SK" sz="1500" b="1" i="1" baseline="30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Control</a:t>
                      </a:r>
                      <a:endParaRPr lang="sk-SK" sz="15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49,6 </a:t>
                      </a:r>
                      <a:r>
                        <a:rPr lang="sk-SK" sz="1500" kern="1200" dirty="0">
                          <a:effectLst/>
                        </a:rPr>
                        <a:t>±</a:t>
                      </a:r>
                      <a:r>
                        <a:rPr lang="en-US" sz="1500" kern="1200" dirty="0">
                          <a:effectLst/>
                        </a:rPr>
                        <a:t> 11,6</a:t>
                      </a:r>
                      <a:endParaRPr lang="sk-SK" sz="15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49,6 </a:t>
                      </a:r>
                      <a:r>
                        <a:rPr lang="sk-SK" sz="1500" kern="1200" dirty="0">
                          <a:effectLst/>
                        </a:rPr>
                        <a:t>±</a:t>
                      </a:r>
                      <a:r>
                        <a:rPr lang="en-US" sz="1500" kern="1200" dirty="0">
                          <a:effectLst/>
                        </a:rPr>
                        <a:t> 11,6</a:t>
                      </a:r>
                      <a:endParaRPr lang="sk-SK" sz="15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ML-1</a:t>
                      </a:r>
                      <a:endParaRPr lang="sk-SK" sz="15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45,2 </a:t>
                      </a:r>
                      <a:r>
                        <a:rPr lang="sk-SK" sz="1500" b="1" kern="1200" dirty="0">
                          <a:effectLst/>
                        </a:rPr>
                        <a:t>±</a:t>
                      </a:r>
                      <a:r>
                        <a:rPr lang="en-US" sz="1500" b="1" kern="1200" dirty="0">
                          <a:effectLst/>
                        </a:rPr>
                        <a:t> 15,5</a:t>
                      </a:r>
                      <a:endParaRPr lang="sk-SK" sz="15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65,7 </a:t>
                      </a:r>
                      <a:r>
                        <a:rPr lang="sk-SK" sz="1500" b="1" kern="1200" dirty="0">
                          <a:effectLst/>
                        </a:rPr>
                        <a:t>±</a:t>
                      </a:r>
                      <a:r>
                        <a:rPr lang="en-US" sz="1500" b="1" kern="1200" dirty="0">
                          <a:effectLst/>
                        </a:rPr>
                        <a:t> 12,1</a:t>
                      </a:r>
                      <a:endParaRPr lang="sk-SK" sz="15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006600"/>
                          </a:solidFill>
                        </a:rPr>
                        <a:t>ML-4</a:t>
                      </a:r>
                      <a:endParaRPr lang="sk-SK" sz="1500" b="1" dirty="0">
                        <a:solidFill>
                          <a:srgbClr val="0066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006600"/>
                          </a:solidFill>
                        </a:rPr>
                        <a:t>53,1 </a:t>
                      </a:r>
                      <a:r>
                        <a:rPr lang="sk-SK" sz="1500" b="1" kern="1200" dirty="0">
                          <a:solidFill>
                            <a:srgbClr val="006600"/>
                          </a:solidFill>
                          <a:effectLst/>
                        </a:rPr>
                        <a:t>± </a:t>
                      </a:r>
                      <a:r>
                        <a:rPr lang="en-US" sz="1500" b="1" kern="1200" dirty="0">
                          <a:solidFill>
                            <a:srgbClr val="006600"/>
                          </a:solidFill>
                          <a:effectLst/>
                        </a:rPr>
                        <a:t>9,9</a:t>
                      </a:r>
                      <a:endParaRPr lang="sk-SK" sz="1500" b="1" dirty="0">
                        <a:solidFill>
                          <a:srgbClr val="0066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006600"/>
                          </a:solidFill>
                        </a:rPr>
                        <a:t>62,5 </a:t>
                      </a:r>
                      <a:r>
                        <a:rPr lang="sk-SK" sz="1500" b="1" kern="1200" dirty="0">
                          <a:solidFill>
                            <a:srgbClr val="006600"/>
                          </a:solidFill>
                          <a:effectLst/>
                        </a:rPr>
                        <a:t>±</a:t>
                      </a:r>
                      <a:r>
                        <a:rPr lang="en-US" sz="1500" b="1" kern="1200" dirty="0">
                          <a:solidFill>
                            <a:srgbClr val="006600"/>
                          </a:solidFill>
                          <a:effectLst/>
                        </a:rPr>
                        <a:t> 10,9</a:t>
                      </a:r>
                      <a:endParaRPr lang="sk-SK" sz="1500" b="1" dirty="0">
                        <a:solidFill>
                          <a:srgbClr val="0066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Retinoic acid</a:t>
                      </a:r>
                      <a:endParaRPr lang="sk-SK" sz="15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60,9 </a:t>
                      </a:r>
                      <a:r>
                        <a:rPr lang="sk-SK" sz="1500" kern="1200" dirty="0">
                          <a:effectLst/>
                        </a:rPr>
                        <a:t>±</a:t>
                      </a:r>
                      <a:r>
                        <a:rPr lang="en-US" sz="1500" kern="1200" dirty="0">
                          <a:effectLst/>
                        </a:rPr>
                        <a:t> 9,6</a:t>
                      </a:r>
                      <a:endParaRPr lang="sk-SK" sz="15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69,8 </a:t>
                      </a:r>
                      <a:r>
                        <a:rPr lang="sk-SK" sz="1500" kern="1200" dirty="0">
                          <a:effectLst/>
                        </a:rPr>
                        <a:t>±</a:t>
                      </a:r>
                      <a:r>
                        <a:rPr lang="en-US" sz="1500" kern="1200" dirty="0">
                          <a:effectLst/>
                        </a:rPr>
                        <a:t> 13,6</a:t>
                      </a:r>
                      <a:endParaRPr lang="sk-SK" sz="15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Obrázok 3">
            <a:extLst>
              <a:ext uri="{FF2B5EF4-FFF2-40B4-BE49-F238E27FC236}">
                <a16:creationId xmlns:a16="http://schemas.microsoft.com/office/drawing/2014/main" id="{35966EC4-8170-4CB0-82D0-AE5FE4ADEEC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9"/>
          <a:stretch/>
        </p:blipFill>
        <p:spPr bwMode="auto">
          <a:xfrm>
            <a:off x="4067944" y="3038467"/>
            <a:ext cx="4821882" cy="3698835"/>
          </a:xfrm>
          <a:prstGeom prst="rect">
            <a:avLst/>
          </a:prstGeom>
          <a:noFill/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7D7315E-F489-4E5F-8336-3F5039352DFF}"/>
              </a:ext>
            </a:extLst>
          </p:cNvPr>
          <p:cNvSpPr txBox="1"/>
          <p:nvPr/>
        </p:nvSpPr>
        <p:spPr>
          <a:xfrm>
            <a:off x="5004048" y="2750436"/>
            <a:ext cx="171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ML-1</a:t>
            </a:r>
            <a:endParaRPr lang="en-US" b="1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1A72D4B-1B2E-44BC-A0C7-49E1FC9AA415}"/>
              </a:ext>
            </a:extLst>
          </p:cNvPr>
          <p:cNvSpPr txBox="1"/>
          <p:nvPr/>
        </p:nvSpPr>
        <p:spPr>
          <a:xfrm>
            <a:off x="7383541" y="2750436"/>
            <a:ext cx="171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6600"/>
                </a:solidFill>
              </a:rPr>
              <a:t>ML-4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FDFDB047-6452-4AB4-93F3-3D3391181B02}"/>
              </a:ext>
            </a:extLst>
          </p:cNvPr>
          <p:cNvSpPr txBox="1"/>
          <p:nvPr/>
        </p:nvSpPr>
        <p:spPr>
          <a:xfrm>
            <a:off x="6042500" y="649263"/>
            <a:ext cx="171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/>
              <a:t>Control</a:t>
            </a:r>
            <a:endParaRPr lang="en-US" b="1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DFDB74D8-6B14-4B5E-A964-DD89455244B3}"/>
              </a:ext>
            </a:extLst>
          </p:cNvPr>
          <p:cNvSpPr txBox="1"/>
          <p:nvPr/>
        </p:nvSpPr>
        <p:spPr>
          <a:xfrm rot="16200000">
            <a:off x="3105144" y="3262480"/>
            <a:ext cx="171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1 μM</a:t>
            </a:r>
            <a:endParaRPr lang="en-US" b="1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B18127B3-49B7-4957-8D15-F77194A58DC6}"/>
              </a:ext>
            </a:extLst>
          </p:cNvPr>
          <p:cNvSpPr txBox="1"/>
          <p:nvPr/>
        </p:nvSpPr>
        <p:spPr>
          <a:xfrm rot="16200000">
            <a:off x="3105145" y="5192062"/>
            <a:ext cx="171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10 μM</a:t>
            </a:r>
            <a:endParaRPr lang="en-US" b="1" dirty="0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D6BD2141-E950-4777-8C28-9835E106F2F4}"/>
              </a:ext>
            </a:extLst>
          </p:cNvPr>
          <p:cNvSpPr/>
          <p:nvPr/>
        </p:nvSpPr>
        <p:spPr>
          <a:xfrm>
            <a:off x="179403" y="5085184"/>
            <a:ext cx="360000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BAAD4AE6-A816-424D-860B-F69FCD12CFBE}"/>
              </a:ext>
            </a:extLst>
          </p:cNvPr>
          <p:cNvSpPr/>
          <p:nvPr/>
        </p:nvSpPr>
        <p:spPr>
          <a:xfrm>
            <a:off x="6501874" y="2799864"/>
            <a:ext cx="2448000" cy="399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4499992" y="1185635"/>
          <a:ext cx="3500284" cy="1452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CS ChemDraw Drawing" r:id="rId3" imgW="3887165" imgH="1613268" progId="ChemDraw.Document.6.0">
                  <p:embed/>
                </p:oleObj>
              </mc:Choice>
              <mc:Fallback>
                <p:oleObj name="CS ChemDraw Drawing" r:id="rId3" imgW="3887165" imgH="1613268" progId="ChemDraw.Document.6.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185635"/>
                        <a:ext cx="3500284" cy="1452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6697" y="1033534"/>
            <a:ext cx="3356585" cy="5472607"/>
          </a:xfrm>
        </p:spPr>
        <p:txBody>
          <a:bodyPr>
            <a:normAutofit/>
          </a:bodyPr>
          <a:lstStyle/>
          <a:p>
            <a:pPr marL="361950" indent="-315913" algn="just"/>
            <a:r>
              <a:rPr lang="en-US" sz="1600" b="1" dirty="0">
                <a:sym typeface="Wingdings" pitchFamily="2" charset="2"/>
              </a:rPr>
              <a:t>homodimers</a:t>
            </a:r>
            <a:r>
              <a:rPr lang="sk-SK" sz="1600" b="1" dirty="0">
                <a:sym typeface="Wingdings" pitchFamily="2" charset="2"/>
              </a:rPr>
              <a:t> + </a:t>
            </a:r>
            <a:r>
              <a:rPr lang="sk-SK" sz="1600" b="1" u="sng" dirty="0" err="1">
                <a:sym typeface="Wingdings" pitchFamily="2" charset="2"/>
              </a:rPr>
              <a:t>piperazine</a:t>
            </a:r>
            <a:r>
              <a:rPr lang="sk-SK" sz="1600" b="1" u="sng" dirty="0">
                <a:sym typeface="Wingdings" pitchFamily="2" charset="2"/>
              </a:rPr>
              <a:t> linker </a:t>
            </a:r>
            <a:r>
              <a:rPr lang="sk-SK" sz="1600" dirty="0" err="1">
                <a:sym typeface="Wingdings" pitchFamily="2" charset="2"/>
              </a:rPr>
              <a:t>with</a:t>
            </a:r>
            <a:r>
              <a:rPr lang="sk-SK" sz="1600" dirty="0">
                <a:sym typeface="Wingdings" pitchFamily="2" charset="2"/>
              </a:rPr>
              <a:t> </a:t>
            </a:r>
            <a:r>
              <a:rPr lang="sk-SK" sz="1600" u="sng" dirty="0" err="1">
                <a:sym typeface="Wingdings" pitchFamily="2" charset="2"/>
              </a:rPr>
              <a:t>various</a:t>
            </a:r>
            <a:r>
              <a:rPr lang="sk-SK" sz="1600" u="sng" dirty="0">
                <a:sym typeface="Wingdings" pitchFamily="2" charset="2"/>
              </a:rPr>
              <a:t> </a:t>
            </a:r>
            <a:r>
              <a:rPr lang="sk-SK" sz="1600" u="sng" dirty="0" err="1">
                <a:sym typeface="Wingdings" pitchFamily="2" charset="2"/>
              </a:rPr>
              <a:t>length</a:t>
            </a:r>
            <a:endParaRPr lang="sk-SK" sz="1600" u="sng" dirty="0">
              <a:sym typeface="Wingdings" pitchFamily="2" charset="2"/>
            </a:endParaRPr>
          </a:p>
          <a:p>
            <a:pPr marL="627063" lvl="1" indent="-169863" algn="just"/>
            <a:r>
              <a:rPr lang="sk-SK" sz="1400" b="1" dirty="0">
                <a:solidFill>
                  <a:srgbClr val="7192C9"/>
                </a:solidFill>
                <a:sym typeface="Wingdings" pitchFamily="2" charset="2"/>
              </a:rPr>
              <a:t>Inhibition</a:t>
            </a:r>
            <a:endParaRPr lang="en-US" sz="1400" b="1" dirty="0">
              <a:solidFill>
                <a:srgbClr val="7192C9"/>
              </a:solidFill>
              <a:sym typeface="Wingdings" pitchFamily="2" charset="2"/>
            </a:endParaRPr>
          </a:p>
          <a:p>
            <a:pPr marL="627063" lvl="1" indent="-169863" algn="just"/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D</a:t>
            </a:r>
            <a:r>
              <a:rPr lang="sk-SK" sz="1400" b="1" dirty="0" err="1">
                <a:solidFill>
                  <a:srgbClr val="C00000"/>
                </a:solidFill>
                <a:sym typeface="Wingdings" pitchFamily="2" charset="2"/>
              </a:rPr>
              <a:t>estruction</a:t>
            </a:r>
            <a:r>
              <a:rPr lang="sk-SK" sz="1400" b="1" dirty="0">
                <a:solidFill>
                  <a:srgbClr val="C00000"/>
                </a:solidFill>
                <a:sym typeface="Wingdings" pitchFamily="2" charset="2"/>
              </a:rPr>
              <a:t> </a:t>
            </a:r>
            <a:endParaRPr lang="en-US" sz="1400" b="1" dirty="0">
              <a:solidFill>
                <a:srgbClr val="C00000"/>
              </a:solidFill>
              <a:sym typeface="Wingdings" pitchFamily="2" charset="2"/>
            </a:endParaRPr>
          </a:p>
          <a:p>
            <a:pPr marL="627063" lvl="1" indent="-169863"/>
            <a:r>
              <a:rPr lang="sk-SK" sz="1400" dirty="0">
                <a:sym typeface="Wingdings" pitchFamily="2" charset="2"/>
              </a:rPr>
              <a:t>HEWL</a:t>
            </a:r>
            <a:r>
              <a:rPr lang="en-US" sz="1400" dirty="0">
                <a:sym typeface="Wingdings" pitchFamily="2" charset="2"/>
              </a:rPr>
              <a:t>/amyloid fibrils</a:t>
            </a:r>
            <a:r>
              <a:rPr lang="sk-SK" sz="1400" dirty="0">
                <a:sym typeface="Wingdings" pitchFamily="2" charset="2"/>
              </a:rPr>
              <a:t> </a:t>
            </a:r>
            <a:endParaRPr lang="en-US" sz="1400" dirty="0">
              <a:sym typeface="Wingdings" pitchFamily="2" charset="2"/>
            </a:endParaRPr>
          </a:p>
          <a:p>
            <a:pPr marL="627063" lvl="1" indent="-169863" algn="just"/>
            <a:r>
              <a:rPr lang="sk-SK" sz="1400" dirty="0">
                <a:sym typeface="Wingdings" pitchFamily="2" charset="2"/>
              </a:rPr>
              <a:t>A</a:t>
            </a:r>
            <a:r>
              <a:rPr lang="el-GR" sz="1400" dirty="0">
                <a:sym typeface="Wingdings" pitchFamily="2" charset="2"/>
              </a:rPr>
              <a:t>β</a:t>
            </a:r>
            <a:r>
              <a:rPr lang="sk-SK" sz="1400" baseline="-25000" dirty="0">
                <a:sym typeface="Wingdings" pitchFamily="2" charset="2"/>
              </a:rPr>
              <a:t>42 </a:t>
            </a:r>
            <a:r>
              <a:rPr lang="sk-SK" sz="1400" dirty="0">
                <a:sym typeface="Wingdings" pitchFamily="2" charset="2"/>
              </a:rPr>
              <a:t>peptid</a:t>
            </a:r>
            <a:r>
              <a:rPr lang="en-US" sz="1400" dirty="0">
                <a:sym typeface="Wingdings" pitchFamily="2" charset="2"/>
              </a:rPr>
              <a:t>/amyloid fibrils</a:t>
            </a:r>
            <a:endParaRPr lang="sk-SK" sz="1800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572000" y="2493654"/>
          <a:ext cx="3653652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9" name="CS ChemDraw Drawing" r:id="rId5" imgW="4053547" imgH="1517420" progId="ChemDraw.Document.6.0">
                  <p:embed/>
                </p:oleObj>
              </mc:Choice>
              <mc:Fallback>
                <p:oleObj name="CS ChemDraw Drawing" r:id="rId5" imgW="4053547" imgH="1517420" progId="ChemDraw.Document.6.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493654"/>
                        <a:ext cx="3653652" cy="1368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547750" y="3755689"/>
          <a:ext cx="3951327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" name="CS ChemDraw Drawing" r:id="rId7" imgW="4382802" imgH="1517420" progId="ChemDraw.Document.6.0">
                  <p:embed/>
                </p:oleObj>
              </mc:Choice>
              <mc:Fallback>
                <p:oleObj name="CS ChemDraw Drawing" r:id="rId7" imgW="4382802" imgH="1517420" progId="ChemDraw.Document.6.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7750" y="3755689"/>
                        <a:ext cx="3951327" cy="1368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4561546" y="4909177"/>
          <a:ext cx="4186918" cy="1484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" name="CS ChemDraw Drawing" r:id="rId9" imgW="4548833" imgH="1613620" progId="ChemDraw.Document.6.0">
                  <p:embed/>
                </p:oleObj>
              </mc:Choice>
              <mc:Fallback>
                <p:oleObj name="CS ChemDraw Drawing" r:id="rId9" imgW="4548833" imgH="1613620" progId="ChemDraw.Document.6.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546" y="4909177"/>
                        <a:ext cx="4186918" cy="1484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lokTextu 8"/>
          <p:cNvSpPr txBox="1"/>
          <p:nvPr/>
        </p:nvSpPr>
        <p:spPr>
          <a:xfrm>
            <a:off x="3671574" y="162744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MH3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3671574" y="286008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MH4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3707904" y="414983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MH6</a:t>
            </a:r>
          </a:p>
        </p:txBody>
      </p:sp>
      <p:sp>
        <p:nvSpPr>
          <p:cNvPr id="14" name="Šípka dolu 13"/>
          <p:cNvSpPr/>
          <p:nvPr/>
        </p:nvSpPr>
        <p:spPr>
          <a:xfrm>
            <a:off x="6438031" y="1384455"/>
            <a:ext cx="72008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5" name="Šípka dolu 14"/>
          <p:cNvSpPr/>
          <p:nvPr/>
        </p:nvSpPr>
        <p:spPr>
          <a:xfrm>
            <a:off x="6559649" y="2647375"/>
            <a:ext cx="72008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6" name="Šípka dolu 15"/>
          <p:cNvSpPr/>
          <p:nvPr/>
        </p:nvSpPr>
        <p:spPr>
          <a:xfrm>
            <a:off x="6720854" y="3863830"/>
            <a:ext cx="72008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7" name="Šípka dolu 16"/>
          <p:cNvSpPr/>
          <p:nvPr/>
        </p:nvSpPr>
        <p:spPr>
          <a:xfrm>
            <a:off x="6852629" y="5085184"/>
            <a:ext cx="72008" cy="3600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20" name="Nadpis 1"/>
          <p:cNvSpPr>
            <a:spLocks noGrp="1"/>
          </p:cNvSpPr>
          <p:nvPr>
            <p:ph type="title"/>
          </p:nvPr>
        </p:nvSpPr>
        <p:spPr>
          <a:xfrm>
            <a:off x="395536" y="125760"/>
            <a:ext cx="8229600" cy="1143000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bis-coumarin homodimers</a:t>
            </a:r>
            <a:br>
              <a:rPr lang="sk-SK" sz="1800" i="1" dirty="0"/>
            </a:br>
            <a:r>
              <a:rPr lang="en-US" sz="1800" i="1" dirty="0"/>
              <a:t>Department of Organic Chemistry, Institute of Chemistry, Faculty of Science, P. J.</a:t>
            </a:r>
            <a:r>
              <a:rPr lang="sk-SK" sz="1800" i="1" dirty="0"/>
              <a:t> Š</a:t>
            </a:r>
            <a:r>
              <a:rPr lang="en-US" sz="1800" i="1" dirty="0" err="1"/>
              <a:t>af</a:t>
            </a:r>
            <a:r>
              <a:rPr lang="sk-SK" sz="1800" i="1" dirty="0"/>
              <a:t>á</a:t>
            </a:r>
            <a:r>
              <a:rPr lang="en-US" sz="1800" i="1" dirty="0" err="1"/>
              <a:t>rik</a:t>
            </a:r>
            <a:r>
              <a:rPr lang="en-US" sz="1800" i="1" dirty="0"/>
              <a:t> University, </a:t>
            </a:r>
            <a:r>
              <a:rPr lang="en-US" sz="1800" i="1" dirty="0" err="1"/>
              <a:t>Ko</a:t>
            </a:r>
            <a:r>
              <a:rPr lang="sk-SK" sz="1800" i="1" dirty="0"/>
              <a:t>š</a:t>
            </a:r>
            <a:r>
              <a:rPr lang="en-US" sz="1800" i="1" dirty="0"/>
              <a:t>ice, Slovak</a:t>
            </a:r>
            <a:r>
              <a:rPr lang="sk-SK" sz="1800" i="1" dirty="0" err="1"/>
              <a:t>ia</a:t>
            </a:r>
            <a:br>
              <a:rPr lang="cs-CZ" sz="2000" dirty="0"/>
            </a:br>
            <a:endParaRPr lang="cs-CZ" sz="2200" dirty="0"/>
          </a:p>
        </p:txBody>
      </p:sp>
      <p:sp>
        <p:nvSpPr>
          <p:cNvPr id="18" name="Ovál 17"/>
          <p:cNvSpPr/>
          <p:nvPr/>
        </p:nvSpPr>
        <p:spPr>
          <a:xfrm>
            <a:off x="4283968" y="1665183"/>
            <a:ext cx="1475953" cy="1224136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vál 21"/>
          <p:cNvSpPr/>
          <p:nvPr/>
        </p:nvSpPr>
        <p:spPr>
          <a:xfrm>
            <a:off x="4355976" y="2925702"/>
            <a:ext cx="1584176" cy="122413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vál 22"/>
          <p:cNvSpPr/>
          <p:nvPr/>
        </p:nvSpPr>
        <p:spPr>
          <a:xfrm>
            <a:off x="6876256" y="2433521"/>
            <a:ext cx="1584176" cy="122413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vál 23"/>
          <p:cNvSpPr/>
          <p:nvPr/>
        </p:nvSpPr>
        <p:spPr>
          <a:xfrm>
            <a:off x="7164288" y="3695556"/>
            <a:ext cx="1512168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Ovál 24"/>
          <p:cNvSpPr/>
          <p:nvPr/>
        </p:nvSpPr>
        <p:spPr>
          <a:xfrm>
            <a:off x="4355976" y="4186979"/>
            <a:ext cx="1512168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Ovál 25"/>
          <p:cNvSpPr/>
          <p:nvPr/>
        </p:nvSpPr>
        <p:spPr>
          <a:xfrm>
            <a:off x="4427984" y="5445224"/>
            <a:ext cx="1512168" cy="1196752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Ovál 26"/>
          <p:cNvSpPr/>
          <p:nvPr/>
        </p:nvSpPr>
        <p:spPr>
          <a:xfrm>
            <a:off x="7427812" y="4869160"/>
            <a:ext cx="1512168" cy="1224136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vál 27"/>
          <p:cNvSpPr/>
          <p:nvPr/>
        </p:nvSpPr>
        <p:spPr>
          <a:xfrm>
            <a:off x="6660232" y="1149252"/>
            <a:ext cx="1584176" cy="1152128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Obdĺžnik 28"/>
          <p:cNvSpPr/>
          <p:nvPr/>
        </p:nvSpPr>
        <p:spPr>
          <a:xfrm>
            <a:off x="6279504" y="1812113"/>
            <a:ext cx="448147" cy="3600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Obdĺžnik 29"/>
          <p:cNvSpPr/>
          <p:nvPr/>
        </p:nvSpPr>
        <p:spPr>
          <a:xfrm>
            <a:off x="6372200" y="3043493"/>
            <a:ext cx="648072" cy="3600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Obdĺžnik 30"/>
          <p:cNvSpPr/>
          <p:nvPr/>
        </p:nvSpPr>
        <p:spPr>
          <a:xfrm>
            <a:off x="6394230" y="4300195"/>
            <a:ext cx="842066" cy="3600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Obdĺžnik 31"/>
          <p:cNvSpPr/>
          <p:nvPr/>
        </p:nvSpPr>
        <p:spPr>
          <a:xfrm>
            <a:off x="6409238" y="5547138"/>
            <a:ext cx="1187098" cy="3600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BlokTextu 32"/>
          <p:cNvSpPr txBox="1"/>
          <p:nvPr/>
        </p:nvSpPr>
        <p:spPr>
          <a:xfrm>
            <a:off x="6250134" y="10320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3C</a:t>
            </a:r>
          </a:p>
        </p:txBody>
      </p:sp>
      <p:sp>
        <p:nvSpPr>
          <p:cNvPr id="34" name="BlokTextu 33"/>
          <p:cNvSpPr txBox="1"/>
          <p:nvPr/>
        </p:nvSpPr>
        <p:spPr>
          <a:xfrm>
            <a:off x="6394230" y="231161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4C</a:t>
            </a:r>
          </a:p>
        </p:txBody>
      </p:sp>
      <p:sp>
        <p:nvSpPr>
          <p:cNvPr id="35" name="BlokTextu 34"/>
          <p:cNvSpPr txBox="1"/>
          <p:nvPr/>
        </p:nvSpPr>
        <p:spPr>
          <a:xfrm>
            <a:off x="6540834" y="351930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6C</a:t>
            </a:r>
          </a:p>
        </p:txBody>
      </p:sp>
      <p:sp>
        <p:nvSpPr>
          <p:cNvPr id="36" name="BlokTextu 35"/>
          <p:cNvSpPr txBox="1"/>
          <p:nvPr/>
        </p:nvSpPr>
        <p:spPr>
          <a:xfrm>
            <a:off x="6660232" y="476973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7C</a:t>
            </a:r>
          </a:p>
        </p:txBody>
      </p:sp>
      <p:sp>
        <p:nvSpPr>
          <p:cNvPr id="37" name="BlokTextu 36"/>
          <p:cNvSpPr txBox="1"/>
          <p:nvPr/>
        </p:nvSpPr>
        <p:spPr>
          <a:xfrm>
            <a:off x="3781272" y="54356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MH7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0D079DE-042B-4D36-A84A-4CEFE067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11</a:t>
            </a:fld>
            <a:endParaRPr lang="sk-SK"/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125E447-68F5-4E7F-B2D8-AA79742B6947}"/>
              </a:ext>
            </a:extLst>
          </p:cNvPr>
          <p:cNvSpPr/>
          <p:nvPr/>
        </p:nvSpPr>
        <p:spPr>
          <a:xfrm>
            <a:off x="3575274" y="1032020"/>
            <a:ext cx="5461222" cy="56894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4" descr="Birkbeck Crystallography Amyloid research">
            <a:extLst>
              <a:ext uri="{FF2B5EF4-FFF2-40B4-BE49-F238E27FC236}">
                <a16:creationId xmlns:a16="http://schemas.microsoft.com/office/drawing/2014/main" id="{A4691693-B986-41D5-B2E4-6B2CCE5CF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6250">
            <a:off x="1501036" y="4969211"/>
            <a:ext cx="720000" cy="274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Obrázok 39" descr="HEWL structure.png">
            <a:extLst>
              <a:ext uri="{FF2B5EF4-FFF2-40B4-BE49-F238E27FC236}">
                <a16:creationId xmlns:a16="http://schemas.microsoft.com/office/drawing/2014/main" id="{6FB88E9E-A80A-4DD0-B00F-732E58EC832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l="40654" t="18868" r="25467" b="15094"/>
          <a:stretch>
            <a:fillRect/>
          </a:stretch>
        </p:blipFill>
        <p:spPr>
          <a:xfrm>
            <a:off x="2340772" y="2693625"/>
            <a:ext cx="1080000" cy="1080000"/>
          </a:xfrm>
          <a:prstGeom prst="rect">
            <a:avLst/>
          </a:prstGeom>
        </p:spPr>
      </p:pic>
      <p:cxnSp>
        <p:nvCxnSpPr>
          <p:cNvPr id="21" name="Rovná spojovacia šípka 20">
            <a:extLst>
              <a:ext uri="{FF2B5EF4-FFF2-40B4-BE49-F238E27FC236}">
                <a16:creationId xmlns:a16="http://schemas.microsoft.com/office/drawing/2014/main" id="{62A245AD-D3C2-4E91-BC3B-4B48BE317FF6}"/>
              </a:ext>
            </a:extLst>
          </p:cNvPr>
          <p:cNvCxnSpPr/>
          <p:nvPr/>
        </p:nvCxnSpPr>
        <p:spPr>
          <a:xfrm>
            <a:off x="1824736" y="4594325"/>
            <a:ext cx="0" cy="142696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" name="Picture 921" descr="Hy-Ko 24 inch Stop Sign | The Home Depot Canada">
            <a:extLst>
              <a:ext uri="{FF2B5EF4-FFF2-40B4-BE49-F238E27FC236}">
                <a16:creationId xmlns:a16="http://schemas.microsoft.com/office/drawing/2014/main" id="{94DD6C42-DAF8-412C-8BC6-2E33EB06D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29351" r="29522" b="29605"/>
          <a:stretch/>
        </p:blipFill>
        <p:spPr bwMode="auto">
          <a:xfrm>
            <a:off x="1466683" y="4706410"/>
            <a:ext cx="720000" cy="72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Obraz 2">
            <a:extLst>
              <a:ext uri="{FF2B5EF4-FFF2-40B4-BE49-F238E27FC236}">
                <a16:creationId xmlns:a16="http://schemas.microsoft.com/office/drawing/2014/main" id="{A47EE12A-BAFE-40D6-89E2-FE57E37161A8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30033" b="11344"/>
          <a:stretch/>
        </p:blipFill>
        <p:spPr>
          <a:xfrm>
            <a:off x="266080" y="2889319"/>
            <a:ext cx="1623888" cy="1054979"/>
          </a:xfrm>
          <a:prstGeom prst="rect">
            <a:avLst/>
          </a:prstGeom>
        </p:spPr>
      </p:pic>
      <p:sp>
        <p:nvSpPr>
          <p:cNvPr id="42" name="BlokTextu 41">
            <a:extLst>
              <a:ext uri="{FF2B5EF4-FFF2-40B4-BE49-F238E27FC236}">
                <a16:creationId xmlns:a16="http://schemas.microsoft.com/office/drawing/2014/main" id="{133995BC-17BB-4D42-B6BA-C4EFEC9C49D4}"/>
              </a:ext>
            </a:extLst>
          </p:cNvPr>
          <p:cNvSpPr txBox="1"/>
          <p:nvPr/>
        </p:nvSpPr>
        <p:spPr>
          <a:xfrm>
            <a:off x="1092801" y="3882895"/>
            <a:ext cx="1462975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k-SK" i="1" u="sng" dirty="0">
                <a:solidFill>
                  <a:srgbClr val="C00000"/>
                </a:solidFill>
              </a:rPr>
              <a:t>Bis-coumarin homodimers</a:t>
            </a:r>
            <a:endParaRPr lang="en-US" i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94736-8FDA-48BC-8746-BBD72F04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sk-SK" sz="2800" dirty="0"/>
              <a:t>Inhibition and </a:t>
            </a:r>
            <a:r>
              <a:rPr lang="sk-SK" sz="2800" dirty="0" err="1"/>
              <a:t>destruction</a:t>
            </a:r>
            <a:r>
              <a:rPr lang="sk-SK" sz="2800" dirty="0"/>
              <a:t> </a:t>
            </a:r>
            <a:r>
              <a:rPr lang="en-US" sz="2800" dirty="0"/>
              <a:t>activity</a:t>
            </a:r>
            <a:r>
              <a:rPr lang="sk-SK" sz="2800" dirty="0"/>
              <a:t> of MH </a:t>
            </a:r>
            <a:r>
              <a:rPr lang="sk-SK" sz="2800" dirty="0" err="1"/>
              <a:t>compounds</a:t>
            </a:r>
            <a:r>
              <a:rPr lang="sk-SK" sz="2800" dirty="0"/>
              <a:t> </a:t>
            </a:r>
            <a:endParaRPr lang="en-US" sz="2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C56FB4-93F3-4111-AB21-DF1363180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2464" y="2958036"/>
            <a:ext cx="2974032" cy="2263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i="1" dirty="0" err="1">
                <a:solidFill>
                  <a:srgbClr val="C00000"/>
                </a:solidFill>
              </a:rPr>
              <a:t>Destruction</a:t>
            </a:r>
            <a:r>
              <a:rPr lang="sk-SK" sz="1800" b="1" i="1" dirty="0">
                <a:solidFill>
                  <a:srgbClr val="C00000"/>
                </a:solidFill>
              </a:rPr>
              <a:t> </a:t>
            </a:r>
          </a:p>
          <a:p>
            <a:r>
              <a:rPr lang="en-US" sz="1600" dirty="0"/>
              <a:t>Without effect on HEW lysozyme fibrils</a:t>
            </a:r>
          </a:p>
          <a:p>
            <a:r>
              <a:rPr lang="en-US" sz="1600" u="sng" dirty="0"/>
              <a:t>High effectivity to destruct amyloid fibrils of Aβ</a:t>
            </a:r>
            <a:r>
              <a:rPr lang="en-US" sz="1600" u="sng" baseline="-25000" dirty="0"/>
              <a:t>42</a:t>
            </a:r>
            <a:r>
              <a:rPr lang="en-US" sz="1600" u="sng" dirty="0"/>
              <a:t> peptide</a:t>
            </a:r>
          </a:p>
          <a:p>
            <a:r>
              <a:rPr lang="sk-SK" sz="1600" b="1" dirty="0">
                <a:solidFill>
                  <a:srgbClr val="0000C0"/>
                </a:solidFill>
              </a:rPr>
              <a:t>MH7 </a:t>
            </a:r>
            <a:r>
              <a:rPr lang="sk-SK" sz="1600" dirty="0"/>
              <a:t>the most </a:t>
            </a:r>
            <a:r>
              <a:rPr lang="sk-SK" sz="1600" dirty="0" err="1"/>
              <a:t>effective</a:t>
            </a:r>
            <a:r>
              <a:rPr lang="sk-SK" sz="1600" dirty="0"/>
              <a:t> </a:t>
            </a:r>
            <a:r>
              <a:rPr lang="en-US" sz="1600" dirty="0"/>
              <a:t>destruction of </a:t>
            </a:r>
            <a:r>
              <a:rPr lang="sk-SK" sz="1600" dirty="0"/>
              <a:t>A</a:t>
            </a:r>
            <a:r>
              <a:rPr lang="el-GR" sz="1600" dirty="0"/>
              <a:t>β</a:t>
            </a:r>
            <a:r>
              <a:rPr lang="sk-SK" sz="1600" baseline="-25000" dirty="0"/>
              <a:t>42 </a:t>
            </a:r>
            <a:r>
              <a:rPr lang="en-US" sz="1600" dirty="0"/>
              <a:t>fibrils</a:t>
            </a:r>
            <a:endParaRPr lang="sk-SK" sz="1600" dirty="0"/>
          </a:p>
          <a:p>
            <a:endParaRPr lang="sk-SK" sz="14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F699152-4104-42DE-953E-DC74BF75528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9371" r="18769" b="6787"/>
          <a:stretch/>
        </p:blipFill>
        <p:spPr bwMode="auto">
          <a:xfrm>
            <a:off x="219472" y="970831"/>
            <a:ext cx="5698976" cy="4389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ovná spojnica 14">
            <a:extLst>
              <a:ext uri="{FF2B5EF4-FFF2-40B4-BE49-F238E27FC236}">
                <a16:creationId xmlns:a16="http://schemas.microsoft.com/office/drawing/2014/main" id="{340D42BB-E336-41E8-8E19-EC76063F285E}"/>
              </a:ext>
            </a:extLst>
          </p:cNvPr>
          <p:cNvCxnSpPr>
            <a:cxnSpLocks/>
          </p:cNvCxnSpPr>
          <p:nvPr/>
        </p:nvCxnSpPr>
        <p:spPr>
          <a:xfrm>
            <a:off x="504837" y="692696"/>
            <a:ext cx="79555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ĺžnik 4">
            <a:extLst>
              <a:ext uri="{FF2B5EF4-FFF2-40B4-BE49-F238E27FC236}">
                <a16:creationId xmlns:a16="http://schemas.microsoft.com/office/drawing/2014/main" id="{06692B30-7FEC-4C93-B1C7-197ED83EE8A2}"/>
              </a:ext>
            </a:extLst>
          </p:cNvPr>
          <p:cNvSpPr/>
          <p:nvPr/>
        </p:nvSpPr>
        <p:spPr>
          <a:xfrm>
            <a:off x="236960" y="1988840"/>
            <a:ext cx="220240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1982F65A-DE68-47BE-A7FD-B3D2DABF698B}"/>
              </a:ext>
            </a:extLst>
          </p:cNvPr>
          <p:cNvSpPr/>
          <p:nvPr/>
        </p:nvSpPr>
        <p:spPr>
          <a:xfrm>
            <a:off x="5555914" y="1844824"/>
            <a:ext cx="220240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23F896DB-0382-4A3E-9341-BC086FAC1CCE}"/>
              </a:ext>
            </a:extLst>
          </p:cNvPr>
          <p:cNvSpPr txBox="1"/>
          <p:nvPr/>
        </p:nvSpPr>
        <p:spPr>
          <a:xfrm rot="16200000">
            <a:off x="-977304" y="2555031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 intensity (%)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F0740741-0EFA-4C1F-A666-127CF6EA0AF2}"/>
              </a:ext>
            </a:extLst>
          </p:cNvPr>
          <p:cNvSpPr/>
          <p:nvPr/>
        </p:nvSpPr>
        <p:spPr>
          <a:xfrm>
            <a:off x="2411760" y="5052491"/>
            <a:ext cx="151216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F81C9244-50D8-463C-8ECE-FF91EBE5439E}"/>
              </a:ext>
            </a:extLst>
          </p:cNvPr>
          <p:cNvSpPr txBox="1"/>
          <p:nvPr/>
        </p:nvSpPr>
        <p:spPr>
          <a:xfrm>
            <a:off x="2051720" y="492527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(mol.dm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379AE8FB-8749-457A-9320-BC1AB20D2251}"/>
              </a:ext>
            </a:extLst>
          </p:cNvPr>
          <p:cNvSpPr/>
          <p:nvPr/>
        </p:nvSpPr>
        <p:spPr>
          <a:xfrm>
            <a:off x="2997350" y="5322977"/>
            <a:ext cx="936104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6F6186A4-F771-4F45-9395-92ED859EA6DA}"/>
              </a:ext>
            </a:extLst>
          </p:cNvPr>
          <p:cNvSpPr/>
          <p:nvPr/>
        </p:nvSpPr>
        <p:spPr>
          <a:xfrm>
            <a:off x="5432048" y="5363017"/>
            <a:ext cx="720080" cy="155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D84162C9-789C-4751-9BBC-88BE17AB589E}"/>
              </a:ext>
            </a:extLst>
          </p:cNvPr>
          <p:cNvSpPr/>
          <p:nvPr/>
        </p:nvSpPr>
        <p:spPr>
          <a:xfrm>
            <a:off x="5580112" y="6638094"/>
            <a:ext cx="1555956" cy="1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076F42CB-AEC4-45C9-B6CA-AD24E3B6850D}"/>
              </a:ext>
            </a:extLst>
          </p:cNvPr>
          <p:cNvSpPr/>
          <p:nvPr/>
        </p:nvSpPr>
        <p:spPr>
          <a:xfrm>
            <a:off x="504837" y="1224976"/>
            <a:ext cx="8419691" cy="1728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ástupný objekt pre obsah 2">
            <a:extLst>
              <a:ext uri="{FF2B5EF4-FFF2-40B4-BE49-F238E27FC236}">
                <a16:creationId xmlns:a16="http://schemas.microsoft.com/office/drawing/2014/main" id="{D2CF4CFC-D6C6-49EF-98A4-9EE2EA72F573}"/>
              </a:ext>
            </a:extLst>
          </p:cNvPr>
          <p:cNvSpPr txBox="1">
            <a:spLocks/>
          </p:cNvSpPr>
          <p:nvPr/>
        </p:nvSpPr>
        <p:spPr>
          <a:xfrm>
            <a:off x="6032771" y="1493589"/>
            <a:ext cx="2974032" cy="1431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Concentration dependent effect</a:t>
            </a:r>
          </a:p>
          <a:p>
            <a:r>
              <a:rPr lang="sk-SK" sz="1600" b="1" dirty="0">
                <a:solidFill>
                  <a:srgbClr val="0000C0"/>
                </a:solidFill>
              </a:rPr>
              <a:t>MH7 </a:t>
            </a:r>
            <a:r>
              <a:rPr lang="sk-SK" sz="1600" dirty="0"/>
              <a:t>the most </a:t>
            </a:r>
            <a:r>
              <a:rPr lang="sk-SK" sz="1600" dirty="0" err="1"/>
              <a:t>effective</a:t>
            </a:r>
            <a:r>
              <a:rPr lang="sk-SK" sz="1600" dirty="0"/>
              <a:t> </a:t>
            </a:r>
            <a:r>
              <a:rPr lang="sk-SK" sz="1600" dirty="0" err="1"/>
              <a:t>inhibitor</a:t>
            </a:r>
            <a:r>
              <a:rPr lang="sk-SK" sz="1600" dirty="0"/>
              <a:t> </a:t>
            </a:r>
            <a:r>
              <a:rPr lang="sk-SK" sz="1600" dirty="0" err="1"/>
              <a:t>for</a:t>
            </a:r>
            <a:r>
              <a:rPr lang="sk-SK" sz="1600" dirty="0"/>
              <a:t> HEW lysozyme and A</a:t>
            </a:r>
            <a:r>
              <a:rPr lang="el-GR" sz="1600" dirty="0"/>
              <a:t>β</a:t>
            </a:r>
            <a:r>
              <a:rPr lang="sk-SK" sz="1600" baseline="-25000" dirty="0"/>
              <a:t>42 </a:t>
            </a:r>
            <a:r>
              <a:rPr lang="sk-SK" sz="1600" dirty="0"/>
              <a:t>peptide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41235F43-E73C-441E-B90E-8D7D06E66641}"/>
              </a:ext>
            </a:extLst>
          </p:cNvPr>
          <p:cNvSpPr txBox="1"/>
          <p:nvPr/>
        </p:nvSpPr>
        <p:spPr>
          <a:xfrm>
            <a:off x="5953460" y="1179015"/>
            <a:ext cx="25069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2000" b="1" i="1" dirty="0">
                <a:solidFill>
                  <a:srgbClr val="7192C9"/>
                </a:solidFill>
              </a:rPr>
              <a:t>Inhibition</a:t>
            </a:r>
            <a:endParaRPr lang="en-US" sz="2000" b="1" i="1" dirty="0">
              <a:solidFill>
                <a:srgbClr val="7192C9"/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B51D0CFF-2881-490A-BE64-5675878119E5}"/>
              </a:ext>
            </a:extLst>
          </p:cNvPr>
          <p:cNvSpPr/>
          <p:nvPr/>
        </p:nvSpPr>
        <p:spPr>
          <a:xfrm>
            <a:off x="504837" y="2977642"/>
            <a:ext cx="8419691" cy="2263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501226BA-9868-4CAB-BD35-E6F98D6F1358}"/>
              </a:ext>
            </a:extLst>
          </p:cNvPr>
          <p:cNvSpPr/>
          <p:nvPr/>
        </p:nvSpPr>
        <p:spPr>
          <a:xfrm>
            <a:off x="444623" y="712303"/>
            <a:ext cx="4572001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100" dirty="0" err="1"/>
              <a:t>Concentration</a:t>
            </a:r>
            <a:r>
              <a:rPr lang="sk-SK" sz="1100" dirty="0"/>
              <a:t> of MH </a:t>
            </a:r>
            <a:r>
              <a:rPr lang="sk-SK" sz="1100" dirty="0" err="1"/>
              <a:t>compounds</a:t>
            </a:r>
            <a:r>
              <a:rPr lang="sk-SK" sz="1100" dirty="0"/>
              <a:t>: 1 mmol.dm</a:t>
            </a:r>
            <a:r>
              <a:rPr lang="sk-SK" sz="1100" baseline="30000" dirty="0"/>
              <a:t>-3</a:t>
            </a:r>
            <a:r>
              <a:rPr lang="sk-SK" sz="1100" dirty="0"/>
              <a:t> – 100 pmol.dm</a:t>
            </a:r>
            <a:r>
              <a:rPr lang="sk-SK" sz="1100" baseline="30000" dirty="0"/>
              <a:t>-3</a:t>
            </a: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7E4764CA-822A-4D02-AFD5-F341F9446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5301208"/>
            <a:ext cx="3696366" cy="1548000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FBB759EB-799E-4A5D-A88F-566519F72327}"/>
              </a:ext>
            </a:extLst>
          </p:cNvPr>
          <p:cNvSpPr/>
          <p:nvPr/>
        </p:nvSpPr>
        <p:spPr>
          <a:xfrm>
            <a:off x="2771800" y="6381328"/>
            <a:ext cx="329066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4A6A023A-236B-47DB-8050-B758FDDB3D09}"/>
              </a:ext>
            </a:extLst>
          </p:cNvPr>
          <p:cNvSpPr/>
          <p:nvPr/>
        </p:nvSpPr>
        <p:spPr>
          <a:xfrm>
            <a:off x="5758048" y="5723530"/>
            <a:ext cx="304416" cy="9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5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0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CBDFEA9-818E-457D-B858-CBAC072A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13</a:t>
            </a:fld>
            <a:endParaRPr lang="sk-SK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0E72A0B3-AB41-479B-84AC-F6286CBEBB9C}"/>
              </a:ext>
            </a:extLst>
          </p:cNvPr>
          <p:cNvSpPr/>
          <p:nvPr/>
        </p:nvSpPr>
        <p:spPr>
          <a:xfrm>
            <a:off x="2112870" y="260648"/>
            <a:ext cx="3161780" cy="6527418"/>
          </a:xfrm>
          <a:prstGeom prst="rect">
            <a:avLst/>
          </a:prstGeom>
          <a:noFill/>
          <a:ln w="76200">
            <a:solidFill>
              <a:srgbClr val="719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37B949E4-017A-410D-A229-12063FE9D617}"/>
              </a:ext>
            </a:extLst>
          </p:cNvPr>
          <p:cNvSpPr/>
          <p:nvPr/>
        </p:nvSpPr>
        <p:spPr>
          <a:xfrm>
            <a:off x="5439255" y="260648"/>
            <a:ext cx="3165217" cy="652741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F8231F67-DF31-459F-90B5-2E49835CAE5F}"/>
              </a:ext>
            </a:extLst>
          </p:cNvPr>
          <p:cNvSpPr txBox="1"/>
          <p:nvPr/>
        </p:nvSpPr>
        <p:spPr>
          <a:xfrm>
            <a:off x="3131840" y="-6296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192C9"/>
                </a:solidFill>
              </a:rPr>
              <a:t>Inhibition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DFC12E95-26AA-4A42-91D9-2C0F9D65006E}"/>
              </a:ext>
            </a:extLst>
          </p:cNvPr>
          <p:cNvSpPr txBox="1"/>
          <p:nvPr/>
        </p:nvSpPr>
        <p:spPr>
          <a:xfrm>
            <a:off x="6293620" y="-4814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Destruction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C49B50A7-0FB7-4D74-9086-26D3F9B559F9}"/>
              </a:ext>
            </a:extLst>
          </p:cNvPr>
          <p:cNvSpPr txBox="1"/>
          <p:nvPr/>
        </p:nvSpPr>
        <p:spPr>
          <a:xfrm>
            <a:off x="2642823" y="31723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192C9"/>
                </a:solidFill>
              </a:rPr>
              <a:t>HEWL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B5B8F221-A767-40DF-944C-1100374892EE}"/>
              </a:ext>
            </a:extLst>
          </p:cNvPr>
          <p:cNvSpPr txBox="1"/>
          <p:nvPr/>
        </p:nvSpPr>
        <p:spPr>
          <a:xfrm>
            <a:off x="4174545" y="2936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192C9"/>
                </a:solidFill>
              </a:rPr>
              <a:t>A</a:t>
            </a:r>
            <a:r>
              <a:rPr lang="el-GR" b="1" dirty="0">
                <a:solidFill>
                  <a:srgbClr val="7192C9"/>
                </a:solidFill>
              </a:rPr>
              <a:t>β</a:t>
            </a:r>
            <a:r>
              <a:rPr lang="en-US" b="1" baseline="-25000" dirty="0">
                <a:solidFill>
                  <a:srgbClr val="7192C9"/>
                </a:solidFill>
              </a:rPr>
              <a:t>42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4788E521-4F96-499E-BB77-879E5A8EF6C3}"/>
              </a:ext>
            </a:extLst>
          </p:cNvPr>
          <p:cNvSpPr txBox="1"/>
          <p:nvPr/>
        </p:nvSpPr>
        <p:spPr>
          <a:xfrm>
            <a:off x="5797335" y="32513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HEWL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D7F4BFEE-866D-4BF8-B703-4C12376B6FAA}"/>
              </a:ext>
            </a:extLst>
          </p:cNvPr>
          <p:cNvSpPr txBox="1"/>
          <p:nvPr/>
        </p:nvSpPr>
        <p:spPr>
          <a:xfrm>
            <a:off x="7389914" y="3063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</a:t>
            </a:r>
            <a:r>
              <a:rPr lang="el-GR" b="1" dirty="0">
                <a:solidFill>
                  <a:srgbClr val="C00000"/>
                </a:solidFill>
              </a:rPr>
              <a:t>β</a:t>
            </a:r>
            <a:r>
              <a:rPr lang="en-US" b="1" baseline="-25000" dirty="0">
                <a:solidFill>
                  <a:srgbClr val="C00000"/>
                </a:solidFill>
              </a:rPr>
              <a:t>42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EA37024C-4D7B-4A61-B74A-D63131052949}"/>
              </a:ext>
            </a:extLst>
          </p:cNvPr>
          <p:cNvSpPr txBox="1"/>
          <p:nvPr/>
        </p:nvSpPr>
        <p:spPr>
          <a:xfrm rot="16200000">
            <a:off x="1568164" y="115610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MH3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A11C002C-7AB7-4895-A2FB-EEE80968B423}"/>
              </a:ext>
            </a:extLst>
          </p:cNvPr>
          <p:cNvSpPr txBox="1"/>
          <p:nvPr/>
        </p:nvSpPr>
        <p:spPr>
          <a:xfrm rot="16200000">
            <a:off x="1588932" y="274027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MH4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7C6E981A-FE28-4614-A9F2-709E7B474ACC}"/>
              </a:ext>
            </a:extLst>
          </p:cNvPr>
          <p:cNvSpPr txBox="1"/>
          <p:nvPr/>
        </p:nvSpPr>
        <p:spPr>
          <a:xfrm rot="16200000">
            <a:off x="1600647" y="428635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MH6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3C0368EF-6D05-4873-9580-484253FA22F3}"/>
              </a:ext>
            </a:extLst>
          </p:cNvPr>
          <p:cNvSpPr txBox="1"/>
          <p:nvPr/>
        </p:nvSpPr>
        <p:spPr>
          <a:xfrm rot="16200000">
            <a:off x="1053697" y="5186480"/>
            <a:ext cx="182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MH7</a:t>
            </a: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C79FE93A-1166-4BE6-B304-BFB52DE17ABD}"/>
              </a:ext>
            </a:extLst>
          </p:cNvPr>
          <p:cNvSpPr/>
          <p:nvPr/>
        </p:nvSpPr>
        <p:spPr>
          <a:xfrm>
            <a:off x="494688" y="102551"/>
            <a:ext cx="1712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AFM</a:t>
            </a:r>
          </a:p>
        </p:txBody>
      </p:sp>
      <p:cxnSp>
        <p:nvCxnSpPr>
          <p:cNvPr id="27" name="Rovná spojnica 14">
            <a:extLst>
              <a:ext uri="{FF2B5EF4-FFF2-40B4-BE49-F238E27FC236}">
                <a16:creationId xmlns:a16="http://schemas.microsoft.com/office/drawing/2014/main" id="{6B310A91-198E-4236-97F0-9323DF87302F}"/>
              </a:ext>
            </a:extLst>
          </p:cNvPr>
          <p:cNvCxnSpPr>
            <a:cxnSpLocks/>
          </p:cNvCxnSpPr>
          <p:nvPr/>
        </p:nvCxnSpPr>
        <p:spPr>
          <a:xfrm>
            <a:off x="159362" y="632066"/>
            <a:ext cx="174834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Zástupný objekt pre obsah 11">
            <a:extLst>
              <a:ext uri="{FF2B5EF4-FFF2-40B4-BE49-F238E27FC236}">
                <a16:creationId xmlns:a16="http://schemas.microsoft.com/office/drawing/2014/main" id="{6AE8C484-D888-4047-A055-13644E6D6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r="62026" b="80014"/>
          <a:stretch/>
        </p:blipFill>
        <p:spPr>
          <a:xfrm>
            <a:off x="183846" y="1078097"/>
            <a:ext cx="1625842" cy="1560301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962D1733-2AA7-41AF-8207-5D9C46AD2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4" r="32707" b="80926"/>
          <a:stretch/>
        </p:blipFill>
        <p:spPr>
          <a:xfrm>
            <a:off x="190234" y="2991301"/>
            <a:ext cx="1653316" cy="1560302"/>
          </a:xfrm>
          <a:prstGeom prst="rect">
            <a:avLst/>
          </a:prstGeom>
        </p:spPr>
      </p:pic>
      <p:sp>
        <p:nvSpPr>
          <p:cNvPr id="31" name="BlokTextu 30">
            <a:extLst>
              <a:ext uri="{FF2B5EF4-FFF2-40B4-BE49-F238E27FC236}">
                <a16:creationId xmlns:a16="http://schemas.microsoft.com/office/drawing/2014/main" id="{34B651D0-770C-4F90-A8D0-C22832381E16}"/>
              </a:ext>
            </a:extLst>
          </p:cNvPr>
          <p:cNvSpPr txBox="1"/>
          <p:nvPr/>
        </p:nvSpPr>
        <p:spPr>
          <a:xfrm>
            <a:off x="190234" y="758618"/>
            <a:ext cx="171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HEWL control</a:t>
            </a:r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81860884-51BF-4075-96F0-8EEF74188512}"/>
              </a:ext>
            </a:extLst>
          </p:cNvPr>
          <p:cNvSpPr txBox="1"/>
          <p:nvPr/>
        </p:nvSpPr>
        <p:spPr>
          <a:xfrm>
            <a:off x="236008" y="2709690"/>
            <a:ext cx="171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l-GR" b="1" dirty="0"/>
              <a:t>β</a:t>
            </a:r>
            <a:r>
              <a:rPr lang="en-US" b="1" baseline="-25000" dirty="0"/>
              <a:t>42 </a:t>
            </a:r>
            <a:r>
              <a:rPr lang="en-US" b="1" dirty="0"/>
              <a:t>control</a:t>
            </a: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984AA915-FF80-447C-AE09-33403EC85385}"/>
              </a:ext>
            </a:extLst>
          </p:cNvPr>
          <p:cNvGrpSpPr/>
          <p:nvPr/>
        </p:nvGrpSpPr>
        <p:grpSpPr>
          <a:xfrm>
            <a:off x="2176313" y="615074"/>
            <a:ext cx="1512000" cy="6120000"/>
            <a:chOff x="1393321" y="1377325"/>
            <a:chExt cx="1336278" cy="5387132"/>
          </a:xfrm>
        </p:grpSpPr>
        <p:pic>
          <p:nvPicPr>
            <p:cNvPr id="33" name="Obrázok 32">
              <a:extLst>
                <a:ext uri="{FF2B5EF4-FFF2-40B4-BE49-F238E27FC236}">
                  <a16:creationId xmlns:a16="http://schemas.microsoft.com/office/drawing/2014/main" id="{A5E8B910-6202-4AE3-9479-C9A93192B3B4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16"/>
            <a:stretch/>
          </p:blipFill>
          <p:spPr bwMode="auto">
            <a:xfrm>
              <a:off x="1394243" y="1377325"/>
              <a:ext cx="1334770" cy="13315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Obrázek 16">
              <a:extLst>
                <a:ext uri="{FF2B5EF4-FFF2-40B4-BE49-F238E27FC236}">
                  <a16:creationId xmlns:a16="http://schemas.microsoft.com/office/drawing/2014/main" id="{23615C39-641F-4057-BF6A-F5531F979E38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321" y="4078126"/>
              <a:ext cx="1332000" cy="1332000"/>
            </a:xfrm>
            <a:prstGeom prst="rect">
              <a:avLst/>
            </a:prstGeom>
          </p:spPr>
        </p:pic>
        <p:pic>
          <p:nvPicPr>
            <p:cNvPr id="35" name="Obrázek 17">
              <a:extLst>
                <a:ext uri="{FF2B5EF4-FFF2-40B4-BE49-F238E27FC236}">
                  <a16:creationId xmlns:a16="http://schemas.microsoft.com/office/drawing/2014/main" id="{A23829A4-2AE9-407F-8E85-26A0CED139D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321" y="5432457"/>
              <a:ext cx="1332000" cy="1332000"/>
            </a:xfrm>
            <a:prstGeom prst="rect">
              <a:avLst/>
            </a:prstGeom>
          </p:spPr>
        </p:pic>
        <p:pic>
          <p:nvPicPr>
            <p:cNvPr id="36" name="Obrázok 35">
              <a:extLst>
                <a:ext uri="{FF2B5EF4-FFF2-40B4-BE49-F238E27FC236}">
                  <a16:creationId xmlns:a16="http://schemas.microsoft.com/office/drawing/2014/main" id="{73607F78-769B-458D-BF7A-E55D615A6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67"/>
            <a:stretch/>
          </p:blipFill>
          <p:spPr>
            <a:xfrm>
              <a:off x="1397599" y="2723628"/>
              <a:ext cx="1332000" cy="1337744"/>
            </a:xfrm>
            <a:prstGeom prst="rect">
              <a:avLst/>
            </a:prstGeom>
          </p:spPr>
        </p:pic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8A147EEA-6DC4-4426-9CBC-C180CFDD8D7A}"/>
              </a:ext>
            </a:extLst>
          </p:cNvPr>
          <p:cNvGrpSpPr/>
          <p:nvPr/>
        </p:nvGrpSpPr>
        <p:grpSpPr>
          <a:xfrm>
            <a:off x="3712796" y="615055"/>
            <a:ext cx="1512000" cy="6120000"/>
            <a:chOff x="4107896" y="1377325"/>
            <a:chExt cx="1340016" cy="5382434"/>
          </a:xfrm>
        </p:grpSpPr>
        <p:pic>
          <p:nvPicPr>
            <p:cNvPr id="38" name="Obrázek 10">
              <a:extLst>
                <a:ext uri="{FF2B5EF4-FFF2-40B4-BE49-F238E27FC236}">
                  <a16:creationId xmlns:a16="http://schemas.microsoft.com/office/drawing/2014/main" id="{6761AAB2-32EC-4D29-B662-7D4AD3A9BE62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896" y="1377325"/>
              <a:ext cx="1331595" cy="1331595"/>
            </a:xfrm>
            <a:prstGeom prst="rect">
              <a:avLst/>
            </a:prstGeom>
          </p:spPr>
        </p:pic>
        <p:pic>
          <p:nvPicPr>
            <p:cNvPr id="39" name="Obrázek 14">
              <a:extLst>
                <a:ext uri="{FF2B5EF4-FFF2-40B4-BE49-F238E27FC236}">
                  <a16:creationId xmlns:a16="http://schemas.microsoft.com/office/drawing/2014/main" id="{C7A22262-8081-40C8-A6E2-9B16A5B15552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659" y="2723628"/>
              <a:ext cx="1331595" cy="1331595"/>
            </a:xfrm>
            <a:prstGeom prst="rect">
              <a:avLst/>
            </a:prstGeom>
          </p:spPr>
        </p:pic>
        <p:pic>
          <p:nvPicPr>
            <p:cNvPr id="40" name="Obrázek 20">
              <a:extLst>
                <a:ext uri="{FF2B5EF4-FFF2-40B4-BE49-F238E27FC236}">
                  <a16:creationId xmlns:a16="http://schemas.microsoft.com/office/drawing/2014/main" id="{947A5CA6-F057-4196-8829-5F0A141C6B3F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967" y="4077072"/>
              <a:ext cx="1331595" cy="1331595"/>
            </a:xfrm>
            <a:prstGeom prst="rect">
              <a:avLst/>
            </a:prstGeom>
          </p:spPr>
        </p:pic>
        <p:pic>
          <p:nvPicPr>
            <p:cNvPr id="41" name="Obrázek 21">
              <a:extLst>
                <a:ext uri="{FF2B5EF4-FFF2-40B4-BE49-F238E27FC236}">
                  <a16:creationId xmlns:a16="http://schemas.microsoft.com/office/drawing/2014/main" id="{51B9746B-AF0B-45BE-98F0-B5AA2BF41527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317" y="5428164"/>
              <a:ext cx="1331595" cy="1331595"/>
            </a:xfrm>
            <a:prstGeom prst="rect">
              <a:avLst/>
            </a:prstGeom>
          </p:spPr>
        </p:pic>
      </p:grp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313B681F-4112-41E8-ADE7-4F878A37E136}"/>
              </a:ext>
            </a:extLst>
          </p:cNvPr>
          <p:cNvGrpSpPr/>
          <p:nvPr/>
        </p:nvGrpSpPr>
        <p:grpSpPr>
          <a:xfrm>
            <a:off x="7055104" y="629980"/>
            <a:ext cx="1512000" cy="6120000"/>
            <a:chOff x="5469614" y="1377325"/>
            <a:chExt cx="1344832" cy="5391661"/>
          </a:xfrm>
        </p:grpSpPr>
        <p:pic>
          <p:nvPicPr>
            <p:cNvPr id="43" name="Obrázek 11">
              <a:extLst>
                <a:ext uri="{FF2B5EF4-FFF2-40B4-BE49-F238E27FC236}">
                  <a16:creationId xmlns:a16="http://schemas.microsoft.com/office/drawing/2014/main" id="{14198120-0F45-4D91-86E7-63A4DDA8A80D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9614" y="1377325"/>
              <a:ext cx="1331595" cy="1331595"/>
            </a:xfrm>
            <a:prstGeom prst="rect">
              <a:avLst/>
            </a:prstGeom>
          </p:spPr>
        </p:pic>
        <p:pic>
          <p:nvPicPr>
            <p:cNvPr id="44" name="Obrázek 15">
              <a:extLst>
                <a:ext uri="{FF2B5EF4-FFF2-40B4-BE49-F238E27FC236}">
                  <a16:creationId xmlns:a16="http://schemas.microsoft.com/office/drawing/2014/main" id="{0702B0C0-245D-4E2D-83A2-839C941E461F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377" y="2726676"/>
              <a:ext cx="1331595" cy="1331595"/>
            </a:xfrm>
            <a:prstGeom prst="rect">
              <a:avLst/>
            </a:prstGeom>
          </p:spPr>
        </p:pic>
        <p:pic>
          <p:nvPicPr>
            <p:cNvPr id="45" name="Obrázek 22">
              <a:extLst>
                <a:ext uri="{FF2B5EF4-FFF2-40B4-BE49-F238E27FC236}">
                  <a16:creationId xmlns:a16="http://schemas.microsoft.com/office/drawing/2014/main" id="{82EAD4A3-BA33-4E67-B37E-C8469660CDF4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377" y="4078883"/>
              <a:ext cx="1331595" cy="1331595"/>
            </a:xfrm>
            <a:prstGeom prst="rect">
              <a:avLst/>
            </a:prstGeom>
          </p:spPr>
        </p:pic>
        <p:pic>
          <p:nvPicPr>
            <p:cNvPr id="46" name="Obrázek 23">
              <a:extLst>
                <a:ext uri="{FF2B5EF4-FFF2-40B4-BE49-F238E27FC236}">
                  <a16:creationId xmlns:a16="http://schemas.microsoft.com/office/drawing/2014/main" id="{5944DD97-1C77-4FE8-8B2C-553E8E9215A2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66" y="5430406"/>
              <a:ext cx="1338580" cy="1338580"/>
            </a:xfrm>
            <a:prstGeom prst="rect">
              <a:avLst/>
            </a:prstGeom>
          </p:spPr>
        </p:pic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7D826468-DEDA-4B9C-8C83-1373A8AFDB3A}"/>
              </a:ext>
            </a:extLst>
          </p:cNvPr>
          <p:cNvGrpSpPr/>
          <p:nvPr/>
        </p:nvGrpSpPr>
        <p:grpSpPr>
          <a:xfrm>
            <a:off x="5509844" y="623293"/>
            <a:ext cx="1512000" cy="6120000"/>
            <a:chOff x="2748584" y="1375535"/>
            <a:chExt cx="1337897" cy="5393085"/>
          </a:xfrm>
        </p:grpSpPr>
        <p:pic>
          <p:nvPicPr>
            <p:cNvPr id="48" name="Obrázok 47">
              <a:extLst>
                <a:ext uri="{FF2B5EF4-FFF2-40B4-BE49-F238E27FC236}">
                  <a16:creationId xmlns:a16="http://schemas.microsoft.com/office/drawing/2014/main" id="{DE3A76FD-C187-410D-BAD6-9444953B9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" t="760" r="28011" b="760"/>
            <a:stretch/>
          </p:blipFill>
          <p:spPr>
            <a:xfrm>
              <a:off x="2752898" y="1375535"/>
              <a:ext cx="1332000" cy="1332000"/>
            </a:xfrm>
            <a:prstGeom prst="rect">
              <a:avLst/>
            </a:prstGeom>
          </p:spPr>
        </p:pic>
        <p:pic>
          <p:nvPicPr>
            <p:cNvPr id="49" name="Obrázok 48">
              <a:extLst>
                <a:ext uri="{FF2B5EF4-FFF2-40B4-BE49-F238E27FC236}">
                  <a16:creationId xmlns:a16="http://schemas.microsoft.com/office/drawing/2014/main" id="{60159962-EAF7-4D54-829B-A860326BF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67"/>
            <a:stretch/>
          </p:blipFill>
          <p:spPr>
            <a:xfrm>
              <a:off x="2752100" y="4075996"/>
              <a:ext cx="1332000" cy="1337744"/>
            </a:xfrm>
            <a:prstGeom prst="rect">
              <a:avLst/>
            </a:prstGeom>
          </p:spPr>
        </p:pic>
        <p:pic>
          <p:nvPicPr>
            <p:cNvPr id="50" name="Obrázok 49">
              <a:extLst>
                <a:ext uri="{FF2B5EF4-FFF2-40B4-BE49-F238E27FC236}">
                  <a16:creationId xmlns:a16="http://schemas.microsoft.com/office/drawing/2014/main" id="{7B7CF1D9-74BE-43B4-84D1-A4144AB49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67"/>
            <a:stretch/>
          </p:blipFill>
          <p:spPr>
            <a:xfrm>
              <a:off x="2754481" y="5430876"/>
              <a:ext cx="1332000" cy="1337744"/>
            </a:xfrm>
            <a:prstGeom prst="rect">
              <a:avLst/>
            </a:prstGeom>
          </p:spPr>
        </p:pic>
        <p:pic>
          <p:nvPicPr>
            <p:cNvPr id="51" name="Obrázek 5">
              <a:extLst>
                <a:ext uri="{FF2B5EF4-FFF2-40B4-BE49-F238E27FC236}">
                  <a16:creationId xmlns:a16="http://schemas.microsoft.com/office/drawing/2014/main" id="{44FFA589-AB76-450F-B2F1-B110C82E83EF}"/>
                </a:ext>
              </a:extLst>
            </p:cNvPr>
            <p:cNvPicPr/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584" y="2727146"/>
              <a:ext cx="1331595" cy="1331595"/>
            </a:xfrm>
            <a:prstGeom prst="rect">
              <a:avLst/>
            </a:prstGeom>
          </p:spPr>
        </p:pic>
      </p:grpSp>
      <p:sp>
        <p:nvSpPr>
          <p:cNvPr id="2" name="BlokTextu 1">
            <a:extLst>
              <a:ext uri="{FF2B5EF4-FFF2-40B4-BE49-F238E27FC236}">
                <a16:creationId xmlns:a16="http://schemas.microsoft.com/office/drawing/2014/main" id="{85A8B0F4-974D-4391-B92D-C9F7B09B0399}"/>
              </a:ext>
            </a:extLst>
          </p:cNvPr>
          <p:cNvSpPr txBox="1"/>
          <p:nvPr/>
        </p:nvSpPr>
        <p:spPr>
          <a:xfrm>
            <a:off x="8100392" y="6392361"/>
            <a:ext cx="955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chemeClr val="bg1"/>
                </a:solidFill>
              </a:rPr>
              <a:t>2 </a:t>
            </a:r>
            <a:r>
              <a:rPr lang="el-GR" sz="1200" b="1" dirty="0">
                <a:solidFill>
                  <a:schemeClr val="bg1"/>
                </a:solidFill>
              </a:rPr>
              <a:t>μ</a:t>
            </a:r>
            <a:r>
              <a:rPr lang="sk-SK" sz="1200" b="1" dirty="0">
                <a:solidFill>
                  <a:schemeClr val="bg1"/>
                </a:solidFill>
              </a:rPr>
              <a:t>m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19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188640" y="-207092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sk-SK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59511" y="692696"/>
            <a:ext cx="4842882" cy="61653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Passed</a:t>
            </a:r>
            <a:r>
              <a:rPr lang="sk-SK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</a:t>
            </a:r>
            <a:r>
              <a:rPr lang="sk-SK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UPJŠ </a:t>
            </a:r>
          </a:p>
          <a:p>
            <a:pPr lvl="1" algn="just">
              <a:buFont typeface="Wingdings" pitchFamily="2" charset="2"/>
              <a:buChar char="Ø"/>
            </a:pPr>
            <a:r>
              <a:rPr lang="sk-SK" sz="1400" dirty="0" err="1"/>
              <a:t>Biophotonics</a:t>
            </a:r>
            <a:endParaRPr lang="sk-SK" sz="1400" dirty="0"/>
          </a:p>
          <a:p>
            <a:pPr lvl="1" algn="just">
              <a:buFont typeface="Wingdings" pitchFamily="2" charset="2"/>
              <a:buChar char="Ø"/>
            </a:pPr>
            <a:r>
              <a:rPr lang="sk-SK" sz="1400" dirty="0" err="1"/>
              <a:t>Cell</a:t>
            </a:r>
            <a:r>
              <a:rPr lang="sk-SK" sz="1400" dirty="0"/>
              <a:t> Biology</a:t>
            </a:r>
          </a:p>
          <a:p>
            <a:pPr lvl="1" algn="just">
              <a:buFont typeface="Wingdings" pitchFamily="2" charset="2"/>
              <a:buChar char="Ø"/>
            </a:pPr>
            <a:r>
              <a:rPr lang="sk-SK" sz="1400" dirty="0" err="1"/>
              <a:t>Selected</a:t>
            </a:r>
            <a:r>
              <a:rPr lang="sk-SK" sz="1400" dirty="0"/>
              <a:t> </a:t>
            </a:r>
            <a:r>
              <a:rPr lang="sk-SK" sz="1400" dirty="0" err="1"/>
              <a:t>chapters</a:t>
            </a:r>
            <a:r>
              <a:rPr lang="sk-SK" sz="1400" dirty="0"/>
              <a:t> in </a:t>
            </a:r>
            <a:r>
              <a:rPr lang="sk-SK" sz="1400" dirty="0" err="1"/>
              <a:t>biophysics</a:t>
            </a:r>
            <a:r>
              <a:rPr lang="sk-SK" sz="1400" dirty="0"/>
              <a:t> – </a:t>
            </a:r>
            <a:r>
              <a:rPr lang="sk-SK" sz="1400" dirty="0" err="1"/>
              <a:t>protein</a:t>
            </a:r>
            <a:r>
              <a:rPr lang="sk-SK" sz="1400" dirty="0"/>
              <a:t> </a:t>
            </a:r>
            <a:r>
              <a:rPr lang="sk-SK" sz="1400" dirty="0" err="1"/>
              <a:t>conformational</a:t>
            </a:r>
            <a:r>
              <a:rPr lang="sk-SK" sz="1400" dirty="0"/>
              <a:t> </a:t>
            </a:r>
            <a:r>
              <a:rPr lang="sk-SK" sz="1400" dirty="0" err="1"/>
              <a:t>disorders</a:t>
            </a:r>
            <a:r>
              <a:rPr lang="sk-SK" sz="1400" dirty="0"/>
              <a:t> </a:t>
            </a:r>
          </a:p>
          <a:p>
            <a:pPr marL="57150" indent="0" algn="just">
              <a:buNone/>
            </a:pPr>
            <a:r>
              <a:rPr lang="sk-SK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Conferences</a:t>
            </a:r>
            <a:endParaRPr lang="en-US" sz="1600" b="1" dirty="0">
              <a:sym typeface="Wingdings" pitchFamily="2" charset="2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n-US" sz="1400" dirty="0"/>
              <a:t>A seminar for doctoral students dedicated to the memory of academician </a:t>
            </a:r>
            <a:r>
              <a:rPr lang="en-US" sz="1400" dirty="0" err="1"/>
              <a:t>Boď</a:t>
            </a:r>
            <a:r>
              <a:rPr lang="sk-SK" sz="1400" dirty="0"/>
              <a:t>a, 2020</a:t>
            </a:r>
            <a:r>
              <a:rPr lang="en-US" sz="1400" dirty="0"/>
              <a:t> </a:t>
            </a:r>
            <a:r>
              <a:rPr lang="sk-SK" sz="1400" dirty="0"/>
              <a:t>+</a:t>
            </a:r>
            <a:r>
              <a:rPr lang="en-US" sz="1400" dirty="0"/>
              <a:t> </a:t>
            </a:r>
            <a:r>
              <a:rPr lang="en-US" sz="1400" i="1" dirty="0"/>
              <a:t>awarded presentation</a:t>
            </a:r>
            <a:endParaRPr lang="sk-SK" sz="1400" i="1" dirty="0"/>
          </a:p>
          <a:p>
            <a:pPr lvl="1" algn="just">
              <a:buFont typeface="Wingdings" pitchFamily="2" charset="2"/>
              <a:buChar char="Ø"/>
            </a:pPr>
            <a:r>
              <a:rPr lang="sk-SK" sz="1400" dirty="0"/>
              <a:t>Slovak </a:t>
            </a:r>
            <a:r>
              <a:rPr lang="sk-SK" sz="1400" dirty="0" err="1"/>
              <a:t>Biophysical</a:t>
            </a:r>
            <a:r>
              <a:rPr lang="sk-SK" sz="1400" dirty="0"/>
              <a:t> </a:t>
            </a:r>
            <a:r>
              <a:rPr lang="sk-SK" sz="1400" dirty="0" err="1"/>
              <a:t>symposium</a:t>
            </a:r>
            <a:r>
              <a:rPr lang="sk-SK" sz="1400" dirty="0"/>
              <a:t>, Trnava, 2020</a:t>
            </a:r>
          </a:p>
          <a:p>
            <a:pPr marL="0" indent="0" algn="just">
              <a:buNone/>
            </a:pPr>
            <a:r>
              <a:rPr lang="sk-SK" sz="1600" dirty="0" err="1">
                <a:sym typeface="Wingdings" pitchFamily="2" charset="2"/>
              </a:rPr>
              <a:t>Abstract</a:t>
            </a:r>
            <a:r>
              <a:rPr lang="sk-SK" sz="1600" dirty="0">
                <a:sym typeface="Wingdings" pitchFamily="2" charset="2"/>
              </a:rPr>
              <a:t> </a:t>
            </a:r>
            <a:r>
              <a:rPr lang="sk-SK" sz="1600" dirty="0" err="1">
                <a:sym typeface="Wingdings" pitchFamily="2" charset="2"/>
              </a:rPr>
              <a:t>submitted</a:t>
            </a:r>
            <a:r>
              <a:rPr lang="sk-SK" sz="1600" dirty="0">
                <a:sym typeface="Wingdings" pitchFamily="2" charset="2"/>
              </a:rPr>
              <a:t>: </a:t>
            </a:r>
            <a:r>
              <a:rPr lang="sk-SK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EBSA 2021 </a:t>
            </a:r>
            <a:r>
              <a:rPr lang="en-US" sz="1600" dirty="0">
                <a:sym typeface="Wingdings" pitchFamily="2" charset="2"/>
              </a:rPr>
              <a:t>(</a:t>
            </a:r>
            <a:r>
              <a:rPr lang="sk-SK" sz="1600" dirty="0" err="1">
                <a:sym typeface="Wingdings" pitchFamily="2" charset="2"/>
              </a:rPr>
              <a:t>Vienna</a:t>
            </a:r>
            <a:r>
              <a:rPr lang="sk-SK" sz="1600" dirty="0">
                <a:sym typeface="Wingdings" pitchFamily="2" charset="2"/>
              </a:rPr>
              <a:t>, AU</a:t>
            </a:r>
            <a:r>
              <a:rPr lang="en-US" sz="1600" dirty="0">
                <a:sym typeface="Wingdings" pitchFamily="2" charset="2"/>
              </a:rPr>
              <a:t>) + </a:t>
            </a:r>
            <a:r>
              <a:rPr lang="en-US" sz="1600" i="1" dirty="0">
                <a:sym typeface="Wingdings" pitchFamily="2" charset="2"/>
              </a:rPr>
              <a:t>bursary</a:t>
            </a:r>
          </a:p>
          <a:p>
            <a:pPr marL="0" indent="0" algn="just">
              <a:buNone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Projects</a:t>
            </a:r>
            <a:r>
              <a:rPr lang="en-US" sz="1600" dirty="0">
                <a:sym typeface="Wingdings" pitchFamily="2" charset="2"/>
              </a:rPr>
              <a:t>: APVV-18-0284, VEGA</a:t>
            </a:r>
            <a:r>
              <a:rPr lang="sk-SK" sz="1600" dirty="0">
                <a:sym typeface="Wingdings" pitchFamily="2" charset="2"/>
              </a:rPr>
              <a:t> </a:t>
            </a:r>
            <a:r>
              <a:rPr lang="en-US" sz="1600" dirty="0">
                <a:sym typeface="Wingdings" pitchFamily="2" charset="2"/>
              </a:rPr>
              <a:t>2/0</a:t>
            </a:r>
            <a:r>
              <a:rPr lang="sk-SK" sz="1600" dirty="0">
                <a:sym typeface="Wingdings" pitchFamily="2" charset="2"/>
              </a:rPr>
              <a:t>176</a:t>
            </a:r>
            <a:r>
              <a:rPr lang="en-US" sz="1600" dirty="0">
                <a:sym typeface="Wingdings" pitchFamily="2" charset="2"/>
              </a:rPr>
              <a:t>/</a:t>
            </a:r>
            <a:r>
              <a:rPr lang="sk-SK" sz="1600" dirty="0">
                <a:sym typeface="Wingdings" pitchFamily="2" charset="2"/>
              </a:rPr>
              <a:t>21</a:t>
            </a:r>
            <a:endParaRPr lang="en-US" sz="1600" dirty="0">
              <a:sym typeface="Wingdings" pitchFamily="2" charset="2"/>
            </a:endParaRPr>
          </a:p>
          <a:p>
            <a:pPr marL="0" indent="0" algn="just">
              <a:buNone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Publication:</a:t>
            </a:r>
            <a:r>
              <a:rPr lang="sk-SK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IF: </a:t>
            </a:r>
            <a:r>
              <a:rPr lang="sk-SK" sz="1600" dirty="0">
                <a:sym typeface="Wingdings" pitchFamily="2" charset="2"/>
              </a:rPr>
              <a:t>5.162, </a:t>
            </a:r>
            <a:r>
              <a:rPr lang="sk-SK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Q</a:t>
            </a:r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1</a:t>
            </a:r>
          </a:p>
          <a:p>
            <a:pPr marL="0" indent="0" algn="just">
              <a:buNone/>
            </a:pPr>
            <a:endParaRPr lang="sk-SK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marL="0" indent="0" algn="just">
              <a:buNone/>
            </a:pPr>
            <a:endParaRPr lang="sk-SK" sz="1900" dirty="0">
              <a:sym typeface="Wingdings" pitchFamily="2" charset="2"/>
            </a:endParaRPr>
          </a:p>
          <a:p>
            <a:pPr lvl="1" algn="just">
              <a:buNone/>
            </a:pPr>
            <a:endParaRPr lang="cs-CZ" sz="2600" i="1" dirty="0">
              <a:latin typeface="+mj-lt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774978FD-96EF-407E-9A57-0788844CC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511" y="4135268"/>
            <a:ext cx="5925344" cy="2670316"/>
          </a:xfrm>
          <a:prstGeom prst="rect">
            <a:avLst/>
          </a:prstGeom>
        </p:spPr>
      </p:pic>
      <p:pic>
        <p:nvPicPr>
          <p:cNvPr id="5122" name="Picture 2" descr="European Biophysics Conference - European Biophysics Conference 2021">
            <a:extLst>
              <a:ext uri="{FF2B5EF4-FFF2-40B4-BE49-F238E27FC236}">
                <a16:creationId xmlns:a16="http://schemas.microsoft.com/office/drawing/2014/main" id="{5415C503-FDC1-4723-9CFA-1978C34ED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74" y="2513875"/>
            <a:ext cx="3253940" cy="140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lovenská Akadémia Vied v Košiciach">
            <a:extLst>
              <a:ext uri="{FF2B5EF4-FFF2-40B4-BE49-F238E27FC236}">
                <a16:creationId xmlns:a16="http://schemas.microsoft.com/office/drawing/2014/main" id="{3379843F-EAEF-4E69-87DD-4BB2D62CA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01" y="71000"/>
            <a:ext cx="1538567" cy="17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ovná spojnica 14">
            <a:extLst>
              <a:ext uri="{FF2B5EF4-FFF2-40B4-BE49-F238E27FC236}">
                <a16:creationId xmlns:a16="http://schemas.microsoft.com/office/drawing/2014/main" id="{4A92799C-EF60-43C6-A35B-41B607985D13}"/>
              </a:ext>
            </a:extLst>
          </p:cNvPr>
          <p:cNvCxnSpPr>
            <a:cxnSpLocks/>
          </p:cNvCxnSpPr>
          <p:nvPr/>
        </p:nvCxnSpPr>
        <p:spPr>
          <a:xfrm>
            <a:off x="504837" y="630213"/>
            <a:ext cx="476963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NetInfer: Get Results">
            <a:extLst>
              <a:ext uri="{FF2B5EF4-FFF2-40B4-BE49-F238E27FC236}">
                <a16:creationId xmlns:a16="http://schemas.microsoft.com/office/drawing/2014/main" id="{89FF4A77-13A0-4610-9A2B-BB478709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7" y="4293097"/>
            <a:ext cx="1080000" cy="10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81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1470025"/>
          </a:xfrm>
        </p:spPr>
        <p:txBody>
          <a:bodyPr/>
          <a:lstStyle/>
          <a:p>
            <a:r>
              <a:rPr lang="sk-SK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sk-SK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sk-SK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sk-SK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sk-SK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sk-SK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7" name="Obrázok 6" descr="HEWL structure.png"/>
          <p:cNvPicPr>
            <a:picLocks noChangeAspect="1"/>
          </p:cNvPicPr>
          <p:nvPr/>
        </p:nvPicPr>
        <p:blipFill>
          <a:blip r:embed="rId2" cstate="print"/>
          <a:srcRect l="40654" t="18868" r="25467" b="15094"/>
          <a:stretch>
            <a:fillRect/>
          </a:stretch>
        </p:blipFill>
        <p:spPr>
          <a:xfrm>
            <a:off x="3347864" y="2708920"/>
            <a:ext cx="2520280" cy="252028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6876256" y="6400412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Structure of Lysozyme</a:t>
            </a:r>
            <a:endParaRPr lang="sk-SK" sz="1200" b="1" i="1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CA8A095-4F7C-40AB-BB00-1843F7A4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C93C0-BEF6-4035-9C80-4DB7171AF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Aims of the dissertation work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5EF0CB-18C7-48D4-8F4B-04A6FE9E0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800" dirty="0"/>
              <a:t>Study of the </a:t>
            </a:r>
            <a:r>
              <a:rPr lang="en-US" sz="1800" b="1" dirty="0">
                <a:solidFill>
                  <a:srgbClr val="C00000"/>
                </a:solidFill>
              </a:rPr>
              <a:t>structural modification </a:t>
            </a:r>
            <a:r>
              <a:rPr lang="en-US" sz="1800" dirty="0"/>
              <a:t>of proteins leading to amyloid aggregation</a:t>
            </a:r>
          </a:p>
          <a:p>
            <a:pPr>
              <a:buFont typeface="+mj-lt"/>
              <a:buAutoNum type="arabicPeriod"/>
            </a:pPr>
            <a:endParaRPr lang="sk-SK" sz="1800" dirty="0"/>
          </a:p>
          <a:p>
            <a:pPr>
              <a:buFont typeface="+mj-lt"/>
              <a:buAutoNum type="arabicPeriod"/>
            </a:pPr>
            <a:r>
              <a:rPr lang="en-US" sz="1800" dirty="0"/>
              <a:t>Identification of </a:t>
            </a:r>
            <a:r>
              <a:rPr lang="sk-SK" sz="1800" b="1" dirty="0" err="1">
                <a:solidFill>
                  <a:srgbClr val="C00000"/>
                </a:solidFill>
              </a:rPr>
              <a:t>small</a:t>
            </a:r>
            <a:r>
              <a:rPr lang="sk-SK" sz="1800" b="1" dirty="0">
                <a:solidFill>
                  <a:srgbClr val="C00000"/>
                </a:solidFill>
              </a:rPr>
              <a:t> </a:t>
            </a:r>
            <a:r>
              <a:rPr lang="sk-SK" sz="1800" b="1" dirty="0" err="1">
                <a:solidFill>
                  <a:srgbClr val="C00000"/>
                </a:solidFill>
              </a:rPr>
              <a:t>molecules</a:t>
            </a:r>
            <a:r>
              <a:rPr lang="sk-SK" sz="1800" b="1" dirty="0">
                <a:solidFill>
                  <a:srgbClr val="C00000"/>
                </a:solidFill>
              </a:rPr>
              <a:t> </a:t>
            </a:r>
            <a:r>
              <a:rPr lang="sk-SK" sz="1800" dirty="0" err="1"/>
              <a:t>able</a:t>
            </a:r>
            <a:r>
              <a:rPr lang="sk-SK" sz="1800" dirty="0"/>
              <a:t> </a:t>
            </a:r>
            <a:r>
              <a:rPr lang="en-US" sz="1800" dirty="0"/>
              <a:t>to </a:t>
            </a:r>
            <a:r>
              <a:rPr lang="en-US" sz="1800" b="1" dirty="0">
                <a:solidFill>
                  <a:srgbClr val="C00000"/>
                </a:solidFill>
              </a:rPr>
              <a:t>reduce amyloid aggregates </a:t>
            </a:r>
            <a:r>
              <a:rPr lang="sk-SK" sz="1800" dirty="0"/>
              <a:t>as </a:t>
            </a:r>
            <a:r>
              <a:rPr lang="sk-SK" sz="1800" dirty="0" err="1"/>
              <a:t>an</a:t>
            </a:r>
            <a:r>
              <a:rPr lang="sk-SK" sz="1800" dirty="0"/>
              <a:t> </a:t>
            </a:r>
            <a:r>
              <a:rPr lang="sk-SK" sz="1800" dirty="0" err="1"/>
              <a:t>effective</a:t>
            </a:r>
            <a:r>
              <a:rPr lang="sk-SK" sz="1800" dirty="0"/>
              <a:t> treatment</a:t>
            </a:r>
          </a:p>
          <a:p>
            <a:pPr>
              <a:buFont typeface="+mj-lt"/>
              <a:buAutoNum type="arabicPeriod"/>
            </a:pPr>
            <a:endParaRPr lang="sk-SK" sz="1800" dirty="0"/>
          </a:p>
          <a:p>
            <a:pPr>
              <a:buFont typeface="+mj-lt"/>
              <a:buAutoNum type="arabicPeriod"/>
            </a:pPr>
            <a:r>
              <a:rPr lang="en-US" sz="1800" dirty="0"/>
              <a:t>Determination of the </a:t>
            </a:r>
            <a:r>
              <a:rPr lang="en-US" sz="1800" b="1" dirty="0">
                <a:solidFill>
                  <a:srgbClr val="C00000"/>
                </a:solidFill>
              </a:rPr>
              <a:t>structure-function relationship </a:t>
            </a:r>
            <a:r>
              <a:rPr lang="en-US" sz="1800" dirty="0"/>
              <a:t>of the </a:t>
            </a:r>
            <a:r>
              <a:rPr lang="en-US" sz="1800" b="1" dirty="0">
                <a:solidFill>
                  <a:srgbClr val="C00000"/>
                </a:solidFill>
              </a:rPr>
              <a:t>amyloid inhibitors </a:t>
            </a:r>
            <a:r>
              <a:rPr lang="sk-SK" sz="1800" dirty="0" err="1"/>
              <a:t>using</a:t>
            </a:r>
            <a:r>
              <a:rPr lang="sk-SK" sz="1800" dirty="0">
                <a:solidFill>
                  <a:srgbClr val="FFC000"/>
                </a:solidFill>
              </a:rPr>
              <a:t> </a:t>
            </a:r>
            <a:r>
              <a:rPr lang="en-US" sz="1800" i="1" dirty="0"/>
              <a:t>in vitro </a:t>
            </a:r>
            <a:r>
              <a:rPr lang="en-US" sz="1800" dirty="0"/>
              <a:t>and </a:t>
            </a:r>
            <a:r>
              <a:rPr lang="en-US" sz="1800" i="1" dirty="0"/>
              <a:t>in silico </a:t>
            </a:r>
            <a:r>
              <a:rPr lang="en-US" sz="1800" dirty="0"/>
              <a:t>methods</a:t>
            </a:r>
            <a:endParaRPr lang="sk-SK" sz="1800" dirty="0"/>
          </a:p>
          <a:p>
            <a:pPr>
              <a:buFont typeface="+mj-lt"/>
              <a:buAutoNum type="arabicPeriod"/>
            </a:pPr>
            <a:endParaRPr lang="sk-SK" sz="1800" dirty="0"/>
          </a:p>
          <a:p>
            <a:pPr>
              <a:buFont typeface="+mj-lt"/>
              <a:buAutoNum type="arabicPeriod"/>
            </a:pPr>
            <a:r>
              <a:rPr lang="en-US" sz="1800" dirty="0"/>
              <a:t>Study of the </a:t>
            </a:r>
            <a:r>
              <a:rPr lang="en-US" sz="1800" b="1" dirty="0">
                <a:solidFill>
                  <a:srgbClr val="C00000"/>
                </a:solidFill>
              </a:rPr>
              <a:t>cytotoxic </a:t>
            </a:r>
            <a:r>
              <a:rPr lang="sk-SK" sz="1800" b="1" dirty="0" err="1">
                <a:solidFill>
                  <a:srgbClr val="C00000"/>
                </a:solidFill>
              </a:rPr>
              <a:t>effect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 amyloid aggregates, effective inhibitors and their complexes</a:t>
            </a:r>
            <a:endParaRPr lang="en-US" sz="1800" strike="sngStrike" dirty="0">
              <a:solidFill>
                <a:srgbClr val="FFC000"/>
              </a:solidFill>
            </a:endParaRPr>
          </a:p>
          <a:p>
            <a:pPr>
              <a:buFont typeface="+mj-lt"/>
              <a:buAutoNum type="arabicPeriod"/>
            </a:pPr>
            <a:endParaRPr lang="sk-SK" sz="1800" dirty="0"/>
          </a:p>
          <a:p>
            <a:pPr>
              <a:buFont typeface="+mj-lt"/>
              <a:buAutoNum type="arabicPeriod"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AD57A3C-2CAF-4B2F-BAED-EE4CC111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2</a:t>
            </a:fld>
            <a:endParaRPr lang="sk-SK"/>
          </a:p>
        </p:txBody>
      </p: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0CDFB13C-21E3-4C70-BE53-3033F5EB81FD}"/>
              </a:ext>
            </a:extLst>
          </p:cNvPr>
          <p:cNvCxnSpPr>
            <a:cxnSpLocks/>
          </p:cNvCxnSpPr>
          <p:nvPr/>
        </p:nvCxnSpPr>
        <p:spPr>
          <a:xfrm>
            <a:off x="684408" y="836712"/>
            <a:ext cx="756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63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0663E-B08B-4E06-855A-EFCCB42C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Globular vs. intrinsically disordered proteins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FF871DE-7470-4DE7-BEA8-0D4F1805C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0528" y="1084585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2366A2"/>
                </a:solidFill>
              </a:rPr>
              <a:t>Globular proteins (HEWL)</a:t>
            </a:r>
            <a:r>
              <a:rPr lang="en-US" sz="2000" dirty="0"/>
              <a:t>	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F9B9344-0C36-4007-AF42-15990FAF8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6450" y="1701988"/>
            <a:ext cx="4040188" cy="1079379"/>
          </a:xfrm>
        </p:spPr>
        <p:txBody>
          <a:bodyPr>
            <a:normAutofit/>
          </a:bodyPr>
          <a:lstStyle/>
          <a:p>
            <a:r>
              <a:rPr lang="sk-SK" sz="1200" dirty="0"/>
              <a:t>Sequence </a:t>
            </a:r>
            <a:r>
              <a:rPr lang="sk-SK" sz="1200" dirty="0">
                <a:sym typeface="Wingdings" panose="05000000000000000000" pitchFamily="2" charset="2"/>
              </a:rPr>
              <a:t></a:t>
            </a:r>
            <a:r>
              <a:rPr lang="en-US" sz="1200" dirty="0">
                <a:sym typeface="Wingdings" panose="05000000000000000000" pitchFamily="2" charset="2"/>
              </a:rPr>
              <a:t> structure  function</a:t>
            </a:r>
            <a:endParaRPr lang="en-US" sz="1200" dirty="0"/>
          </a:p>
          <a:p>
            <a:r>
              <a:rPr lang="sk-SK" sz="1200" dirty="0"/>
              <a:t>Formation of </a:t>
            </a:r>
            <a:r>
              <a:rPr lang="sk-SK" sz="1200" dirty="0" err="1"/>
              <a:t>hydrophobic</a:t>
            </a:r>
            <a:r>
              <a:rPr lang="sk-SK" sz="1200" dirty="0"/>
              <a:t> </a:t>
            </a:r>
            <a:r>
              <a:rPr lang="sk-SK" sz="1200" dirty="0" err="1"/>
              <a:t>core</a:t>
            </a:r>
            <a:r>
              <a:rPr lang="sk-SK" sz="1200" dirty="0"/>
              <a:t> – </a:t>
            </a:r>
            <a:r>
              <a:rPr lang="sk-SK" sz="1200" dirty="0" err="1"/>
              <a:t>nucleation</a:t>
            </a:r>
            <a:r>
              <a:rPr lang="sk-SK" sz="1200" dirty="0"/>
              <a:t> – </a:t>
            </a:r>
            <a:r>
              <a:rPr lang="sk-SK" sz="1200" dirty="0" err="1"/>
              <a:t>hydrophobic</a:t>
            </a:r>
            <a:r>
              <a:rPr lang="sk-SK" sz="1200" dirty="0"/>
              <a:t> interactions</a:t>
            </a:r>
            <a:endParaRPr lang="en-US" sz="1200" dirty="0"/>
          </a:p>
          <a:p>
            <a:r>
              <a:rPr lang="sk-SK" sz="1200" dirty="0" err="1"/>
              <a:t>Stimulation</a:t>
            </a:r>
            <a:r>
              <a:rPr lang="sk-SK" sz="1200" dirty="0"/>
              <a:t> of </a:t>
            </a:r>
            <a:r>
              <a:rPr lang="sk-SK" sz="1200" dirty="0" err="1"/>
              <a:t>secondary</a:t>
            </a:r>
            <a:r>
              <a:rPr lang="sk-SK" sz="1200" dirty="0"/>
              <a:t> and </a:t>
            </a:r>
            <a:r>
              <a:rPr lang="sk-SK" sz="1200" dirty="0" err="1"/>
              <a:t>tertiary</a:t>
            </a:r>
            <a:r>
              <a:rPr lang="sk-SK" sz="1200" dirty="0"/>
              <a:t> structures formation</a:t>
            </a:r>
          </a:p>
          <a:p>
            <a:endParaRPr lang="en-US" sz="1800" dirty="0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58B20971-4697-412B-BCF5-2F3F7B7F0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8748" y="1388894"/>
            <a:ext cx="4392487" cy="639762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rgbClr val="C00304"/>
                </a:solidFill>
              </a:rPr>
              <a:t>Intrinsically disordered proteins </a:t>
            </a:r>
            <a:br>
              <a:rPr lang="en-US" sz="2000" dirty="0">
                <a:solidFill>
                  <a:srgbClr val="C00304"/>
                </a:solidFill>
              </a:rPr>
            </a:br>
            <a:r>
              <a:rPr lang="en-US" sz="2000" dirty="0">
                <a:solidFill>
                  <a:srgbClr val="C00304"/>
                </a:solidFill>
              </a:rPr>
              <a:t>(A</a:t>
            </a:r>
            <a:r>
              <a:rPr lang="el-GR" sz="2000" dirty="0">
                <a:solidFill>
                  <a:srgbClr val="C00304"/>
                </a:solidFill>
              </a:rPr>
              <a:t>β</a:t>
            </a:r>
            <a:r>
              <a:rPr lang="en-US" sz="2000" dirty="0">
                <a:solidFill>
                  <a:srgbClr val="C00304"/>
                </a:solidFill>
              </a:rPr>
              <a:t> peptide)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1E53456D-7B2A-4590-AE44-0276FB84D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68994" y="2141166"/>
            <a:ext cx="4041775" cy="639762"/>
          </a:xfrm>
        </p:spPr>
        <p:txBody>
          <a:bodyPr>
            <a:normAutofit/>
          </a:bodyPr>
          <a:lstStyle/>
          <a:p>
            <a:r>
              <a:rPr lang="en-US" sz="1200" dirty="0"/>
              <a:t>40 </a:t>
            </a:r>
            <a:r>
              <a:rPr lang="sk-SK" sz="1200" dirty="0"/>
              <a:t>% human </a:t>
            </a:r>
            <a:r>
              <a:rPr lang="sk-SK" sz="1200" dirty="0" err="1"/>
              <a:t>proteome</a:t>
            </a:r>
            <a:endParaRPr lang="en-US" sz="1200" dirty="0"/>
          </a:p>
          <a:p>
            <a:r>
              <a:rPr lang="en-US" sz="1200" dirty="0"/>
              <a:t>Function – interaction with binding partner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8C023F5-5B81-448E-846C-2FC70FED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3</a:t>
            </a:fld>
            <a:endParaRPr lang="sk-SK"/>
          </a:p>
        </p:txBody>
      </p:sp>
      <p:sp>
        <p:nvSpPr>
          <p:cNvPr id="11" name="Zástupný objekt pre text 2">
            <a:extLst>
              <a:ext uri="{FF2B5EF4-FFF2-40B4-BE49-F238E27FC236}">
                <a16:creationId xmlns:a16="http://schemas.microsoft.com/office/drawing/2014/main" id="{25BB5770-7D4E-4320-A14D-933ADA619F4B}"/>
              </a:ext>
            </a:extLst>
          </p:cNvPr>
          <p:cNvSpPr txBox="1">
            <a:spLocks/>
          </p:cNvSpPr>
          <p:nvPr/>
        </p:nvSpPr>
        <p:spPr>
          <a:xfrm>
            <a:off x="366450" y="558988"/>
            <a:ext cx="8359651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sk-SK" sz="1800" b="0" i="1" dirty="0"/>
              <a:t>Structure/</a:t>
            </a:r>
            <a:r>
              <a:rPr lang="en-US" sz="1800" b="0" i="1" dirty="0"/>
              <a:t>Disorder</a:t>
            </a:r>
            <a:r>
              <a:rPr lang="sk-SK" sz="1800" b="0" i="1" dirty="0"/>
              <a:t> </a:t>
            </a:r>
            <a:r>
              <a:rPr lang="en-US" sz="1800" b="0" i="1" dirty="0"/>
              <a:t>determined</a:t>
            </a:r>
            <a:r>
              <a:rPr lang="sk-SK" sz="1800" b="0" i="1" dirty="0"/>
              <a:t> by amino acid sequence</a:t>
            </a:r>
            <a:endParaRPr lang="en-US" sz="1800" b="0" i="1" dirty="0"/>
          </a:p>
        </p:txBody>
      </p:sp>
      <p:cxnSp>
        <p:nvCxnSpPr>
          <p:cNvPr id="12" name="Rovná spojnica 11">
            <a:extLst>
              <a:ext uri="{FF2B5EF4-FFF2-40B4-BE49-F238E27FC236}">
                <a16:creationId xmlns:a16="http://schemas.microsoft.com/office/drawing/2014/main" id="{C7AD0602-70A6-4EF8-AAAA-6522631694EF}"/>
              </a:ext>
            </a:extLst>
          </p:cNvPr>
          <p:cNvCxnSpPr>
            <a:cxnSpLocks/>
          </p:cNvCxnSpPr>
          <p:nvPr/>
        </p:nvCxnSpPr>
        <p:spPr>
          <a:xfrm>
            <a:off x="599349" y="764704"/>
            <a:ext cx="756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lokTextu 20">
            <a:extLst>
              <a:ext uri="{FF2B5EF4-FFF2-40B4-BE49-F238E27FC236}">
                <a16:creationId xmlns:a16="http://schemas.microsoft.com/office/drawing/2014/main" id="{7D1A410B-3B2A-4F4E-9F01-FD265BE55194}"/>
              </a:ext>
            </a:extLst>
          </p:cNvPr>
          <p:cNvSpPr txBox="1"/>
          <p:nvPr/>
        </p:nvSpPr>
        <p:spPr>
          <a:xfrm>
            <a:off x="81780" y="6608317"/>
            <a:ext cx="4464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 err="1"/>
              <a:t>Watson</a:t>
            </a:r>
            <a:r>
              <a:rPr lang="sk-SK" sz="800" dirty="0"/>
              <a:t>, M. </a:t>
            </a:r>
            <a:r>
              <a:rPr lang="sk-SK" sz="800" i="1" dirty="0"/>
              <a:t>et al., </a:t>
            </a:r>
            <a:r>
              <a:rPr lang="sk-SK" sz="800" i="1" dirty="0" err="1"/>
              <a:t>Essays</a:t>
            </a:r>
            <a:r>
              <a:rPr lang="sk-SK" sz="800" i="1" dirty="0"/>
              <a:t> </a:t>
            </a:r>
            <a:r>
              <a:rPr lang="sk-SK" sz="800" i="1" dirty="0" err="1"/>
              <a:t>Biochem</a:t>
            </a:r>
            <a:r>
              <a:rPr lang="sk-SK" sz="800" dirty="0"/>
              <a:t>., 2019</a:t>
            </a:r>
            <a:endParaRPr lang="en-US" sz="800" dirty="0"/>
          </a:p>
        </p:txBody>
      </p:sp>
      <p:pic>
        <p:nvPicPr>
          <p:cNvPr id="23" name="Obrázok 22" descr="HEWL structure.png">
            <a:extLst>
              <a:ext uri="{FF2B5EF4-FFF2-40B4-BE49-F238E27FC236}">
                <a16:creationId xmlns:a16="http://schemas.microsoft.com/office/drawing/2014/main" id="{5643F69E-54C9-4CAF-8CD8-C9FBE0B59C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40654" t="18868" r="25467" b="15094"/>
          <a:stretch>
            <a:fillRect/>
          </a:stretch>
        </p:blipFill>
        <p:spPr>
          <a:xfrm>
            <a:off x="1020943" y="2706446"/>
            <a:ext cx="2160000" cy="2160000"/>
          </a:xfrm>
          <a:prstGeom prst="rect">
            <a:avLst/>
          </a:prstGeom>
        </p:spPr>
      </p:pic>
      <p:pic>
        <p:nvPicPr>
          <p:cNvPr id="24" name="Obraz 1">
            <a:extLst>
              <a:ext uri="{FF2B5EF4-FFF2-40B4-BE49-F238E27FC236}">
                <a16:creationId xmlns:a16="http://schemas.microsoft.com/office/drawing/2014/main" id="{2870DE07-9BCD-481E-AA98-51C7AEA09C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47" y="2943240"/>
            <a:ext cx="1799590" cy="1799590"/>
          </a:xfrm>
          <a:prstGeom prst="rect">
            <a:avLst/>
          </a:prstGeom>
        </p:spPr>
      </p:pic>
      <p:pic>
        <p:nvPicPr>
          <p:cNvPr id="25" name="Obraz 2">
            <a:extLst>
              <a:ext uri="{FF2B5EF4-FFF2-40B4-BE49-F238E27FC236}">
                <a16:creationId xmlns:a16="http://schemas.microsoft.com/office/drawing/2014/main" id="{D06B26B0-452A-41AA-A7CB-2E5054B8053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882" y="4843360"/>
            <a:ext cx="1799590" cy="1799590"/>
          </a:xfrm>
          <a:prstGeom prst="rect">
            <a:avLst/>
          </a:prstGeom>
        </p:spPr>
      </p:pic>
      <p:pic>
        <p:nvPicPr>
          <p:cNvPr id="26" name="Obraz 3">
            <a:extLst>
              <a:ext uri="{FF2B5EF4-FFF2-40B4-BE49-F238E27FC236}">
                <a16:creationId xmlns:a16="http://schemas.microsoft.com/office/drawing/2014/main" id="{0E8BC4AA-DA6D-477C-97DE-B866C73196A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46" y="4889804"/>
            <a:ext cx="1799590" cy="1799590"/>
          </a:xfrm>
          <a:prstGeom prst="rect">
            <a:avLst/>
          </a:prstGeom>
        </p:spPr>
      </p:pic>
      <p:grpSp>
        <p:nvGrpSpPr>
          <p:cNvPr id="32" name="Skupina 31">
            <a:extLst>
              <a:ext uri="{FF2B5EF4-FFF2-40B4-BE49-F238E27FC236}">
                <a16:creationId xmlns:a16="http://schemas.microsoft.com/office/drawing/2014/main" id="{1B58D052-E097-4335-822D-4F3D7B040D25}"/>
              </a:ext>
            </a:extLst>
          </p:cNvPr>
          <p:cNvGrpSpPr/>
          <p:nvPr/>
        </p:nvGrpSpPr>
        <p:grpSpPr>
          <a:xfrm>
            <a:off x="6553200" y="2855637"/>
            <a:ext cx="2321177" cy="2163089"/>
            <a:chOff x="6139255" y="2702050"/>
            <a:chExt cx="2321177" cy="2163089"/>
          </a:xfrm>
        </p:grpSpPr>
        <p:pic>
          <p:nvPicPr>
            <p:cNvPr id="16" name="Obrázok 15">
              <a:extLst>
                <a:ext uri="{FF2B5EF4-FFF2-40B4-BE49-F238E27FC236}">
                  <a16:creationId xmlns:a16="http://schemas.microsoft.com/office/drawing/2014/main" id="{A5F1924F-CF55-47C6-80C7-7FC1A6F9B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0046"/>
            <a:stretch/>
          </p:blipFill>
          <p:spPr>
            <a:xfrm>
              <a:off x="6139255" y="2702050"/>
              <a:ext cx="2240598" cy="2163089"/>
            </a:xfrm>
            <a:prstGeom prst="rect">
              <a:avLst/>
            </a:prstGeom>
          </p:spPr>
        </p:pic>
        <p:sp>
          <p:nvSpPr>
            <p:cNvPr id="30" name="Obdĺžnik 29">
              <a:extLst>
                <a:ext uri="{FF2B5EF4-FFF2-40B4-BE49-F238E27FC236}">
                  <a16:creationId xmlns:a16="http://schemas.microsoft.com/office/drawing/2014/main" id="{F5749DAF-D4DD-4F78-BCA6-13CF5F7737EB}"/>
                </a:ext>
              </a:extLst>
            </p:cNvPr>
            <p:cNvSpPr/>
            <p:nvPr/>
          </p:nvSpPr>
          <p:spPr>
            <a:xfrm>
              <a:off x="6335729" y="4581128"/>
              <a:ext cx="1332615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bdĺžnik 30">
              <a:extLst>
                <a:ext uri="{FF2B5EF4-FFF2-40B4-BE49-F238E27FC236}">
                  <a16:creationId xmlns:a16="http://schemas.microsoft.com/office/drawing/2014/main" id="{F74EA672-082C-4BBC-A82A-B96FDCC725CF}"/>
                </a:ext>
              </a:extLst>
            </p:cNvPr>
            <p:cNvSpPr/>
            <p:nvPr/>
          </p:nvSpPr>
          <p:spPr>
            <a:xfrm>
              <a:off x="8028384" y="2820365"/>
              <a:ext cx="432048" cy="578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Obrázok 8">
            <a:extLst>
              <a:ext uri="{FF2B5EF4-FFF2-40B4-BE49-F238E27FC236}">
                <a16:creationId xmlns:a16="http://schemas.microsoft.com/office/drawing/2014/main" id="{D9D6EED5-FF41-4C8B-9A69-2E300A5E7E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2457" r="26526" b="13662"/>
          <a:stretch/>
        </p:blipFill>
        <p:spPr>
          <a:xfrm>
            <a:off x="814413" y="4944191"/>
            <a:ext cx="2160000" cy="16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60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34280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dirty="0"/>
              <a:t>Amyloid aggregation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22990" y="771235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sk-SK" sz="1400" dirty="0"/>
              <a:t>Formation and </a:t>
            </a:r>
            <a:r>
              <a:rPr lang="en-US" sz="1400" dirty="0"/>
              <a:t>accumulation</a:t>
            </a:r>
            <a:r>
              <a:rPr lang="sk-SK" sz="1400" dirty="0"/>
              <a:t> of </a:t>
            </a:r>
            <a:r>
              <a:rPr lang="en-US" sz="1400" dirty="0"/>
              <a:t>ordered</a:t>
            </a:r>
            <a:r>
              <a:rPr lang="sk-SK" sz="1400" dirty="0"/>
              <a:t> </a:t>
            </a:r>
            <a:r>
              <a:rPr lang="sk-SK" sz="1400" dirty="0" err="1"/>
              <a:t>insoluble</a:t>
            </a:r>
            <a:r>
              <a:rPr lang="sk-SK" sz="1400" dirty="0"/>
              <a:t> </a:t>
            </a:r>
            <a:r>
              <a:rPr lang="en-US" sz="1400" dirty="0"/>
              <a:t>fibrils </a:t>
            </a:r>
            <a:r>
              <a:rPr lang="sk-SK" sz="1400" dirty="0"/>
              <a:t>– more </a:t>
            </a:r>
            <a:r>
              <a:rPr lang="sk-SK" sz="1400" dirty="0" err="1"/>
              <a:t>than</a:t>
            </a:r>
            <a:r>
              <a:rPr lang="sk-SK" sz="1400" dirty="0"/>
              <a:t> 50 </a:t>
            </a:r>
            <a:r>
              <a:rPr lang="sk-SK" sz="1400" dirty="0" err="1"/>
              <a:t>incurable</a:t>
            </a:r>
            <a:r>
              <a:rPr lang="sk-SK" sz="1400" dirty="0"/>
              <a:t> diseases (</a:t>
            </a:r>
            <a:r>
              <a:rPr lang="sk-SK" sz="1400" i="1" dirty="0" err="1"/>
              <a:t>Alzheimer´s</a:t>
            </a:r>
            <a:r>
              <a:rPr lang="sk-SK" sz="1400" i="1" dirty="0"/>
              <a:t> disease, </a:t>
            </a:r>
            <a:r>
              <a:rPr lang="sk-SK" sz="1400" i="1" dirty="0" err="1"/>
              <a:t>Parkinson´s</a:t>
            </a:r>
            <a:r>
              <a:rPr lang="sk-SK" sz="1400" i="1" dirty="0"/>
              <a:t> disease, </a:t>
            </a:r>
            <a:r>
              <a:rPr lang="sk-SK" sz="1400" i="1" dirty="0" err="1"/>
              <a:t>Systemic</a:t>
            </a:r>
            <a:r>
              <a:rPr lang="sk-SK" sz="1400" i="1" dirty="0"/>
              <a:t> lysozyme amyloidosis, Type II. diabetes</a:t>
            </a:r>
            <a:r>
              <a:rPr lang="sk-SK" sz="1400" dirty="0"/>
              <a:t>)</a:t>
            </a:r>
          </a:p>
          <a:p>
            <a:pPr algn="just"/>
            <a:r>
              <a:rPr lang="sk-SK" sz="1400" dirty="0"/>
              <a:t>General </a:t>
            </a:r>
            <a:r>
              <a:rPr lang="sk-SK" sz="1400" dirty="0" err="1"/>
              <a:t>proper</a:t>
            </a:r>
            <a:r>
              <a:rPr lang="en-US" sz="1400" dirty="0"/>
              <a:t>t</a:t>
            </a:r>
            <a:r>
              <a:rPr lang="sk-SK" sz="1400" dirty="0"/>
              <a:t>y of poly/</a:t>
            </a:r>
            <a:r>
              <a:rPr lang="sk-SK" sz="1400" dirty="0" err="1"/>
              <a:t>peptides</a:t>
            </a:r>
            <a:endParaRPr lang="sk-SK" sz="1400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2E3B51C-99B4-49F9-989C-0BED08B9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4</a:t>
            </a:fld>
            <a:endParaRPr lang="sk-SK"/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E71BC46F-D66F-457D-8FC9-6E50C2325C02}"/>
              </a:ext>
            </a:extLst>
          </p:cNvPr>
          <p:cNvCxnSpPr>
            <a:cxnSpLocks/>
          </p:cNvCxnSpPr>
          <p:nvPr/>
        </p:nvCxnSpPr>
        <p:spPr>
          <a:xfrm>
            <a:off x="539552" y="764704"/>
            <a:ext cx="756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ok 6">
            <a:extLst>
              <a:ext uri="{FF2B5EF4-FFF2-40B4-BE49-F238E27FC236}">
                <a16:creationId xmlns:a16="http://schemas.microsoft.com/office/drawing/2014/main" id="{F7243F45-88A9-4037-A46F-2D4199AC4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30050"/>
          <a:stretch/>
        </p:blipFill>
        <p:spPr>
          <a:xfrm>
            <a:off x="1090148" y="1642308"/>
            <a:ext cx="6551928" cy="1825165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8B9977C5-4600-404F-87FD-FE7AC6A11F0B}"/>
              </a:ext>
            </a:extLst>
          </p:cNvPr>
          <p:cNvSpPr/>
          <p:nvPr/>
        </p:nvSpPr>
        <p:spPr>
          <a:xfrm>
            <a:off x="738175" y="1560802"/>
            <a:ext cx="7669187" cy="20432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CDF0C944-52D4-4674-B836-ABFC6F674051}"/>
              </a:ext>
            </a:extLst>
          </p:cNvPr>
          <p:cNvSpPr/>
          <p:nvPr/>
        </p:nvSpPr>
        <p:spPr>
          <a:xfrm>
            <a:off x="738175" y="3614043"/>
            <a:ext cx="7669187" cy="319933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AF0212C-8F77-486F-BE9E-CE41DE7D7BBF}"/>
              </a:ext>
            </a:extLst>
          </p:cNvPr>
          <p:cNvGrpSpPr/>
          <p:nvPr/>
        </p:nvGrpSpPr>
        <p:grpSpPr>
          <a:xfrm>
            <a:off x="798875" y="3706479"/>
            <a:ext cx="7445533" cy="3024000"/>
            <a:chOff x="611560" y="2852936"/>
            <a:chExt cx="7445533" cy="3024000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36D89BE4-6058-4CB3-A5AF-9BEFDCE1EC72}"/>
                </a:ext>
              </a:extLst>
            </p:cNvPr>
            <p:cNvGrpSpPr/>
            <p:nvPr/>
          </p:nvGrpSpPr>
          <p:grpSpPr>
            <a:xfrm>
              <a:off x="611560" y="2852936"/>
              <a:ext cx="7445533" cy="3024000"/>
              <a:chOff x="959011" y="3720952"/>
              <a:chExt cx="6997365" cy="3024000"/>
            </a:xfrm>
          </p:grpSpPr>
          <p:pic>
            <p:nvPicPr>
              <p:cNvPr id="19" name="Obrázok 18">
                <a:extLst>
                  <a:ext uri="{FF2B5EF4-FFF2-40B4-BE49-F238E27FC236}">
                    <a16:creationId xmlns:a16="http://schemas.microsoft.com/office/drawing/2014/main" id="{915FD56B-5F07-4105-9F03-C096A31A8C84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50" b="13670"/>
              <a:stretch>
                <a:fillRect/>
              </a:stretch>
            </p:blipFill>
            <p:spPr bwMode="auto">
              <a:xfrm>
                <a:off x="1835696" y="3753073"/>
                <a:ext cx="6120680" cy="29212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Picture 4" descr="Birkbeck Crystallography Amyloid research">
                <a:extLst>
                  <a:ext uri="{FF2B5EF4-FFF2-40B4-BE49-F238E27FC236}">
                    <a16:creationId xmlns:a16="http://schemas.microsoft.com/office/drawing/2014/main" id="{9D242851-A6B9-41F7-9CE4-794B967C71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9011" y="3720952"/>
                <a:ext cx="745883" cy="30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bdĺžnik 20">
                <a:extLst>
                  <a:ext uri="{FF2B5EF4-FFF2-40B4-BE49-F238E27FC236}">
                    <a16:creationId xmlns:a16="http://schemas.microsoft.com/office/drawing/2014/main" id="{FD8666A3-9933-4685-914D-8F9D2F87C4B8}"/>
                  </a:ext>
                </a:extLst>
              </p:cNvPr>
              <p:cNvSpPr/>
              <p:nvPr/>
            </p:nvSpPr>
            <p:spPr>
              <a:xfrm>
                <a:off x="2051720" y="3795235"/>
                <a:ext cx="144016" cy="2098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bdĺžnik 21">
                <a:extLst>
                  <a:ext uri="{FF2B5EF4-FFF2-40B4-BE49-F238E27FC236}">
                    <a16:creationId xmlns:a16="http://schemas.microsoft.com/office/drawing/2014/main" id="{BC5480BA-F2D4-4B80-97BD-33B806E62B17}"/>
                  </a:ext>
                </a:extLst>
              </p:cNvPr>
              <p:cNvSpPr/>
              <p:nvPr/>
            </p:nvSpPr>
            <p:spPr>
              <a:xfrm>
                <a:off x="4057106" y="3787219"/>
                <a:ext cx="226862" cy="217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bdĺžnik 22">
                <a:extLst>
                  <a:ext uri="{FF2B5EF4-FFF2-40B4-BE49-F238E27FC236}">
                    <a16:creationId xmlns:a16="http://schemas.microsoft.com/office/drawing/2014/main" id="{04456163-6E30-47E9-BE84-F8D810CC5089}"/>
                  </a:ext>
                </a:extLst>
              </p:cNvPr>
              <p:cNvSpPr/>
              <p:nvPr/>
            </p:nvSpPr>
            <p:spPr>
              <a:xfrm>
                <a:off x="5833495" y="3829279"/>
                <a:ext cx="226862" cy="217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Šípka: obojsmerná zvislá 16">
              <a:extLst>
                <a:ext uri="{FF2B5EF4-FFF2-40B4-BE49-F238E27FC236}">
                  <a16:creationId xmlns:a16="http://schemas.microsoft.com/office/drawing/2014/main" id="{8C3BC4D6-F0E2-4157-BA8E-2CD34E2BDB9B}"/>
                </a:ext>
              </a:extLst>
            </p:cNvPr>
            <p:cNvSpPr/>
            <p:nvPr/>
          </p:nvSpPr>
          <p:spPr>
            <a:xfrm>
              <a:off x="4981958" y="4142730"/>
              <a:ext cx="144015" cy="360040"/>
            </a:xfrm>
            <a:prstGeom prst="upDownArrow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Šípka: obojsmerná zvislá 17">
              <a:extLst>
                <a:ext uri="{FF2B5EF4-FFF2-40B4-BE49-F238E27FC236}">
                  <a16:creationId xmlns:a16="http://schemas.microsoft.com/office/drawing/2014/main" id="{5FB22FE4-7AA8-4B5E-87D6-2A02D35FCB9D}"/>
                </a:ext>
              </a:extLst>
            </p:cNvPr>
            <p:cNvSpPr/>
            <p:nvPr/>
          </p:nvSpPr>
          <p:spPr>
            <a:xfrm rot="13779824">
              <a:off x="4879318" y="4627575"/>
              <a:ext cx="136807" cy="478660"/>
            </a:xfrm>
            <a:prstGeom prst="up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BlokTextu 3">
            <a:extLst>
              <a:ext uri="{FF2B5EF4-FFF2-40B4-BE49-F238E27FC236}">
                <a16:creationId xmlns:a16="http://schemas.microsoft.com/office/drawing/2014/main" id="{80A63726-6D2D-4007-9069-930502BE799C}"/>
              </a:ext>
            </a:extLst>
          </p:cNvPr>
          <p:cNvSpPr txBox="1"/>
          <p:nvPr/>
        </p:nvSpPr>
        <p:spPr>
          <a:xfrm>
            <a:off x="7552500" y="1682366"/>
            <a:ext cx="67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i="1" dirty="0">
                <a:solidFill>
                  <a:srgbClr val="FF0000"/>
                </a:solidFill>
              </a:rPr>
              <a:t>?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4AC5121B-B69D-4478-9B80-2056D3D45527}"/>
              </a:ext>
            </a:extLst>
          </p:cNvPr>
          <p:cNvCxnSpPr/>
          <p:nvPr/>
        </p:nvCxnSpPr>
        <p:spPr>
          <a:xfrm flipV="1">
            <a:off x="6106256" y="2097864"/>
            <a:ext cx="1446244" cy="2651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4FE43EBD-4154-489E-92C6-D629DF15F814}"/>
              </a:ext>
            </a:extLst>
          </p:cNvPr>
          <p:cNvCxnSpPr>
            <a:cxnSpLocks/>
          </p:cNvCxnSpPr>
          <p:nvPr/>
        </p:nvCxnSpPr>
        <p:spPr>
          <a:xfrm flipV="1">
            <a:off x="4716016" y="3681236"/>
            <a:ext cx="0" cy="576063"/>
          </a:xfrm>
          <a:prstGeom prst="straightConnector1">
            <a:avLst/>
          </a:prstGeom>
          <a:ln w="38100">
            <a:solidFill>
              <a:srgbClr val="99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ĺžnik 12">
            <a:extLst>
              <a:ext uri="{FF2B5EF4-FFF2-40B4-BE49-F238E27FC236}">
                <a16:creationId xmlns:a16="http://schemas.microsoft.com/office/drawing/2014/main" id="{B73CEF44-4ABB-49EC-8C0A-617F4F818E0C}"/>
              </a:ext>
            </a:extLst>
          </p:cNvPr>
          <p:cNvSpPr/>
          <p:nvPr/>
        </p:nvSpPr>
        <p:spPr>
          <a:xfrm>
            <a:off x="5361744" y="2365422"/>
            <a:ext cx="566289" cy="1894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055D9ADF-79EB-4878-8535-7175823F44BB}"/>
              </a:ext>
            </a:extLst>
          </p:cNvPr>
          <p:cNvSpPr txBox="1"/>
          <p:nvPr/>
        </p:nvSpPr>
        <p:spPr>
          <a:xfrm>
            <a:off x="5310186" y="2313632"/>
            <a:ext cx="74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vivo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8FD71204-157A-4E1C-AD3C-CEE8343EEECB}"/>
              </a:ext>
            </a:extLst>
          </p:cNvPr>
          <p:cNvSpPr txBox="1"/>
          <p:nvPr/>
        </p:nvSpPr>
        <p:spPr>
          <a:xfrm>
            <a:off x="1653230" y="6605337"/>
            <a:ext cx="3773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/>
              <a:t>Chiti </a:t>
            </a:r>
            <a:r>
              <a:rPr lang="sk-SK" sz="1000" i="1" dirty="0"/>
              <a:t>et al. Annu. Rev. </a:t>
            </a:r>
            <a:r>
              <a:rPr lang="sk-SK" sz="1000" i="1" dirty="0" err="1"/>
              <a:t>Biochem</a:t>
            </a:r>
            <a:r>
              <a:rPr lang="sk-SK" sz="1000" dirty="0"/>
              <a:t>, 2006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9254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D0F8CD-FF3E-4E64-B3BA-7AD8B04B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37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Inhibitors of amyloid aggregation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85F620E-D284-4FDB-BA3C-569F2195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5</a:t>
            </a:fld>
            <a:endParaRPr lang="sk-SK"/>
          </a:p>
        </p:txBody>
      </p:sp>
      <p:cxnSp>
        <p:nvCxnSpPr>
          <p:cNvPr id="5" name="Rovná spojnica 14">
            <a:extLst>
              <a:ext uri="{FF2B5EF4-FFF2-40B4-BE49-F238E27FC236}">
                <a16:creationId xmlns:a16="http://schemas.microsoft.com/office/drawing/2014/main" id="{340D42BB-E336-41E8-8E19-EC76063F285E}"/>
              </a:ext>
            </a:extLst>
          </p:cNvPr>
          <p:cNvCxnSpPr>
            <a:cxnSpLocks/>
          </p:cNvCxnSpPr>
          <p:nvPr/>
        </p:nvCxnSpPr>
        <p:spPr>
          <a:xfrm>
            <a:off x="504837" y="620688"/>
            <a:ext cx="79555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FCE8A69A-5BC2-4AB0-B6AF-03AC7AF44972}"/>
              </a:ext>
            </a:extLst>
          </p:cNvPr>
          <p:cNvSpPr txBox="1">
            <a:spLocks/>
          </p:cNvSpPr>
          <p:nvPr/>
        </p:nvSpPr>
        <p:spPr>
          <a:xfrm>
            <a:off x="409562" y="836712"/>
            <a:ext cx="8050869" cy="158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800" b="1" i="1" u="sng" dirty="0">
                <a:solidFill>
                  <a:srgbClr val="C00000"/>
                </a:solidFill>
              </a:rPr>
              <a:t>Inhibitors:</a:t>
            </a:r>
          </a:p>
          <a:p>
            <a:r>
              <a:rPr lang="en-US" sz="1400" dirty="0"/>
              <a:t>I</a:t>
            </a:r>
            <a:r>
              <a:rPr lang="sk-SK" sz="1400" dirty="0" err="1"/>
              <a:t>nteraction</a:t>
            </a:r>
            <a:r>
              <a:rPr lang="sk-SK" sz="1400" dirty="0"/>
              <a:t> </a:t>
            </a:r>
            <a:r>
              <a:rPr lang="sk-SK" sz="1400" dirty="0" err="1"/>
              <a:t>with</a:t>
            </a:r>
            <a:r>
              <a:rPr lang="sk-SK" sz="1400" dirty="0"/>
              <a:t> </a:t>
            </a:r>
            <a:r>
              <a:rPr lang="sk-SK" sz="1400" b="1" dirty="0"/>
              <a:t>h</a:t>
            </a:r>
            <a:r>
              <a:rPr lang="en-US" sz="1400" b="1" dirty="0"/>
              <a:t>y</a:t>
            </a:r>
            <a:r>
              <a:rPr lang="sk-SK" sz="1400" b="1" dirty="0" err="1"/>
              <a:t>drophobic</a:t>
            </a:r>
            <a:r>
              <a:rPr lang="sk-SK" sz="1400" b="1" dirty="0"/>
              <a:t> </a:t>
            </a:r>
            <a:r>
              <a:rPr lang="sk-SK" sz="1400" b="1" dirty="0" err="1"/>
              <a:t>residues</a:t>
            </a:r>
            <a:r>
              <a:rPr lang="en-US" sz="1400" b="1" dirty="0"/>
              <a:t> </a:t>
            </a:r>
            <a:r>
              <a:rPr lang="sk-SK" sz="1400" dirty="0"/>
              <a:t>(</a:t>
            </a:r>
            <a:r>
              <a:rPr lang="sk-SK" sz="1400" dirty="0" err="1"/>
              <a:t>aromatic</a:t>
            </a:r>
            <a:r>
              <a:rPr lang="sk-SK" sz="1400" dirty="0"/>
              <a:t> </a:t>
            </a:r>
            <a:r>
              <a:rPr lang="sk-SK" sz="1400" dirty="0" err="1"/>
              <a:t>side</a:t>
            </a:r>
            <a:r>
              <a:rPr lang="sk-SK" sz="1400" dirty="0"/>
              <a:t> </a:t>
            </a:r>
            <a:r>
              <a:rPr lang="sk-SK" sz="1400" dirty="0" err="1"/>
              <a:t>chains</a:t>
            </a:r>
            <a:r>
              <a:rPr lang="sk-SK" sz="1400" dirty="0"/>
              <a:t>, H-</a:t>
            </a:r>
            <a:r>
              <a:rPr lang="sk-SK" sz="1400" dirty="0" err="1"/>
              <a:t>bonds</a:t>
            </a:r>
            <a:r>
              <a:rPr lang="sk-SK" sz="1400" dirty="0"/>
              <a:t>, </a:t>
            </a:r>
            <a:r>
              <a:rPr lang="sk-SK" sz="1400" dirty="0" err="1"/>
              <a:t>electrostatic</a:t>
            </a:r>
            <a:r>
              <a:rPr lang="sk-SK" sz="1400" dirty="0"/>
              <a:t> interactions)</a:t>
            </a:r>
          </a:p>
          <a:p>
            <a:r>
              <a:rPr lang="sk-SK" sz="1400" dirty="0" err="1"/>
              <a:t>Multiple</a:t>
            </a:r>
            <a:r>
              <a:rPr lang="sk-SK" sz="1400" dirty="0"/>
              <a:t> </a:t>
            </a:r>
            <a:r>
              <a:rPr lang="sk-SK" sz="1400" b="1" dirty="0" err="1"/>
              <a:t>aromatic</a:t>
            </a:r>
            <a:r>
              <a:rPr lang="sk-SK" sz="1400" b="1" dirty="0"/>
              <a:t> </a:t>
            </a:r>
            <a:r>
              <a:rPr lang="sk-SK" sz="1400" b="1" dirty="0" err="1"/>
              <a:t>rings</a:t>
            </a:r>
            <a:r>
              <a:rPr lang="en-US" sz="1400" b="1" dirty="0"/>
              <a:t>, -</a:t>
            </a:r>
            <a:r>
              <a:rPr lang="sk-SK" sz="1400" b="1" dirty="0"/>
              <a:t>OH </a:t>
            </a:r>
            <a:r>
              <a:rPr lang="sk-SK" sz="1400" b="1" dirty="0" err="1"/>
              <a:t>groups</a:t>
            </a:r>
            <a:r>
              <a:rPr lang="sk-SK" sz="1400" b="1" dirty="0"/>
              <a:t> </a:t>
            </a:r>
          </a:p>
          <a:p>
            <a:r>
              <a:rPr lang="sk-SK" sz="1400" b="1" dirty="0" err="1"/>
              <a:t>Hydrophobic</a:t>
            </a:r>
            <a:r>
              <a:rPr lang="sk-SK" sz="1400" b="1" dirty="0"/>
              <a:t> </a:t>
            </a:r>
            <a:r>
              <a:rPr lang="sk-SK" sz="1400" b="1" dirty="0" err="1"/>
              <a:t>residues</a:t>
            </a:r>
            <a:r>
              <a:rPr lang="sk-SK" sz="1400" b="1" dirty="0"/>
              <a:t> </a:t>
            </a:r>
            <a:r>
              <a:rPr lang="sk-SK" sz="1400" dirty="0"/>
              <a:t>– </a:t>
            </a:r>
            <a:r>
              <a:rPr lang="sk-SK" sz="1400" dirty="0" err="1"/>
              <a:t>destabilization</a:t>
            </a:r>
            <a:r>
              <a:rPr lang="sk-SK" sz="1400" dirty="0"/>
              <a:t> of </a:t>
            </a:r>
            <a:r>
              <a:rPr lang="sk-SK" sz="1400" dirty="0" err="1"/>
              <a:t>hydrophobic</a:t>
            </a:r>
            <a:r>
              <a:rPr lang="sk-SK" sz="1400" dirty="0"/>
              <a:t> </a:t>
            </a:r>
            <a:r>
              <a:rPr lang="sk-SK" sz="1400" dirty="0" err="1"/>
              <a:t>core</a:t>
            </a:r>
            <a:endParaRPr lang="sk-SK" sz="1400" dirty="0"/>
          </a:p>
          <a:p>
            <a:r>
              <a:rPr lang="sk-SK" sz="1400" b="1" dirty="0"/>
              <a:t>Linker </a:t>
            </a:r>
            <a:r>
              <a:rPr lang="sk-SK" sz="1400" dirty="0"/>
              <a:t>of </a:t>
            </a:r>
            <a:r>
              <a:rPr lang="sk-SK" sz="1400" dirty="0" err="1"/>
              <a:t>specific</a:t>
            </a:r>
            <a:r>
              <a:rPr lang="sk-SK" sz="1400" dirty="0"/>
              <a:t> </a:t>
            </a:r>
            <a:r>
              <a:rPr lang="sk-SK" sz="1400" dirty="0" err="1"/>
              <a:t>length</a:t>
            </a:r>
            <a:endParaRPr lang="en-US" sz="1400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BCBB7DD0-98D8-455E-96AF-6834E14122C0}"/>
              </a:ext>
            </a:extLst>
          </p:cNvPr>
          <p:cNvSpPr/>
          <p:nvPr/>
        </p:nvSpPr>
        <p:spPr>
          <a:xfrm>
            <a:off x="391472" y="2276872"/>
            <a:ext cx="4590091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u="sng" dirty="0">
                <a:solidFill>
                  <a:srgbClr val="C00000"/>
                </a:solidFill>
              </a:rPr>
              <a:t>Molecular hybridization</a:t>
            </a:r>
            <a:r>
              <a:rPr lang="sk-SK" sz="1600" b="1" i="1" u="sng" dirty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400" dirty="0" err="1"/>
              <a:t>Rational</a:t>
            </a:r>
            <a:r>
              <a:rPr lang="sk-SK" sz="1400" dirty="0"/>
              <a:t> design of </a:t>
            </a:r>
            <a:r>
              <a:rPr lang="sk-SK" sz="1400" dirty="0" err="1"/>
              <a:t>active</a:t>
            </a:r>
            <a:r>
              <a:rPr lang="sk-SK" sz="1400" dirty="0"/>
              <a:t> </a:t>
            </a:r>
            <a:r>
              <a:rPr lang="sk-SK" sz="1400" dirty="0" err="1"/>
              <a:t>molecules</a:t>
            </a:r>
            <a:r>
              <a:rPr lang="sk-SK" sz="1400" dirty="0"/>
              <a:t> (inhibitors)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400" dirty="0"/>
              <a:t>2 or more </a:t>
            </a:r>
            <a:r>
              <a:rPr lang="sk-SK" sz="1400" i="1" dirty="0"/>
              <a:t>„</a:t>
            </a:r>
            <a:r>
              <a:rPr lang="sk-SK" sz="1400" i="1" dirty="0" err="1"/>
              <a:t>mother</a:t>
            </a:r>
            <a:r>
              <a:rPr lang="sk-SK" sz="1400" i="1" dirty="0"/>
              <a:t>“ </a:t>
            </a:r>
            <a:r>
              <a:rPr lang="sk-SK" sz="1400" dirty="0" err="1"/>
              <a:t>molecules</a:t>
            </a:r>
            <a:r>
              <a:rPr lang="sk-SK" sz="1400" dirty="0"/>
              <a:t> </a:t>
            </a:r>
            <a:r>
              <a:rPr lang="sk-SK" sz="1400" dirty="0">
                <a:sym typeface="Wingdings" panose="05000000000000000000" pitchFamily="2" charset="2"/>
              </a:rPr>
              <a:t></a:t>
            </a:r>
            <a:r>
              <a:rPr lang="en-US" sz="1400" dirty="0">
                <a:sym typeface="Wingdings" panose="05000000000000000000" pitchFamily="2" charset="2"/>
              </a:rPr>
              <a:t> hybrid molecule with higher activity + </a:t>
            </a:r>
            <a:r>
              <a:rPr lang="sk-SK" sz="1400" dirty="0" err="1">
                <a:sym typeface="Wingdings" panose="05000000000000000000" pitchFamily="2" charset="2"/>
              </a:rPr>
              <a:t>desired</a:t>
            </a:r>
            <a:r>
              <a:rPr lang="sk-SK" sz="1400" dirty="0">
                <a:sym typeface="Wingdings" panose="05000000000000000000" pitchFamily="2" charset="2"/>
              </a:rPr>
              <a:t> effect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400" dirty="0" err="1"/>
              <a:t>Homomers</a:t>
            </a:r>
            <a:r>
              <a:rPr lang="sk-SK" sz="1400" dirty="0"/>
              <a:t>/heteromers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16E4DCA9-78FA-4167-B786-759B82020A6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26560" r="19147" b="29242"/>
          <a:stretch/>
        </p:blipFill>
        <p:spPr bwMode="auto">
          <a:xfrm>
            <a:off x="5037916" y="1988840"/>
            <a:ext cx="3600000" cy="151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C9CFB215-ADB2-46CF-9070-D4524E6AC167}"/>
              </a:ext>
            </a:extLst>
          </p:cNvPr>
          <p:cNvSpPr txBox="1"/>
          <p:nvPr/>
        </p:nvSpPr>
        <p:spPr>
          <a:xfrm>
            <a:off x="0" y="6642556"/>
            <a:ext cx="288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 err="1"/>
              <a:t>Reinke</a:t>
            </a:r>
            <a:r>
              <a:rPr lang="sk-SK" sz="800" dirty="0"/>
              <a:t>, A. et al. </a:t>
            </a:r>
            <a:r>
              <a:rPr lang="de-DE" sz="800" dirty="0" err="1"/>
              <a:t>Chem</a:t>
            </a:r>
            <a:r>
              <a:rPr lang="de-DE" sz="800" dirty="0"/>
              <a:t> </a:t>
            </a:r>
            <a:r>
              <a:rPr lang="de-DE" sz="800" dirty="0" err="1"/>
              <a:t>Biol</a:t>
            </a:r>
            <a:r>
              <a:rPr lang="de-DE" sz="800" dirty="0"/>
              <a:t> </a:t>
            </a:r>
            <a:r>
              <a:rPr lang="de-DE" sz="800" b="1" dirty="0"/>
              <a:t>Drug</a:t>
            </a:r>
            <a:r>
              <a:rPr lang="de-DE" sz="800" dirty="0"/>
              <a:t> Des CHEM BIOL </a:t>
            </a:r>
            <a:r>
              <a:rPr lang="de-DE" sz="800" b="1" dirty="0"/>
              <a:t>DRUG</a:t>
            </a:r>
            <a:r>
              <a:rPr lang="de-DE" sz="800" dirty="0"/>
              <a:t> DES</a:t>
            </a:r>
            <a:r>
              <a:rPr lang="sk-SK" sz="800" dirty="0"/>
              <a:t>, 2007 </a:t>
            </a:r>
            <a:endParaRPr lang="en-US" sz="800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429404" y="4028000"/>
            <a:ext cx="8143230" cy="2499449"/>
            <a:chOff x="-180528" y="836712"/>
            <a:chExt cx="9000000" cy="2762424"/>
          </a:xfrm>
        </p:grpSpPr>
        <p:grpSp>
          <p:nvGrpSpPr>
            <p:cNvPr id="14" name="Skupina 13"/>
            <p:cNvGrpSpPr/>
            <p:nvPr/>
          </p:nvGrpSpPr>
          <p:grpSpPr>
            <a:xfrm>
              <a:off x="-180528" y="836712"/>
              <a:ext cx="9000000" cy="2704557"/>
              <a:chOff x="-180528" y="836712"/>
              <a:chExt cx="9000000" cy="2704557"/>
            </a:xfrm>
          </p:grpSpPr>
          <p:pic>
            <p:nvPicPr>
              <p:cNvPr id="19" name="Picture 2" descr="image">
                <a:extLst>
                  <a:ext uri="{FF2B5EF4-FFF2-40B4-BE49-F238E27FC236}">
                    <a16:creationId xmlns:a16="http://schemas.microsoft.com/office/drawing/2014/main" id="{F3DDE651-6C75-4A8D-A51C-2984AC65DA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386"/>
              <a:stretch/>
            </p:blipFill>
            <p:spPr bwMode="auto">
              <a:xfrm>
                <a:off x="-180528" y="836712"/>
                <a:ext cx="9000000" cy="2704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Obdélník 19"/>
              <p:cNvSpPr/>
              <p:nvPr/>
            </p:nvSpPr>
            <p:spPr>
              <a:xfrm>
                <a:off x="1475656" y="1700808"/>
                <a:ext cx="936104" cy="288032"/>
              </a:xfrm>
              <a:prstGeom prst="rect">
                <a:avLst/>
              </a:prstGeom>
              <a:solidFill>
                <a:srgbClr val="969696"/>
              </a:solidFill>
              <a:ln>
                <a:solidFill>
                  <a:srgbClr val="96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bdélník 20"/>
              <p:cNvSpPr/>
              <p:nvPr/>
            </p:nvSpPr>
            <p:spPr>
              <a:xfrm>
                <a:off x="6372200" y="1695789"/>
                <a:ext cx="936104" cy="288032"/>
              </a:xfrm>
              <a:prstGeom prst="rect">
                <a:avLst/>
              </a:prstGeom>
              <a:solidFill>
                <a:srgbClr val="969696"/>
              </a:solidFill>
              <a:ln>
                <a:solidFill>
                  <a:srgbClr val="96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bdélník 21"/>
              <p:cNvSpPr/>
              <p:nvPr/>
            </p:nvSpPr>
            <p:spPr>
              <a:xfrm>
                <a:off x="1440975" y="3212976"/>
                <a:ext cx="936104" cy="288032"/>
              </a:xfrm>
              <a:prstGeom prst="rect">
                <a:avLst/>
              </a:prstGeom>
              <a:solidFill>
                <a:srgbClr val="969696"/>
              </a:solidFill>
              <a:ln>
                <a:solidFill>
                  <a:srgbClr val="96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bdélník 22"/>
              <p:cNvSpPr/>
              <p:nvPr/>
            </p:nvSpPr>
            <p:spPr>
              <a:xfrm>
                <a:off x="6300192" y="3242673"/>
                <a:ext cx="1080000" cy="216000"/>
              </a:xfrm>
              <a:prstGeom prst="rect">
                <a:avLst/>
              </a:prstGeom>
              <a:solidFill>
                <a:srgbClr val="969696"/>
              </a:solidFill>
              <a:ln>
                <a:solidFill>
                  <a:srgbClr val="96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5" name="TextovéPole 14"/>
            <p:cNvSpPr txBox="1"/>
            <p:nvPr/>
          </p:nvSpPr>
          <p:spPr>
            <a:xfrm>
              <a:off x="1352845" y="1654200"/>
              <a:ext cx="1359686" cy="40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Curcumin</a:t>
              </a:r>
              <a:endParaRPr lang="cs-CZ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154791" y="1675407"/>
              <a:ext cx="1359686" cy="40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Too long</a:t>
              </a:r>
              <a:endParaRPr lang="cs-CZ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1195609" y="3190945"/>
              <a:ext cx="1359686" cy="40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Too short</a:t>
              </a:r>
              <a:endParaRPr lang="cs-CZ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6037523" y="3184680"/>
              <a:ext cx="1676221" cy="408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Too flexible</a:t>
              </a:r>
              <a:endParaRPr lang="cs-CZ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071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dĺžnik 61">
            <a:extLst>
              <a:ext uri="{FF2B5EF4-FFF2-40B4-BE49-F238E27FC236}">
                <a16:creationId xmlns:a16="http://schemas.microsoft.com/office/drawing/2014/main" id="{CF8EAB35-E878-4D2C-AE0F-9B14743EF27A}"/>
              </a:ext>
            </a:extLst>
          </p:cNvPr>
          <p:cNvSpPr/>
          <p:nvPr/>
        </p:nvSpPr>
        <p:spPr>
          <a:xfrm>
            <a:off x="2069507" y="3161883"/>
            <a:ext cx="468804" cy="218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1603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sk-SK" sz="36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Extracts</a:t>
            </a:r>
            <a:r>
              <a:rPr lang="sk-SK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sk-SK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Chinese</a:t>
            </a:r>
            <a:r>
              <a:rPr lang="sk-SK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6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herbs</a:t>
            </a:r>
            <a:br>
              <a:rPr lang="sk-SK" dirty="0"/>
            </a:br>
            <a:r>
              <a:rPr lang="cs-CZ" sz="1800" i="1" dirty="0" err="1"/>
              <a:t>School</a:t>
            </a:r>
            <a:r>
              <a:rPr lang="cs-CZ" sz="1800" i="1" dirty="0"/>
              <a:t> of </a:t>
            </a:r>
            <a:r>
              <a:rPr lang="cs-CZ" sz="1800" i="1" dirty="0" err="1"/>
              <a:t>Pharmacy</a:t>
            </a:r>
            <a:r>
              <a:rPr lang="cs-CZ" sz="1800" i="1" dirty="0"/>
              <a:t>, East China University of Science and Technology, </a:t>
            </a:r>
            <a:r>
              <a:rPr lang="cs-CZ" sz="1800" i="1" dirty="0" err="1"/>
              <a:t>Shanghai</a:t>
            </a:r>
            <a:r>
              <a:rPr lang="cs-CZ" sz="1800" i="1" dirty="0"/>
              <a:t>, China</a:t>
            </a:r>
            <a:br>
              <a:rPr lang="cs-CZ" sz="2000" dirty="0"/>
            </a:br>
            <a:endParaRPr lang="cs-CZ" sz="2200" dirty="0"/>
          </a:p>
        </p:txBody>
      </p:sp>
      <p:sp>
        <p:nvSpPr>
          <p:cNvPr id="9" name="Obdĺžnik 8"/>
          <p:cNvSpPr/>
          <p:nvPr/>
        </p:nvSpPr>
        <p:spPr>
          <a:xfrm>
            <a:off x="6372200" y="4509120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6372200" y="6021288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41" descr="anamarrhen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318" y="1359779"/>
            <a:ext cx="1440000" cy="18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BlokTextu 16"/>
          <p:cNvSpPr txBox="1"/>
          <p:nvPr/>
        </p:nvSpPr>
        <p:spPr>
          <a:xfrm>
            <a:off x="-25708" y="5380511"/>
            <a:ext cx="2714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1"/>
            <a:r>
              <a:rPr lang="sk-SK" sz="1400" b="1" dirty="0" err="1"/>
              <a:t>Chinese</a:t>
            </a:r>
            <a:r>
              <a:rPr lang="sk-SK" sz="1400" b="1" dirty="0"/>
              <a:t> </a:t>
            </a:r>
            <a:r>
              <a:rPr lang="sk-SK" sz="1400" b="1" dirty="0" err="1"/>
              <a:t>medicine</a:t>
            </a:r>
            <a:endParaRPr lang="sk-SK" sz="1400" b="1" dirty="0"/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sk-SK" sz="1400" dirty="0" err="1"/>
              <a:t>Antidepressant</a:t>
            </a:r>
            <a:endParaRPr lang="en-US" sz="1400" dirty="0"/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</a:t>
            </a:r>
            <a:r>
              <a:rPr lang="sk-SK" sz="1400" dirty="0" err="1"/>
              <a:t>ntidiabetic</a:t>
            </a:r>
            <a:endParaRPr lang="sk-SK" sz="1400" dirty="0"/>
          </a:p>
          <a:p>
            <a:pPr marL="180975" lvl="1"/>
            <a:r>
              <a:rPr lang="sk-SK" sz="1400" dirty="0" err="1"/>
              <a:t>Extracts</a:t>
            </a:r>
            <a:endParaRPr lang="en-US" sz="1400" dirty="0"/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en-US" sz="1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Sarsasapogenin</a:t>
            </a:r>
            <a:r>
              <a:rPr lang="sk-SK" sz="1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(ML-1)</a:t>
            </a:r>
            <a:r>
              <a:rPr lang="en-US" sz="1400" b="1" u="sng" dirty="0">
                <a:sym typeface="Wingdings" panose="05000000000000000000" pitchFamily="2" charset="2"/>
              </a:rPr>
              <a:t> </a:t>
            </a:r>
            <a:endParaRPr lang="sk-SK" sz="1400" b="1" u="sng" dirty="0"/>
          </a:p>
          <a:p>
            <a:pPr marL="180975" lvl="1"/>
            <a:endParaRPr lang="sk-SK" sz="1200" dirty="0"/>
          </a:p>
          <a:p>
            <a:endParaRPr lang="sk-SK" sz="800" dirty="0"/>
          </a:p>
        </p:txBody>
      </p:sp>
      <p:sp>
        <p:nvSpPr>
          <p:cNvPr id="28" name="Obdĺžnik 27"/>
          <p:cNvSpPr/>
          <p:nvPr/>
        </p:nvSpPr>
        <p:spPr>
          <a:xfrm>
            <a:off x="5508104" y="1916832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Obdĺžnik 28"/>
          <p:cNvSpPr/>
          <p:nvPr/>
        </p:nvSpPr>
        <p:spPr>
          <a:xfrm>
            <a:off x="5508104" y="3933056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Obdĺžnik 29"/>
          <p:cNvSpPr/>
          <p:nvPr/>
        </p:nvSpPr>
        <p:spPr>
          <a:xfrm>
            <a:off x="5436096" y="5949280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F7C83CE-AF36-4E19-821D-792767D2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6</a:t>
            </a:fld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951CF368-6132-448B-AFAD-1978496CF92D}"/>
              </a:ext>
            </a:extLst>
          </p:cNvPr>
          <p:cNvSpPr/>
          <p:nvPr/>
        </p:nvSpPr>
        <p:spPr>
          <a:xfrm>
            <a:off x="2470720" y="2736891"/>
            <a:ext cx="432048" cy="187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bdĺžnik 34">
            <a:extLst>
              <a:ext uri="{FF2B5EF4-FFF2-40B4-BE49-F238E27FC236}">
                <a16:creationId xmlns:a16="http://schemas.microsoft.com/office/drawing/2014/main" id="{59396171-F024-4137-A664-8A7419064F8D}"/>
              </a:ext>
            </a:extLst>
          </p:cNvPr>
          <p:cNvSpPr/>
          <p:nvPr/>
        </p:nvSpPr>
        <p:spPr>
          <a:xfrm>
            <a:off x="2479381" y="4221088"/>
            <a:ext cx="432048" cy="187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dĺžnik 37">
            <a:extLst>
              <a:ext uri="{FF2B5EF4-FFF2-40B4-BE49-F238E27FC236}">
                <a16:creationId xmlns:a16="http://schemas.microsoft.com/office/drawing/2014/main" id="{804A6C5F-D338-47AB-BD18-6E56D42DDB64}"/>
              </a:ext>
            </a:extLst>
          </p:cNvPr>
          <p:cNvSpPr/>
          <p:nvPr/>
        </p:nvSpPr>
        <p:spPr>
          <a:xfrm>
            <a:off x="2434958" y="5781011"/>
            <a:ext cx="432048" cy="187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Red Sage &quot;Dan shen&quot; Seeds (Salvia miltiorrhiza)">
            <a:extLst>
              <a:ext uri="{FF2B5EF4-FFF2-40B4-BE49-F238E27FC236}">
                <a16:creationId xmlns:a16="http://schemas.microsoft.com/office/drawing/2014/main" id="{58F258BE-5C7E-4908-9404-DC8D62C48E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19" y="1316184"/>
            <a:ext cx="1800000" cy="234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Obrázok 41">
            <a:extLst>
              <a:ext uri="{FF2B5EF4-FFF2-40B4-BE49-F238E27FC236}">
                <a16:creationId xmlns:a16="http://schemas.microsoft.com/office/drawing/2014/main" id="{9219971F-CA57-4FE7-8F8C-6C0868FE85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95" y="4751280"/>
            <a:ext cx="2714697" cy="1722950"/>
          </a:xfrm>
          <a:prstGeom prst="rect">
            <a:avLst/>
          </a:prstGeom>
        </p:spPr>
      </p:pic>
      <p:pic>
        <p:nvPicPr>
          <p:cNvPr id="43" name="Obrázok 42">
            <a:extLst>
              <a:ext uri="{FF2B5EF4-FFF2-40B4-BE49-F238E27FC236}">
                <a16:creationId xmlns:a16="http://schemas.microsoft.com/office/drawing/2014/main" id="{A0A09C57-A7E2-4700-B6EA-E002EEDCE4C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95" y="1997968"/>
            <a:ext cx="1279798" cy="1143000"/>
          </a:xfrm>
          <a:prstGeom prst="rect">
            <a:avLst/>
          </a:prstGeom>
        </p:spPr>
      </p:pic>
      <p:sp>
        <p:nvSpPr>
          <p:cNvPr id="44" name="Nadpis 1">
            <a:extLst>
              <a:ext uri="{FF2B5EF4-FFF2-40B4-BE49-F238E27FC236}">
                <a16:creationId xmlns:a16="http://schemas.microsoft.com/office/drawing/2014/main" id="{5271BBE1-77FF-4805-85C0-610E31027F46}"/>
              </a:ext>
            </a:extLst>
          </p:cNvPr>
          <p:cNvSpPr txBox="1">
            <a:spLocks/>
          </p:cNvSpPr>
          <p:nvPr/>
        </p:nvSpPr>
        <p:spPr>
          <a:xfrm>
            <a:off x="6372199" y="883569"/>
            <a:ext cx="3024337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u="sng" dirty="0">
                <a:solidFill>
                  <a:schemeClr val="bg1">
                    <a:lumMod val="50000"/>
                  </a:schemeClr>
                </a:solidFill>
              </a:rPr>
              <a:t>Salvia miltiorrhiza</a:t>
            </a:r>
          </a:p>
        </p:txBody>
      </p:sp>
      <p:sp>
        <p:nvSpPr>
          <p:cNvPr id="45" name="BlokTextu 44">
            <a:extLst>
              <a:ext uri="{FF2B5EF4-FFF2-40B4-BE49-F238E27FC236}">
                <a16:creationId xmlns:a16="http://schemas.microsoft.com/office/drawing/2014/main" id="{A689A860-7CC3-459F-BB74-E3C7B61ABFA8}"/>
              </a:ext>
            </a:extLst>
          </p:cNvPr>
          <p:cNvSpPr txBox="1"/>
          <p:nvPr/>
        </p:nvSpPr>
        <p:spPr>
          <a:xfrm>
            <a:off x="7086657" y="3753239"/>
            <a:ext cx="38403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Chinese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Antibiotics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Antioxidant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Antiapoptotic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Antifungal</a:t>
            </a:r>
          </a:p>
          <a:p>
            <a:r>
              <a:rPr lang="en-US" sz="1400" dirty="0"/>
              <a:t>Extracts </a:t>
            </a:r>
            <a:endParaRPr lang="en-US" sz="1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u="sng" dirty="0">
                <a:solidFill>
                  <a:srgbClr val="800080"/>
                </a:solidFill>
                <a:sym typeface="Wingdings" panose="05000000000000000000" pitchFamily="2" charset="2"/>
              </a:rPr>
              <a:t>Tanshinon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u="sng" dirty="0" err="1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Salvionolic</a:t>
            </a:r>
            <a:r>
              <a:rPr lang="en-US" sz="1400" b="1" i="1" u="sng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acid</a:t>
            </a:r>
            <a:endParaRPr lang="en-US" sz="1400" b="1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Obdĺžnik 45">
            <a:extLst>
              <a:ext uri="{FF2B5EF4-FFF2-40B4-BE49-F238E27FC236}">
                <a16:creationId xmlns:a16="http://schemas.microsoft.com/office/drawing/2014/main" id="{5E3DF5B6-FBE8-4C67-A2E2-1E12F0F62873}"/>
              </a:ext>
            </a:extLst>
          </p:cNvPr>
          <p:cNvSpPr/>
          <p:nvPr/>
        </p:nvSpPr>
        <p:spPr>
          <a:xfrm>
            <a:off x="5230077" y="3753239"/>
            <a:ext cx="1749247" cy="52322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/>
              <a:t>Salvionolic</a:t>
            </a:r>
            <a:r>
              <a:rPr lang="en-US" sz="1400" i="1" dirty="0"/>
              <a:t> acid B </a:t>
            </a:r>
          </a:p>
          <a:p>
            <a:pPr algn="ctr"/>
            <a:r>
              <a:rPr lang="en-US" sz="1400" i="1" dirty="0"/>
              <a:t>(Hydrophilic extracts)</a:t>
            </a:r>
          </a:p>
        </p:txBody>
      </p:sp>
      <p:sp>
        <p:nvSpPr>
          <p:cNvPr id="48" name="Obdĺžnik 47">
            <a:extLst>
              <a:ext uri="{FF2B5EF4-FFF2-40B4-BE49-F238E27FC236}">
                <a16:creationId xmlns:a16="http://schemas.microsoft.com/office/drawing/2014/main" id="{A7148C07-AFB0-4971-A6CB-CFB4A856F363}"/>
              </a:ext>
            </a:extLst>
          </p:cNvPr>
          <p:cNvSpPr/>
          <p:nvPr/>
        </p:nvSpPr>
        <p:spPr>
          <a:xfrm>
            <a:off x="5364088" y="1341117"/>
            <a:ext cx="1532857" cy="523220"/>
          </a:xfrm>
          <a:prstGeom prst="rect">
            <a:avLst/>
          </a:prstGeom>
          <a:ln w="38100">
            <a:solidFill>
              <a:srgbClr val="870E87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Tanshinon II A</a:t>
            </a:r>
          </a:p>
          <a:p>
            <a:pPr algn="ctr"/>
            <a:r>
              <a:rPr lang="en-US" sz="1400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(Lipophilic extract)</a:t>
            </a:r>
          </a:p>
        </p:txBody>
      </p:sp>
      <p:sp>
        <p:nvSpPr>
          <p:cNvPr id="19" name="BlokTextu 18"/>
          <p:cNvSpPr txBox="1"/>
          <p:nvPr/>
        </p:nvSpPr>
        <p:spPr>
          <a:xfrm>
            <a:off x="179512" y="899428"/>
            <a:ext cx="30243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i="1" u="sng" dirty="0" err="1"/>
              <a:t>Anemarrhenae</a:t>
            </a:r>
            <a:r>
              <a:rPr lang="en-US" b="1" i="1" u="sng" dirty="0"/>
              <a:t> </a:t>
            </a:r>
            <a:r>
              <a:rPr lang="en-US" b="1" i="1" u="sng" dirty="0" err="1"/>
              <a:t>asphodeloides</a:t>
            </a:r>
            <a:r>
              <a:rPr lang="sk-SK" b="1" i="1" u="sng" dirty="0"/>
              <a:t> </a:t>
            </a:r>
            <a:endParaRPr lang="sk-SK" b="1" u="sng" dirty="0"/>
          </a:p>
        </p:txBody>
      </p:sp>
      <p:sp>
        <p:nvSpPr>
          <p:cNvPr id="49" name="Obdĺžnik 48">
            <a:extLst>
              <a:ext uri="{FF2B5EF4-FFF2-40B4-BE49-F238E27FC236}">
                <a16:creationId xmlns:a16="http://schemas.microsoft.com/office/drawing/2014/main" id="{28E3F414-6893-438D-9C33-28850CC6144C}"/>
              </a:ext>
            </a:extLst>
          </p:cNvPr>
          <p:cNvSpPr/>
          <p:nvPr/>
        </p:nvSpPr>
        <p:spPr>
          <a:xfrm>
            <a:off x="221202" y="1358111"/>
            <a:ext cx="1448871" cy="185486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3674335D-47EA-4795-913B-CF811F1DE19F}"/>
              </a:ext>
            </a:extLst>
          </p:cNvPr>
          <p:cNvGrpSpPr/>
          <p:nvPr/>
        </p:nvGrpSpPr>
        <p:grpSpPr>
          <a:xfrm>
            <a:off x="2368797" y="4753928"/>
            <a:ext cx="2358850" cy="1237753"/>
            <a:chOff x="611559" y="5236581"/>
            <a:chExt cx="2880000" cy="1473027"/>
          </a:xfrm>
        </p:grpSpPr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59344A58-C3E0-48E3-B6C4-6FD4E7DC8B7D}"/>
                </a:ext>
              </a:extLst>
            </p:cNvPr>
            <p:cNvGrpSpPr/>
            <p:nvPr/>
          </p:nvGrpSpPr>
          <p:grpSpPr>
            <a:xfrm>
              <a:off x="611559" y="5236581"/>
              <a:ext cx="2880000" cy="1473027"/>
              <a:chOff x="611559" y="5236581"/>
              <a:chExt cx="2880000" cy="1473027"/>
            </a:xfrm>
          </p:grpSpPr>
          <p:pic>
            <p:nvPicPr>
              <p:cNvPr id="57" name="Picture 2">
                <a:extLst>
                  <a:ext uri="{FF2B5EF4-FFF2-40B4-BE49-F238E27FC236}">
                    <a16:creationId xmlns:a16="http://schemas.microsoft.com/office/drawing/2014/main" id="{7CF029F9-4DB6-4DE4-94F2-17ADF6DF23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t="74257"/>
              <a:stretch/>
            </p:blipFill>
            <p:spPr bwMode="auto">
              <a:xfrm>
                <a:off x="611559" y="5236581"/>
                <a:ext cx="2880000" cy="14730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Obdĺžnik 63">
                <a:extLst>
                  <a:ext uri="{FF2B5EF4-FFF2-40B4-BE49-F238E27FC236}">
                    <a16:creationId xmlns:a16="http://schemas.microsoft.com/office/drawing/2014/main" id="{7C34FD1F-301A-43AB-A089-0EC6F5A2BF41}"/>
                  </a:ext>
                </a:extLst>
              </p:cNvPr>
              <p:cNvSpPr/>
              <p:nvPr/>
            </p:nvSpPr>
            <p:spPr>
              <a:xfrm>
                <a:off x="683568" y="5968193"/>
                <a:ext cx="432048" cy="2691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BlokTextu 64">
              <a:extLst>
                <a:ext uri="{FF2B5EF4-FFF2-40B4-BE49-F238E27FC236}">
                  <a16:creationId xmlns:a16="http://schemas.microsoft.com/office/drawing/2014/main" id="{386F240B-2496-4C3E-86F0-A4C8BEE2D849}"/>
                </a:ext>
              </a:extLst>
            </p:cNvPr>
            <p:cNvSpPr txBox="1"/>
            <p:nvPr/>
          </p:nvSpPr>
          <p:spPr>
            <a:xfrm>
              <a:off x="623800" y="5555269"/>
              <a:ext cx="919384" cy="4395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ML-</a:t>
              </a:r>
              <a:r>
                <a:rPr lang="en-US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sk-SK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Obdĺžnik 2">
            <a:extLst>
              <a:ext uri="{FF2B5EF4-FFF2-40B4-BE49-F238E27FC236}">
                <a16:creationId xmlns:a16="http://schemas.microsoft.com/office/drawing/2014/main" id="{523E3182-D9FB-46E0-A900-7B7875AD1105}"/>
              </a:ext>
            </a:extLst>
          </p:cNvPr>
          <p:cNvSpPr/>
          <p:nvPr/>
        </p:nvSpPr>
        <p:spPr>
          <a:xfrm>
            <a:off x="5010396" y="872908"/>
            <a:ext cx="3964045" cy="584856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bdĺžnik 50">
            <a:extLst>
              <a:ext uri="{FF2B5EF4-FFF2-40B4-BE49-F238E27FC236}">
                <a16:creationId xmlns:a16="http://schemas.microsoft.com/office/drawing/2014/main" id="{BD6F5D0C-9F8F-4DF4-B3A1-E94542C162D5}"/>
              </a:ext>
            </a:extLst>
          </p:cNvPr>
          <p:cNvSpPr/>
          <p:nvPr/>
        </p:nvSpPr>
        <p:spPr>
          <a:xfrm>
            <a:off x="2479381" y="5367373"/>
            <a:ext cx="688426" cy="7084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3929968-199C-41D2-B4D5-332FFFA2D137}"/>
              </a:ext>
            </a:extLst>
          </p:cNvPr>
          <p:cNvGrpSpPr/>
          <p:nvPr/>
        </p:nvGrpSpPr>
        <p:grpSpPr>
          <a:xfrm>
            <a:off x="2339752" y="1301354"/>
            <a:ext cx="2544324" cy="1375590"/>
            <a:chOff x="2092923" y="1289174"/>
            <a:chExt cx="2880000" cy="1479574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31FC388E-D087-4F38-93F5-FC9F490F9B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t="22338" b="51805"/>
            <a:stretch/>
          </p:blipFill>
          <p:spPr bwMode="auto">
            <a:xfrm>
              <a:off x="2092923" y="1289174"/>
              <a:ext cx="2880000" cy="1479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ĺžnik 7">
              <a:extLst>
                <a:ext uri="{FF2B5EF4-FFF2-40B4-BE49-F238E27FC236}">
                  <a16:creationId xmlns:a16="http://schemas.microsoft.com/office/drawing/2014/main" id="{17B0091B-DB78-4074-ACF8-8E42762110BA}"/>
                </a:ext>
              </a:extLst>
            </p:cNvPr>
            <p:cNvSpPr/>
            <p:nvPr/>
          </p:nvSpPr>
          <p:spPr>
            <a:xfrm>
              <a:off x="2225200" y="1979853"/>
              <a:ext cx="446586" cy="1812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bdĺžnik 4">
            <a:extLst>
              <a:ext uri="{FF2B5EF4-FFF2-40B4-BE49-F238E27FC236}">
                <a16:creationId xmlns:a16="http://schemas.microsoft.com/office/drawing/2014/main" id="{DB9C2D75-5454-4139-9E7F-BC7292BF2B0B}"/>
              </a:ext>
            </a:extLst>
          </p:cNvPr>
          <p:cNvSpPr/>
          <p:nvPr/>
        </p:nvSpPr>
        <p:spPr>
          <a:xfrm>
            <a:off x="2339752" y="2036501"/>
            <a:ext cx="864097" cy="600411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lokTextu 31"/>
          <p:cNvSpPr txBox="1"/>
          <p:nvPr/>
        </p:nvSpPr>
        <p:spPr>
          <a:xfrm>
            <a:off x="2339752" y="17008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ML-2</a:t>
            </a:r>
          </a:p>
        </p:txBody>
      </p:sp>
      <p:pic>
        <p:nvPicPr>
          <p:cNvPr id="66" name="Picture 2">
            <a:extLst>
              <a:ext uri="{FF2B5EF4-FFF2-40B4-BE49-F238E27FC236}">
                <a16:creationId xmlns:a16="http://schemas.microsoft.com/office/drawing/2014/main" id="{F1E39C6D-47BF-433A-BBDC-7576F2767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742" t="48158" b="25947"/>
          <a:stretch/>
        </p:blipFill>
        <p:spPr bwMode="auto">
          <a:xfrm>
            <a:off x="2663463" y="3106190"/>
            <a:ext cx="2278326" cy="124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36212A32-1597-45E2-A886-2CE86B6F320F}"/>
              </a:ext>
            </a:extLst>
          </p:cNvPr>
          <p:cNvSpPr/>
          <p:nvPr/>
        </p:nvSpPr>
        <p:spPr>
          <a:xfrm>
            <a:off x="2169714" y="4349749"/>
            <a:ext cx="359767" cy="195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lokTextu 32"/>
          <p:cNvSpPr txBox="1"/>
          <p:nvPr/>
        </p:nvSpPr>
        <p:spPr>
          <a:xfrm>
            <a:off x="2545820" y="3352398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ML-3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t="2192" r="18826" b="78202"/>
          <a:stretch/>
        </p:blipFill>
        <p:spPr bwMode="auto">
          <a:xfrm>
            <a:off x="-147453" y="3911974"/>
            <a:ext cx="2215449" cy="102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ĺžnik 12">
            <a:extLst>
              <a:ext uri="{FF2B5EF4-FFF2-40B4-BE49-F238E27FC236}">
                <a16:creationId xmlns:a16="http://schemas.microsoft.com/office/drawing/2014/main" id="{71D133EF-3036-4034-B586-02CC0BF9AE9C}"/>
              </a:ext>
            </a:extLst>
          </p:cNvPr>
          <p:cNvSpPr/>
          <p:nvPr/>
        </p:nvSpPr>
        <p:spPr>
          <a:xfrm>
            <a:off x="69371" y="3665544"/>
            <a:ext cx="1440160" cy="365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bdĺžnik 21">
            <a:extLst>
              <a:ext uri="{FF2B5EF4-FFF2-40B4-BE49-F238E27FC236}">
                <a16:creationId xmlns:a16="http://schemas.microsoft.com/office/drawing/2014/main" id="{3B5B3979-791D-40A6-8919-06E99BCE6EB2}"/>
              </a:ext>
            </a:extLst>
          </p:cNvPr>
          <p:cNvSpPr/>
          <p:nvPr/>
        </p:nvSpPr>
        <p:spPr>
          <a:xfrm>
            <a:off x="-37962" y="4009833"/>
            <a:ext cx="1009563" cy="210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bdĺžnik 49">
            <a:extLst>
              <a:ext uri="{FF2B5EF4-FFF2-40B4-BE49-F238E27FC236}">
                <a16:creationId xmlns:a16="http://schemas.microsoft.com/office/drawing/2014/main" id="{EBD312F7-2921-47C3-BD8F-8EAE8E9676A3}"/>
              </a:ext>
            </a:extLst>
          </p:cNvPr>
          <p:cNvSpPr/>
          <p:nvPr/>
        </p:nvSpPr>
        <p:spPr>
          <a:xfrm>
            <a:off x="2582939" y="3666654"/>
            <a:ext cx="772516" cy="7488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BlokTextu 39">
            <a:extLst>
              <a:ext uri="{FF2B5EF4-FFF2-40B4-BE49-F238E27FC236}">
                <a16:creationId xmlns:a16="http://schemas.microsoft.com/office/drawing/2014/main" id="{FA065CD8-72D3-4E81-9D61-E5EB8B8FFCA6}"/>
              </a:ext>
            </a:extLst>
          </p:cNvPr>
          <p:cNvSpPr txBox="1"/>
          <p:nvPr/>
        </p:nvSpPr>
        <p:spPr>
          <a:xfrm>
            <a:off x="182465" y="3327363"/>
            <a:ext cx="165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Sarsasapogenin</a:t>
            </a:r>
          </a:p>
          <a:p>
            <a:pPr algn="ctr"/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ML-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Šípka: doprava 22">
            <a:extLst>
              <a:ext uri="{FF2B5EF4-FFF2-40B4-BE49-F238E27FC236}">
                <a16:creationId xmlns:a16="http://schemas.microsoft.com/office/drawing/2014/main" id="{2F3025F3-EFB8-43A3-909E-580F31A1A1AD}"/>
              </a:ext>
            </a:extLst>
          </p:cNvPr>
          <p:cNvSpPr/>
          <p:nvPr/>
        </p:nvSpPr>
        <p:spPr>
          <a:xfrm rot="18132239">
            <a:off x="1744347" y="3043523"/>
            <a:ext cx="850732" cy="296674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3208E089-64C0-474C-9870-DBB26B64DF40}"/>
              </a:ext>
            </a:extLst>
          </p:cNvPr>
          <p:cNvSpPr/>
          <p:nvPr/>
        </p:nvSpPr>
        <p:spPr>
          <a:xfrm>
            <a:off x="950170" y="3955953"/>
            <a:ext cx="381470" cy="218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Šípka: doprava 68">
            <a:extLst>
              <a:ext uri="{FF2B5EF4-FFF2-40B4-BE49-F238E27FC236}">
                <a16:creationId xmlns:a16="http://schemas.microsoft.com/office/drawing/2014/main" id="{3D32C0F3-E299-44F3-9C34-0160021D30CA}"/>
              </a:ext>
            </a:extLst>
          </p:cNvPr>
          <p:cNvSpPr/>
          <p:nvPr/>
        </p:nvSpPr>
        <p:spPr>
          <a:xfrm>
            <a:off x="2080867" y="3955062"/>
            <a:ext cx="369731" cy="29667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Šípka: doprava 69">
            <a:extLst>
              <a:ext uri="{FF2B5EF4-FFF2-40B4-BE49-F238E27FC236}">
                <a16:creationId xmlns:a16="http://schemas.microsoft.com/office/drawing/2014/main" id="{58634E2E-D732-4948-87F2-B56D2BBDE65F}"/>
              </a:ext>
            </a:extLst>
          </p:cNvPr>
          <p:cNvSpPr/>
          <p:nvPr/>
        </p:nvSpPr>
        <p:spPr>
          <a:xfrm rot="2566650">
            <a:off x="1641054" y="4722483"/>
            <a:ext cx="850732" cy="296674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BE186B66-76DA-4E0E-96ED-698ADBA146A3}"/>
              </a:ext>
            </a:extLst>
          </p:cNvPr>
          <p:cNvSpPr/>
          <p:nvPr/>
        </p:nvSpPr>
        <p:spPr>
          <a:xfrm>
            <a:off x="2641918" y="3697872"/>
            <a:ext cx="343435" cy="150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bdĺžnik 71">
            <a:extLst>
              <a:ext uri="{FF2B5EF4-FFF2-40B4-BE49-F238E27FC236}">
                <a16:creationId xmlns:a16="http://schemas.microsoft.com/office/drawing/2014/main" id="{FA70B9D0-A30B-4423-8D84-A2F4CD34797E}"/>
              </a:ext>
            </a:extLst>
          </p:cNvPr>
          <p:cNvSpPr/>
          <p:nvPr/>
        </p:nvSpPr>
        <p:spPr>
          <a:xfrm>
            <a:off x="0" y="4173270"/>
            <a:ext cx="381470" cy="218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bdĺžnik 46">
            <a:extLst>
              <a:ext uri="{FF2B5EF4-FFF2-40B4-BE49-F238E27FC236}">
                <a16:creationId xmlns:a16="http://schemas.microsoft.com/office/drawing/2014/main" id="{5550DC37-F3D2-494A-BB9D-0507027C8379}"/>
              </a:ext>
            </a:extLst>
          </p:cNvPr>
          <p:cNvSpPr/>
          <p:nvPr/>
        </p:nvSpPr>
        <p:spPr>
          <a:xfrm>
            <a:off x="97966" y="866599"/>
            <a:ext cx="4805097" cy="5848567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5EE69465-64BF-4B29-B011-ACAA446D28CD}"/>
              </a:ext>
            </a:extLst>
          </p:cNvPr>
          <p:cNvSpPr/>
          <p:nvPr/>
        </p:nvSpPr>
        <p:spPr>
          <a:xfrm>
            <a:off x="190735" y="5387609"/>
            <a:ext cx="2098266" cy="123775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bdĺžnik 72">
            <a:extLst>
              <a:ext uri="{FF2B5EF4-FFF2-40B4-BE49-F238E27FC236}">
                <a16:creationId xmlns:a16="http://schemas.microsoft.com/office/drawing/2014/main" id="{831ABAFC-A715-4453-ADE3-EE8E1CE453DF}"/>
              </a:ext>
            </a:extLst>
          </p:cNvPr>
          <p:cNvSpPr/>
          <p:nvPr/>
        </p:nvSpPr>
        <p:spPr>
          <a:xfrm>
            <a:off x="7095856" y="3771213"/>
            <a:ext cx="1693363" cy="181588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A45E6ADF-6D38-4E85-802A-D36344B8E0A5}"/>
              </a:ext>
            </a:extLst>
          </p:cNvPr>
          <p:cNvSpPr txBox="1"/>
          <p:nvPr/>
        </p:nvSpPr>
        <p:spPr>
          <a:xfrm>
            <a:off x="2390552" y="2579187"/>
            <a:ext cx="1522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aliphatic</a:t>
            </a:r>
            <a:endParaRPr lang="en-US" sz="1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BlokTextu 53">
            <a:extLst>
              <a:ext uri="{FF2B5EF4-FFF2-40B4-BE49-F238E27FC236}">
                <a16:creationId xmlns:a16="http://schemas.microsoft.com/office/drawing/2014/main" id="{6004FD9A-EFEE-4E94-85F6-35A017A6B830}"/>
              </a:ext>
            </a:extLst>
          </p:cNvPr>
          <p:cNvSpPr txBox="1"/>
          <p:nvPr/>
        </p:nvSpPr>
        <p:spPr>
          <a:xfrm>
            <a:off x="2532802" y="4354366"/>
            <a:ext cx="1522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piperidine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BlokTextu 54">
            <a:extLst>
              <a:ext uri="{FF2B5EF4-FFF2-40B4-BE49-F238E27FC236}">
                <a16:creationId xmlns:a16="http://schemas.microsoft.com/office/drawing/2014/main" id="{223D282A-E784-426F-9DE4-A067D3BBAF38}"/>
              </a:ext>
            </a:extLst>
          </p:cNvPr>
          <p:cNvSpPr txBox="1"/>
          <p:nvPr/>
        </p:nvSpPr>
        <p:spPr>
          <a:xfrm>
            <a:off x="2358675" y="6030369"/>
            <a:ext cx="1522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pyrrolidine</a:t>
            </a:r>
            <a:endParaRPr lang="en-US" sz="1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840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EA3F7-2A12-4EAD-AD30-8992DFD4D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Destruction of amyloid fibrils of A</a:t>
            </a:r>
            <a:r>
              <a:rPr lang="el-GR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en-US" sz="32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42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peptide</a:t>
            </a:r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655035C6-E3CF-469D-A212-0966348A7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228" y="1077809"/>
            <a:ext cx="2622684" cy="2125887"/>
          </a:xfrm>
        </p:spPr>
        <p:txBody>
          <a:bodyPr>
            <a:normAutofit/>
          </a:bodyPr>
          <a:lstStyle/>
          <a:p>
            <a:r>
              <a:rPr lang="sk-SK" sz="1500" dirty="0" err="1"/>
              <a:t>concentration</a:t>
            </a:r>
            <a:r>
              <a:rPr lang="sk-SK" sz="1500" dirty="0"/>
              <a:t> </a:t>
            </a:r>
            <a:r>
              <a:rPr lang="sk-SK" sz="1500" dirty="0" err="1"/>
              <a:t>dependent</a:t>
            </a:r>
            <a:endParaRPr lang="sk-SK" sz="1500" dirty="0"/>
          </a:p>
          <a:p>
            <a:pPr algn="just"/>
            <a:r>
              <a:rPr lang="en-US" sz="1400" b="1" dirty="0">
                <a:sym typeface="Wingdings" panose="05000000000000000000" pitchFamily="2" charset="2"/>
              </a:rPr>
              <a:t>ML-1</a:t>
            </a:r>
            <a:r>
              <a:rPr lang="en-US" sz="1400" dirty="0">
                <a:sym typeface="Wingdings" panose="05000000000000000000" pitchFamily="2" charset="2"/>
              </a:rPr>
              <a:t>, </a:t>
            </a:r>
            <a:r>
              <a:rPr lang="en-US" sz="1400" b="1" dirty="0">
                <a:solidFill>
                  <a:srgbClr val="0000FF"/>
                </a:solidFill>
                <a:sym typeface="Wingdings" panose="05000000000000000000" pitchFamily="2" charset="2"/>
              </a:rPr>
              <a:t>ML-2</a:t>
            </a:r>
            <a:r>
              <a:rPr lang="en-US" sz="1400" dirty="0">
                <a:sym typeface="Wingdings" panose="05000000000000000000" pitchFamily="2" charset="2"/>
              </a:rPr>
              <a:t>, </a:t>
            </a:r>
            <a:r>
              <a:rPr lang="en-US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ML-3</a:t>
            </a:r>
            <a:r>
              <a:rPr lang="en-US" sz="1400" dirty="0">
                <a:sym typeface="Wingdings" panose="05000000000000000000" pitchFamily="2" charset="2"/>
              </a:rPr>
              <a:t> without significant </a:t>
            </a:r>
            <a:r>
              <a:rPr lang="sk-SK" sz="1400" dirty="0" err="1">
                <a:sym typeface="Wingdings" panose="05000000000000000000" pitchFamily="2" charset="2"/>
              </a:rPr>
              <a:t>destruction</a:t>
            </a:r>
            <a:r>
              <a:rPr lang="sk-SK" sz="1400" dirty="0">
                <a:sym typeface="Wingdings" panose="05000000000000000000" pitchFamily="2" charset="2"/>
              </a:rPr>
              <a:t> effect</a:t>
            </a:r>
            <a:endParaRPr lang="en-US" sz="1400" dirty="0">
              <a:sym typeface="Wingdings" panose="05000000000000000000" pitchFamily="2" charset="2"/>
            </a:endParaRPr>
          </a:p>
          <a:p>
            <a:pPr algn="just"/>
            <a:r>
              <a:rPr lang="en-US" sz="1400" b="1" dirty="0">
                <a:solidFill>
                  <a:srgbClr val="008000"/>
                </a:solidFill>
              </a:rPr>
              <a:t>ML-4</a:t>
            </a:r>
            <a:r>
              <a:rPr lang="en-US" sz="1400" dirty="0"/>
              <a:t>, </a:t>
            </a:r>
            <a:r>
              <a:rPr lang="en-US" sz="1400" b="1" dirty="0" err="1">
                <a:solidFill>
                  <a:srgbClr val="800080"/>
                </a:solidFill>
              </a:rPr>
              <a:t>tanIIA</a:t>
            </a:r>
            <a:r>
              <a:rPr lang="en-US" sz="1400" b="1" dirty="0">
                <a:solidFill>
                  <a:srgbClr val="800080"/>
                </a:solidFill>
              </a:rPr>
              <a:t> </a:t>
            </a:r>
            <a:r>
              <a:rPr lang="en-US" sz="1400" dirty="0" err="1"/>
              <a:t>micromolar</a:t>
            </a:r>
            <a:r>
              <a:rPr lang="en-US" sz="1400" dirty="0"/>
              <a:t> DC</a:t>
            </a:r>
            <a:r>
              <a:rPr lang="en-US" sz="1400" baseline="-25000" dirty="0"/>
              <a:t>50</a:t>
            </a:r>
          </a:p>
          <a:p>
            <a:pPr algn="just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Sal B</a:t>
            </a:r>
            <a:r>
              <a:rPr lang="en-US" sz="1400" dirty="0"/>
              <a:t> the most effective</a:t>
            </a:r>
          </a:p>
          <a:p>
            <a:endParaRPr lang="sk-SK" sz="1500" dirty="0"/>
          </a:p>
          <a:p>
            <a:endParaRPr lang="en-US" sz="1500" dirty="0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E8B2D5D4-6294-4337-8FE0-A222B645AD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/>
          <a:stretch>
            <a:fillRect/>
          </a:stretch>
        </p:blipFill>
        <p:spPr bwMode="auto">
          <a:xfrm>
            <a:off x="279568" y="1055600"/>
            <a:ext cx="5759450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42BDB40-4897-42CC-B480-A43B2886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7</a:t>
            </a:fld>
            <a:endParaRPr lang="sk-SK"/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2B3070DF-D3F1-4C1F-90B0-7A9872739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528255"/>
              </p:ext>
            </p:extLst>
          </p:nvPr>
        </p:nvGraphicFramePr>
        <p:xfrm>
          <a:off x="5896480" y="3070827"/>
          <a:ext cx="2880000" cy="1062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9162">
                  <a:extLst>
                    <a:ext uri="{9D8B030D-6E8A-4147-A177-3AD203B41FA5}">
                      <a16:colId xmlns:a16="http://schemas.microsoft.com/office/drawing/2014/main" val="796175104"/>
                    </a:ext>
                  </a:extLst>
                </a:gridCol>
                <a:gridCol w="1760838">
                  <a:extLst>
                    <a:ext uri="{9D8B030D-6E8A-4147-A177-3AD203B41FA5}">
                      <a16:colId xmlns:a16="http://schemas.microsoft.com/office/drawing/2014/main" val="474805744"/>
                    </a:ext>
                  </a:extLst>
                </a:gridCol>
              </a:tblGrid>
              <a:tr h="250576">
                <a:tc>
                  <a:txBody>
                    <a:bodyPr/>
                    <a:lstStyle/>
                    <a:p>
                      <a:pPr algn="ctr"/>
                      <a:r>
                        <a:rPr lang="sk-SK" sz="1200"/>
                        <a:t>Compound</a:t>
                      </a:r>
                      <a:endParaRPr lang="en-US" sz="12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dirty="0"/>
                        <a:t>DC</a:t>
                      </a:r>
                      <a:r>
                        <a:rPr lang="sk-SK" sz="1200" baseline="-25000" dirty="0"/>
                        <a:t>50 </a:t>
                      </a:r>
                      <a:r>
                        <a:rPr lang="sk-SK" sz="1200" baseline="0" dirty="0"/>
                        <a:t>(</a:t>
                      </a:r>
                      <a:r>
                        <a:rPr lang="sk-SK" sz="1200" dirty="0"/>
                        <a:t>μM</a:t>
                      </a:r>
                      <a:r>
                        <a:rPr lang="sk-SK" sz="1200" baseline="0" dirty="0"/>
                        <a:t>)</a:t>
                      </a:r>
                      <a:endParaRPr lang="en-US" sz="1200" baseline="-250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654964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sk-SK" sz="1400" b="1">
                          <a:solidFill>
                            <a:srgbClr val="006600"/>
                          </a:solidFill>
                        </a:rPr>
                        <a:t>ML-4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>
                          <a:solidFill>
                            <a:srgbClr val="006600"/>
                          </a:solidFill>
                        </a:rPr>
                        <a:t>71,3</a:t>
                      </a:r>
                      <a:endParaRPr lang="en-US" sz="1400" b="1" dirty="0">
                        <a:solidFill>
                          <a:srgbClr val="0066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5153744"/>
                  </a:ext>
                </a:extLst>
              </a:tr>
              <a:tr h="214667">
                <a:tc>
                  <a:txBody>
                    <a:bodyPr/>
                    <a:lstStyle/>
                    <a:p>
                      <a:pPr algn="ctr"/>
                      <a:r>
                        <a:rPr lang="sk-SK" sz="1400" b="1">
                          <a:solidFill>
                            <a:srgbClr val="800080"/>
                          </a:solidFill>
                        </a:rPr>
                        <a:t>TanIIA</a:t>
                      </a:r>
                      <a:endParaRPr lang="en-US" sz="1400" b="1" dirty="0">
                        <a:solidFill>
                          <a:srgbClr val="80008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>
                          <a:solidFill>
                            <a:srgbClr val="800080"/>
                          </a:solidFill>
                        </a:rPr>
                        <a:t>10,4</a:t>
                      </a:r>
                      <a:endParaRPr lang="en-US" sz="1400" b="1" dirty="0">
                        <a:solidFill>
                          <a:srgbClr val="80008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9077536"/>
                  </a:ext>
                </a:extLst>
              </a:tr>
              <a:tr h="273355">
                <a:tc>
                  <a:txBody>
                    <a:bodyPr/>
                    <a:lstStyle/>
                    <a:p>
                      <a:pPr algn="ctr"/>
                      <a:r>
                        <a:rPr lang="sk-SK" sz="1400" b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Sal B</a:t>
                      </a:r>
                      <a:endParaRPr lang="en-US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0,69</a:t>
                      </a:r>
                      <a:endParaRPr lang="en-US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4692474"/>
                  </a:ext>
                </a:extLst>
              </a:tr>
            </a:tbl>
          </a:graphicData>
        </a:graphic>
      </p:graphicFrame>
      <p:cxnSp>
        <p:nvCxnSpPr>
          <p:cNvPr id="24" name="Rovná spojnica 14">
            <a:extLst>
              <a:ext uri="{FF2B5EF4-FFF2-40B4-BE49-F238E27FC236}">
                <a16:creationId xmlns:a16="http://schemas.microsoft.com/office/drawing/2014/main" id="{340D42BB-E336-41E8-8E19-EC76063F285E}"/>
              </a:ext>
            </a:extLst>
          </p:cNvPr>
          <p:cNvCxnSpPr>
            <a:cxnSpLocks/>
          </p:cNvCxnSpPr>
          <p:nvPr/>
        </p:nvCxnSpPr>
        <p:spPr>
          <a:xfrm>
            <a:off x="504837" y="620688"/>
            <a:ext cx="79555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251519" y="3212976"/>
            <a:ext cx="5989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Morphological analysis – A</a:t>
            </a:r>
            <a:r>
              <a:rPr lang="sk-SK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tomic</a:t>
            </a:r>
            <a:r>
              <a:rPr lang="sk-SK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sk-SK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microscopy</a:t>
            </a:r>
            <a:endParaRPr lang="en-US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624F8F39-4970-4960-93B6-EC041C9A3F60}"/>
              </a:ext>
            </a:extLst>
          </p:cNvPr>
          <p:cNvSpPr/>
          <p:nvPr/>
        </p:nvSpPr>
        <p:spPr>
          <a:xfrm>
            <a:off x="266492" y="692281"/>
            <a:ext cx="2122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u="sng" dirty="0">
                <a:solidFill>
                  <a:srgbClr val="C00000"/>
                </a:solidFill>
              </a:rPr>
              <a:t>1. </a:t>
            </a:r>
            <a:r>
              <a:rPr lang="sk-SK" b="1" i="1" u="sng" dirty="0" err="1">
                <a:solidFill>
                  <a:srgbClr val="C00000"/>
                </a:solidFill>
              </a:rPr>
              <a:t>Thioflavin</a:t>
            </a:r>
            <a:r>
              <a:rPr lang="sk-SK" b="1" i="1" u="sng" dirty="0">
                <a:solidFill>
                  <a:srgbClr val="C00000"/>
                </a:solidFill>
              </a:rPr>
              <a:t> T </a:t>
            </a:r>
            <a:r>
              <a:rPr lang="sk-SK" b="1" i="1" u="sng" dirty="0" err="1">
                <a:solidFill>
                  <a:srgbClr val="C00000"/>
                </a:solidFill>
              </a:rPr>
              <a:t>assay</a:t>
            </a:r>
            <a:endParaRPr lang="sk-SK" b="1" i="1" u="sng" dirty="0">
              <a:solidFill>
                <a:srgbClr val="C00000"/>
              </a:solidFill>
            </a:endParaRPr>
          </a:p>
        </p:txBody>
      </p:sp>
      <p:pic>
        <p:nvPicPr>
          <p:cNvPr id="25" name="Obrázok 24">
            <a:extLst>
              <a:ext uri="{FF2B5EF4-FFF2-40B4-BE49-F238E27FC236}">
                <a16:creationId xmlns:a16="http://schemas.microsoft.com/office/drawing/2014/main" id="{4EBB8215-D83D-4022-9D17-A25C4CFC4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906" y="2438714"/>
            <a:ext cx="612000" cy="347727"/>
          </a:xfrm>
          <a:prstGeom prst="rect">
            <a:avLst/>
          </a:prstGeom>
          <a:ln>
            <a:noFill/>
          </a:ln>
        </p:spPr>
      </p:pic>
      <p:sp>
        <p:nvSpPr>
          <p:cNvPr id="26" name="BlokTextu 25">
            <a:extLst>
              <a:ext uri="{FF2B5EF4-FFF2-40B4-BE49-F238E27FC236}">
                <a16:creationId xmlns:a16="http://schemas.microsoft.com/office/drawing/2014/main" id="{0CEB0D8D-F074-4B11-A6D6-244EFA562B0A}"/>
              </a:ext>
            </a:extLst>
          </p:cNvPr>
          <p:cNvSpPr txBox="1"/>
          <p:nvPr/>
        </p:nvSpPr>
        <p:spPr>
          <a:xfrm>
            <a:off x="5574598" y="5453987"/>
            <a:ext cx="3523764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bg1">
                    <a:lumMod val="50000"/>
                  </a:schemeClr>
                </a:solidFill>
              </a:rPr>
              <a:t>Sal B</a:t>
            </a:r>
            <a:r>
              <a:rPr lang="sk-SK" sz="2000" dirty="0"/>
              <a:t>, </a:t>
            </a:r>
            <a:r>
              <a:rPr lang="sk-SK" sz="2000" b="1" dirty="0" err="1">
                <a:solidFill>
                  <a:srgbClr val="870E87"/>
                </a:solidFill>
              </a:rPr>
              <a:t>tanIIA</a:t>
            </a:r>
            <a:r>
              <a:rPr lang="sk-SK" sz="2000" dirty="0"/>
              <a:t> – </a:t>
            </a:r>
            <a:r>
              <a:rPr lang="sk-SK" sz="2000" dirty="0" err="1"/>
              <a:t>high</a:t>
            </a:r>
            <a:r>
              <a:rPr lang="sk-SK" sz="2000" dirty="0"/>
              <a:t> </a:t>
            </a:r>
            <a:r>
              <a:rPr lang="sk-SK" sz="2000" dirty="0" err="1"/>
              <a:t>activity</a:t>
            </a:r>
            <a:endParaRPr lang="sk-SK" sz="2000" dirty="0"/>
          </a:p>
          <a:p>
            <a:endParaRPr lang="sk-SK" sz="1100" dirty="0"/>
          </a:p>
        </p:txBody>
      </p:sp>
      <p:sp>
        <p:nvSpPr>
          <p:cNvPr id="34" name="Obdĺžnik 33">
            <a:extLst>
              <a:ext uri="{FF2B5EF4-FFF2-40B4-BE49-F238E27FC236}">
                <a16:creationId xmlns:a16="http://schemas.microsoft.com/office/drawing/2014/main" id="{ACE47312-A0B1-4CD5-8F14-B2830E802686}"/>
              </a:ext>
            </a:extLst>
          </p:cNvPr>
          <p:cNvSpPr/>
          <p:nvPr/>
        </p:nvSpPr>
        <p:spPr>
          <a:xfrm>
            <a:off x="5580112" y="5336155"/>
            <a:ext cx="3392247" cy="14052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EEF3E9D2-045C-41DF-92AC-A0CAB77626BC}"/>
              </a:ext>
            </a:extLst>
          </p:cNvPr>
          <p:cNvSpPr txBox="1"/>
          <p:nvPr/>
        </p:nvSpPr>
        <p:spPr>
          <a:xfrm>
            <a:off x="5571793" y="6001277"/>
            <a:ext cx="3380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006600"/>
                </a:solidFill>
              </a:rPr>
              <a:t>Pyrrolidine</a:t>
            </a:r>
            <a:r>
              <a:rPr lang="sk-SK" b="1" dirty="0">
                <a:solidFill>
                  <a:srgbClr val="006600"/>
                </a:solidFill>
              </a:rPr>
              <a:t> – </a:t>
            </a:r>
            <a:r>
              <a:rPr lang="en-US" b="1" dirty="0">
                <a:solidFill>
                  <a:srgbClr val="006600"/>
                </a:solidFill>
              </a:rPr>
              <a:t>modification</a:t>
            </a:r>
            <a:r>
              <a:rPr lang="sk-SK" b="1" dirty="0">
                <a:solidFill>
                  <a:srgbClr val="006600"/>
                </a:solidFill>
              </a:rPr>
              <a:t> (ML-4) </a:t>
            </a:r>
            <a:r>
              <a:rPr lang="sk-SK" dirty="0"/>
              <a:t>of ML-1 </a:t>
            </a:r>
            <a:r>
              <a:rPr lang="sk-SK" dirty="0" err="1"/>
              <a:t>enhanced</a:t>
            </a:r>
            <a:r>
              <a:rPr lang="sk-SK" dirty="0"/>
              <a:t> </a:t>
            </a:r>
            <a:r>
              <a:rPr lang="sk-SK" dirty="0" err="1"/>
              <a:t>activity</a:t>
            </a:r>
            <a:endParaRPr lang="en-US" dirty="0"/>
          </a:p>
        </p:txBody>
      </p:sp>
      <p:cxnSp>
        <p:nvCxnSpPr>
          <p:cNvPr id="16" name="Rovná spojnica 15">
            <a:extLst>
              <a:ext uri="{FF2B5EF4-FFF2-40B4-BE49-F238E27FC236}">
                <a16:creationId xmlns:a16="http://schemas.microsoft.com/office/drawing/2014/main" id="{A7FC6143-1B61-473A-9845-9D846F9F3D25}"/>
              </a:ext>
            </a:extLst>
          </p:cNvPr>
          <p:cNvCxnSpPr/>
          <p:nvPr/>
        </p:nvCxnSpPr>
        <p:spPr>
          <a:xfrm>
            <a:off x="774000" y="2132856"/>
            <a:ext cx="23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>
            <a:extLst>
              <a:ext uri="{FF2B5EF4-FFF2-40B4-BE49-F238E27FC236}">
                <a16:creationId xmlns:a16="http://schemas.microsoft.com/office/drawing/2014/main" id="{A7356EC2-AFA4-4D23-AE4C-D3DBE9F07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74" y="2182343"/>
            <a:ext cx="468000" cy="583928"/>
          </a:xfrm>
          <a:prstGeom prst="rect">
            <a:avLst/>
          </a:prstGeom>
        </p:spPr>
      </p:pic>
      <p:cxnSp>
        <p:nvCxnSpPr>
          <p:cNvPr id="27" name="Rovná spojnica 26">
            <a:extLst>
              <a:ext uri="{FF2B5EF4-FFF2-40B4-BE49-F238E27FC236}">
                <a16:creationId xmlns:a16="http://schemas.microsoft.com/office/drawing/2014/main" id="{F0EC0923-B254-419C-B6F2-903210B75366}"/>
              </a:ext>
            </a:extLst>
          </p:cNvPr>
          <p:cNvCxnSpPr/>
          <p:nvPr/>
        </p:nvCxnSpPr>
        <p:spPr>
          <a:xfrm>
            <a:off x="3204000" y="2132856"/>
            <a:ext cx="23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422DD7C5-B79A-40B0-B053-09F107404485}"/>
              </a:ext>
            </a:extLst>
          </p:cNvPr>
          <p:cNvCxnSpPr/>
          <p:nvPr/>
        </p:nvCxnSpPr>
        <p:spPr>
          <a:xfrm>
            <a:off x="2627784" y="2132856"/>
            <a:ext cx="0" cy="684000"/>
          </a:xfrm>
          <a:prstGeom prst="line">
            <a:avLst/>
          </a:prstGeom>
          <a:ln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nica 27">
            <a:extLst>
              <a:ext uri="{FF2B5EF4-FFF2-40B4-BE49-F238E27FC236}">
                <a16:creationId xmlns:a16="http://schemas.microsoft.com/office/drawing/2014/main" id="{8E88ADE2-519E-4A66-92D7-EAF866AF328A}"/>
              </a:ext>
            </a:extLst>
          </p:cNvPr>
          <p:cNvCxnSpPr/>
          <p:nvPr/>
        </p:nvCxnSpPr>
        <p:spPr>
          <a:xfrm>
            <a:off x="4519044" y="2132856"/>
            <a:ext cx="0" cy="68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nica 28">
            <a:extLst>
              <a:ext uri="{FF2B5EF4-FFF2-40B4-BE49-F238E27FC236}">
                <a16:creationId xmlns:a16="http://schemas.microsoft.com/office/drawing/2014/main" id="{386FB241-A6B2-4EFE-BB14-A5680CB771D6}"/>
              </a:ext>
            </a:extLst>
          </p:cNvPr>
          <p:cNvCxnSpPr/>
          <p:nvPr/>
        </p:nvCxnSpPr>
        <p:spPr>
          <a:xfrm>
            <a:off x="4845180" y="2132856"/>
            <a:ext cx="0" cy="684000"/>
          </a:xfrm>
          <a:prstGeom prst="line">
            <a:avLst/>
          </a:prstGeom>
          <a:ln>
            <a:solidFill>
              <a:srgbClr val="80008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lokTextu 18">
            <a:extLst>
              <a:ext uri="{FF2B5EF4-FFF2-40B4-BE49-F238E27FC236}">
                <a16:creationId xmlns:a16="http://schemas.microsoft.com/office/drawing/2014/main" id="{56D0DAA5-2C75-4B8F-98EE-840F43FDE4DE}"/>
              </a:ext>
            </a:extLst>
          </p:cNvPr>
          <p:cNvSpPr txBox="1"/>
          <p:nvPr/>
        </p:nvSpPr>
        <p:spPr>
          <a:xfrm>
            <a:off x="4053064" y="2676727"/>
            <a:ext cx="6839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>
                <a:solidFill>
                  <a:schemeClr val="bg1">
                    <a:lumMod val="50000"/>
                  </a:schemeClr>
                </a:solidFill>
              </a:rPr>
              <a:t>0,69 </a:t>
            </a:r>
            <a:r>
              <a:rPr lang="el-GR" sz="1200" b="1" dirty="0">
                <a:solidFill>
                  <a:schemeClr val="bg1">
                    <a:lumMod val="50000"/>
                  </a:schemeClr>
                </a:solidFill>
              </a:rPr>
              <a:t>μ</a:t>
            </a:r>
            <a:r>
              <a:rPr lang="sk-SK" sz="1200" b="1" dirty="0">
                <a:solidFill>
                  <a:schemeClr val="bg1">
                    <a:lumMod val="50000"/>
                  </a:schemeClr>
                </a:solidFill>
              </a:rPr>
              <a:t>M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8F2EA639-5EA1-4F50-B373-67E4F3F7EFDA}"/>
              </a:ext>
            </a:extLst>
          </p:cNvPr>
          <p:cNvSpPr txBox="1"/>
          <p:nvPr/>
        </p:nvSpPr>
        <p:spPr>
          <a:xfrm>
            <a:off x="4558129" y="2742031"/>
            <a:ext cx="683995" cy="461665"/>
          </a:xfrm>
          <a:prstGeom prst="rect">
            <a:avLst/>
          </a:prstGeom>
          <a:solidFill>
            <a:schemeClr val="bg1"/>
          </a:solidFill>
          <a:ln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200" b="1" dirty="0">
                <a:solidFill>
                  <a:srgbClr val="800080"/>
                </a:solidFill>
              </a:rPr>
              <a:t>10,4 </a:t>
            </a:r>
            <a:r>
              <a:rPr lang="el-GR" sz="1200" b="1" dirty="0">
                <a:solidFill>
                  <a:srgbClr val="800080"/>
                </a:solidFill>
              </a:rPr>
              <a:t>μ</a:t>
            </a:r>
            <a:r>
              <a:rPr lang="sk-SK" sz="1200" b="1" dirty="0">
                <a:solidFill>
                  <a:srgbClr val="800080"/>
                </a:solidFill>
              </a:rPr>
              <a:t>M</a:t>
            </a:r>
            <a:endParaRPr lang="en-US" sz="1200" b="1" dirty="0">
              <a:solidFill>
                <a:srgbClr val="800080"/>
              </a:solidFill>
            </a:endParaRPr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052853B6-D34D-4242-9466-E2DE854460A4}"/>
              </a:ext>
            </a:extLst>
          </p:cNvPr>
          <p:cNvSpPr txBox="1"/>
          <p:nvPr/>
        </p:nvSpPr>
        <p:spPr>
          <a:xfrm>
            <a:off x="2295322" y="2676726"/>
            <a:ext cx="683995" cy="46166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6600"/>
                </a:solidFill>
              </a:rPr>
              <a:t>71,3</a:t>
            </a:r>
            <a:r>
              <a:rPr lang="sk-SK" sz="1200" b="1" dirty="0">
                <a:solidFill>
                  <a:srgbClr val="006600"/>
                </a:solidFill>
              </a:rPr>
              <a:t> </a:t>
            </a:r>
            <a:r>
              <a:rPr lang="el-GR" sz="1200" b="1" dirty="0">
                <a:solidFill>
                  <a:srgbClr val="006600"/>
                </a:solidFill>
              </a:rPr>
              <a:t>μ</a:t>
            </a:r>
            <a:r>
              <a:rPr lang="sk-SK" sz="1200" b="1" dirty="0">
                <a:solidFill>
                  <a:srgbClr val="006600"/>
                </a:solidFill>
              </a:rPr>
              <a:t>M</a:t>
            </a:r>
            <a:endParaRPr lang="en-US" sz="1200" b="1" dirty="0">
              <a:solidFill>
                <a:srgbClr val="00660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1843" r="18056" b="22293"/>
          <a:stretch/>
        </p:blipFill>
        <p:spPr>
          <a:xfrm>
            <a:off x="468064" y="3573014"/>
            <a:ext cx="4896000" cy="325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92D06-9BE3-40A7-9BF0-9AEB5313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/>
              <a:t>In silico </a:t>
            </a:r>
            <a:r>
              <a:rPr lang="en-US" sz="3200" dirty="0"/>
              <a:t>analysis – Prime MM-GBSA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096550"/>
              </p:ext>
            </p:extLst>
          </p:nvPr>
        </p:nvGraphicFramePr>
        <p:xfrm>
          <a:off x="4400690" y="4640749"/>
          <a:ext cx="4288028" cy="1126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0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3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6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Compound</a:t>
                      </a:r>
                      <a:endParaRPr lang="sk-SK" sz="1200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ML-1</a:t>
                      </a:r>
                      <a:endParaRPr lang="sk-SK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6600"/>
                          </a:solidFill>
                        </a:rPr>
                        <a:t>ML-4</a:t>
                      </a:r>
                      <a:endParaRPr lang="sk-SK" sz="1200" b="1" dirty="0">
                        <a:solidFill>
                          <a:srgbClr val="0066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800080"/>
                          </a:solidFill>
                        </a:rPr>
                        <a:t>tanIIA</a:t>
                      </a:r>
                      <a:endParaRPr lang="sk-SK" sz="1200" b="1" dirty="0">
                        <a:solidFill>
                          <a:srgbClr val="80008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Sal B</a:t>
                      </a:r>
                      <a:endParaRPr lang="sk-SK" sz="12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/>
                        <a:t>Δ</a:t>
                      </a:r>
                      <a:r>
                        <a:rPr lang="en-US" sz="1200" b="1" dirty="0" err="1"/>
                        <a:t>G</a:t>
                      </a:r>
                      <a:r>
                        <a:rPr lang="en-US" sz="1200" b="1" baseline="-25000" dirty="0" err="1"/>
                        <a:t>bind</a:t>
                      </a:r>
                      <a:endParaRPr lang="sk-SK" sz="1200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-18.68</a:t>
                      </a:r>
                      <a:endParaRPr lang="sk-SK" sz="12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6600"/>
                          </a:solidFill>
                        </a:rPr>
                        <a:t>-43.12</a:t>
                      </a:r>
                      <a:endParaRPr lang="sk-SK" sz="1200" dirty="0">
                        <a:solidFill>
                          <a:srgbClr val="0066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800080"/>
                          </a:solidFill>
                        </a:rPr>
                        <a:t>-31.19</a:t>
                      </a:r>
                      <a:endParaRPr lang="sk-SK" sz="1200" dirty="0">
                        <a:solidFill>
                          <a:srgbClr val="80008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-49.0011</a:t>
                      </a:r>
                      <a:endParaRPr lang="sk-SK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/>
                        <a:t>DC</a:t>
                      </a:r>
                      <a:r>
                        <a:rPr lang="en-US" sz="1200" b="1" baseline="-25000" dirty="0"/>
                        <a:t>50</a:t>
                      </a:r>
                      <a:r>
                        <a:rPr lang="sk-SK" sz="1200" b="1" baseline="0" dirty="0">
                          <a:solidFill>
                            <a:schemeClr val="tx1"/>
                          </a:solidFill>
                        </a:rPr>
                        <a:t>values</a:t>
                      </a:r>
                      <a:r>
                        <a:rPr lang="sk-SK" sz="1200" b="1" baseline="-25000" dirty="0"/>
                        <a:t> </a:t>
                      </a:r>
                      <a:br>
                        <a:rPr lang="sk-SK" sz="1200" b="1" baseline="-25000" dirty="0"/>
                      </a:br>
                      <a:r>
                        <a:rPr lang="en-US" sz="1200" b="1" baseline="0" dirty="0"/>
                        <a:t>(</a:t>
                      </a:r>
                      <a:r>
                        <a:rPr lang="el-GR" sz="1200" b="1" baseline="0" dirty="0"/>
                        <a:t>μ</a:t>
                      </a:r>
                      <a:r>
                        <a:rPr lang="en-US" sz="1200" b="1" baseline="0" dirty="0"/>
                        <a:t>mol.dm</a:t>
                      </a:r>
                      <a:r>
                        <a:rPr lang="en-US" sz="1200" b="1" baseline="30000" dirty="0"/>
                        <a:t>-3</a:t>
                      </a:r>
                      <a:r>
                        <a:rPr lang="en-US" sz="1200" b="1" baseline="0" dirty="0"/>
                        <a:t>)</a:t>
                      </a:r>
                      <a:endParaRPr lang="sk-SK" sz="1200" b="1" baseline="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&gt;200</a:t>
                      </a:r>
                      <a:endParaRPr lang="sk-SK" sz="12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6600"/>
                          </a:solidFill>
                        </a:rPr>
                        <a:t>71.3</a:t>
                      </a:r>
                      <a:endParaRPr lang="sk-SK" sz="1200" dirty="0">
                        <a:solidFill>
                          <a:srgbClr val="0066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800080"/>
                          </a:solidFill>
                        </a:rPr>
                        <a:t>10.4</a:t>
                      </a:r>
                      <a:endParaRPr lang="sk-SK" sz="1200" dirty="0">
                        <a:solidFill>
                          <a:srgbClr val="80008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0.69</a:t>
                      </a:r>
                      <a:endParaRPr lang="sk-SK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FE100BDA-BC92-44EA-9626-A1610BA11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6492875"/>
            <a:ext cx="2195264" cy="365125"/>
          </a:xfrm>
        </p:spPr>
        <p:txBody>
          <a:bodyPr/>
          <a:lstStyle/>
          <a:p>
            <a:fld id="{F0793C5D-7B7B-4CE3-B39C-774CCFD01088}" type="slidenum">
              <a:rPr lang="sk-SK" smtClean="0"/>
              <a:pPr/>
              <a:t>8</a:t>
            </a:fld>
            <a:endParaRPr lang="sk-SK" dirty="0"/>
          </a:p>
        </p:txBody>
      </p:sp>
      <p:cxnSp>
        <p:nvCxnSpPr>
          <p:cNvPr id="7" name="Rovná spojnica 14">
            <a:extLst>
              <a:ext uri="{FF2B5EF4-FFF2-40B4-BE49-F238E27FC236}">
                <a16:creationId xmlns:a16="http://schemas.microsoft.com/office/drawing/2014/main" id="{340D42BB-E336-41E8-8E19-EC76063F285E}"/>
              </a:ext>
            </a:extLst>
          </p:cNvPr>
          <p:cNvCxnSpPr>
            <a:cxnSpLocks/>
          </p:cNvCxnSpPr>
          <p:nvPr/>
        </p:nvCxnSpPr>
        <p:spPr>
          <a:xfrm>
            <a:off x="504837" y="692696"/>
            <a:ext cx="79555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191358" y="769928"/>
            <a:ext cx="46686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Binding sites + binding energies</a:t>
            </a:r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325721"/>
              </p:ext>
            </p:extLst>
          </p:nvPr>
        </p:nvGraphicFramePr>
        <p:xfrm>
          <a:off x="512105" y="4640749"/>
          <a:ext cx="3207313" cy="11232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6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0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35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Compound</a:t>
                      </a:r>
                      <a:endParaRPr lang="sk-SK" sz="1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Amino acids in Aβ</a:t>
                      </a:r>
                      <a:r>
                        <a:rPr lang="en-US" sz="1200" b="1" baseline="-25000" dirty="0"/>
                        <a:t>42</a:t>
                      </a:r>
                      <a:r>
                        <a:rPr lang="en-US" sz="1200" b="1" baseline="0" dirty="0"/>
                        <a:t> fibril</a:t>
                      </a:r>
                      <a:endParaRPr lang="sk-SK" sz="12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62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ML-1</a:t>
                      </a:r>
                      <a:endParaRPr lang="sk-SK" sz="12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K28, S26</a:t>
                      </a:r>
                      <a:endParaRPr lang="sk-SK" sz="12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38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6600"/>
                          </a:solidFill>
                        </a:rPr>
                        <a:t>ML-4</a:t>
                      </a:r>
                      <a:endParaRPr lang="sk-SK" sz="1200" b="1" dirty="0">
                        <a:solidFill>
                          <a:srgbClr val="006600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6600"/>
                          </a:solidFill>
                        </a:rPr>
                        <a:t>K28</a:t>
                      </a:r>
                      <a:endParaRPr lang="sk-SK" sz="1200" b="1" dirty="0">
                        <a:solidFill>
                          <a:srgbClr val="006600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5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800080"/>
                          </a:solidFill>
                        </a:rPr>
                        <a:t>tanIIA</a:t>
                      </a:r>
                      <a:endParaRPr lang="sk-SK" sz="1200" b="1" dirty="0">
                        <a:solidFill>
                          <a:srgbClr val="800080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800080"/>
                          </a:solidFill>
                        </a:rPr>
                        <a:t>K16</a:t>
                      </a:r>
                      <a:endParaRPr lang="sk-SK" sz="1200" b="1" dirty="0">
                        <a:solidFill>
                          <a:srgbClr val="800080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Sal B</a:t>
                      </a:r>
                      <a:endParaRPr lang="sk-SK" sz="12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K28, S26, N27, A42</a:t>
                      </a:r>
                      <a:endParaRPr lang="sk-SK" sz="12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dĺžnik 2">
            <a:extLst>
              <a:ext uri="{FF2B5EF4-FFF2-40B4-BE49-F238E27FC236}">
                <a16:creationId xmlns:a16="http://schemas.microsoft.com/office/drawing/2014/main" id="{974C4B2E-736C-4045-9A62-774A30A5F7CB}"/>
              </a:ext>
            </a:extLst>
          </p:cNvPr>
          <p:cNvSpPr/>
          <p:nvPr/>
        </p:nvSpPr>
        <p:spPr>
          <a:xfrm>
            <a:off x="851763" y="5837823"/>
            <a:ext cx="7320637" cy="92333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00"/>
                </a:solidFill>
              </a:rPr>
              <a:t>ML-4</a:t>
            </a:r>
            <a:r>
              <a:rPr lang="en-US" b="1" dirty="0"/>
              <a:t>,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Sal B</a:t>
            </a:r>
            <a:r>
              <a:rPr lang="en-US" b="1" dirty="0"/>
              <a:t> – </a:t>
            </a:r>
            <a:r>
              <a:rPr lang="en-US" dirty="0"/>
              <a:t>interaction in the area of </a:t>
            </a:r>
            <a:r>
              <a:rPr lang="en-US" b="1" dirty="0"/>
              <a:t>salt bridges </a:t>
            </a:r>
            <a:r>
              <a:rPr lang="en-US" dirty="0"/>
              <a:t>- stability </a:t>
            </a:r>
            <a:r>
              <a:rPr lang="en-US" b="1" dirty="0"/>
              <a:t>(K28, A42)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00080"/>
                </a:solidFill>
              </a:rPr>
              <a:t>tanIIA</a:t>
            </a:r>
            <a:r>
              <a:rPr lang="en-US" b="1" dirty="0"/>
              <a:t> – </a:t>
            </a:r>
            <a:r>
              <a:rPr lang="en-US" dirty="0"/>
              <a:t>bind</a:t>
            </a:r>
            <a:r>
              <a:rPr lang="sk-SK" dirty="0"/>
              <a:t>i</a:t>
            </a:r>
            <a:r>
              <a:rPr lang="en-US" dirty="0"/>
              <a:t>ng to the central </a:t>
            </a:r>
            <a:r>
              <a:rPr lang="en-US" b="1" dirty="0"/>
              <a:t>hydrophobic core </a:t>
            </a:r>
            <a:r>
              <a:rPr lang="en-US" dirty="0"/>
              <a:t>– responsible for amyloid aggregation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CFA8D61F-D79F-41EC-BAE4-AF6D7E437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15" t="8245"/>
          <a:stretch/>
        </p:blipFill>
        <p:spPr>
          <a:xfrm>
            <a:off x="132805" y="1252535"/>
            <a:ext cx="4212000" cy="3139824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BC0CCB6D-5ADF-4328-9947-6D6929EA9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4" t="4713" r="27162" b="6538"/>
          <a:stretch/>
        </p:blipFill>
        <p:spPr>
          <a:xfrm>
            <a:off x="4860032" y="734041"/>
            <a:ext cx="3600000" cy="3832710"/>
          </a:xfrm>
          <a:prstGeom prst="rect">
            <a:avLst/>
          </a:prstGeom>
        </p:spPr>
      </p:pic>
      <p:sp>
        <p:nvSpPr>
          <p:cNvPr id="19" name="BlokTextu 18">
            <a:extLst>
              <a:ext uri="{FF2B5EF4-FFF2-40B4-BE49-F238E27FC236}">
                <a16:creationId xmlns:a16="http://schemas.microsoft.com/office/drawing/2014/main" id="{DED1F94B-7988-4AEB-9A13-48209206525E}"/>
              </a:ext>
            </a:extLst>
          </p:cNvPr>
          <p:cNvSpPr txBox="1"/>
          <p:nvPr/>
        </p:nvSpPr>
        <p:spPr>
          <a:xfrm>
            <a:off x="3163231" y="3501008"/>
            <a:ext cx="978087" cy="31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tanIIA</a:t>
            </a:r>
            <a:endParaRPr lang="en-US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F2B3ABBD-0F07-453C-AF91-8AD324A453D5}"/>
              </a:ext>
            </a:extLst>
          </p:cNvPr>
          <p:cNvSpPr txBox="1"/>
          <p:nvPr/>
        </p:nvSpPr>
        <p:spPr>
          <a:xfrm>
            <a:off x="3497016" y="1346057"/>
            <a:ext cx="978087" cy="31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 B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FAC6A3DF-14D8-40E6-8973-57B20A66698F}"/>
              </a:ext>
            </a:extLst>
          </p:cNvPr>
          <p:cNvSpPr txBox="1"/>
          <p:nvPr/>
        </p:nvSpPr>
        <p:spPr>
          <a:xfrm>
            <a:off x="3993590" y="1629929"/>
            <a:ext cx="978087" cy="31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ML-1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C89B44D4-1FF5-4E77-BA6B-11685CC5D16E}"/>
              </a:ext>
            </a:extLst>
          </p:cNvPr>
          <p:cNvSpPr txBox="1"/>
          <p:nvPr/>
        </p:nvSpPr>
        <p:spPr>
          <a:xfrm>
            <a:off x="4118850" y="2223946"/>
            <a:ext cx="978087" cy="31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ML-4</a:t>
            </a:r>
            <a:endParaRPr lang="en-US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CBCA7EB-1F6D-4300-AC3D-E2B3BE9F3475}"/>
              </a:ext>
            </a:extLst>
          </p:cNvPr>
          <p:cNvSpPr/>
          <p:nvPr/>
        </p:nvSpPr>
        <p:spPr>
          <a:xfrm>
            <a:off x="3248697" y="1997477"/>
            <a:ext cx="327767" cy="314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E6DB74EC-5D5A-4640-A117-AF0D1AE3EE25}"/>
              </a:ext>
            </a:extLst>
          </p:cNvPr>
          <p:cNvSpPr/>
          <p:nvPr/>
        </p:nvSpPr>
        <p:spPr>
          <a:xfrm>
            <a:off x="3975655" y="2510048"/>
            <a:ext cx="327767" cy="312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67E75A6B-EB79-440D-8E92-216F6AE874CE}"/>
              </a:ext>
            </a:extLst>
          </p:cNvPr>
          <p:cNvSpPr/>
          <p:nvPr/>
        </p:nvSpPr>
        <p:spPr>
          <a:xfrm>
            <a:off x="3179008" y="2513220"/>
            <a:ext cx="327767" cy="312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B1F0DDB6-3854-462F-941C-1A5CCDD8E5E2}"/>
              </a:ext>
            </a:extLst>
          </p:cNvPr>
          <p:cNvSpPr/>
          <p:nvPr/>
        </p:nvSpPr>
        <p:spPr>
          <a:xfrm>
            <a:off x="3038951" y="1640983"/>
            <a:ext cx="327767" cy="312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AB883E92-3564-482C-A7B9-5EAB356EF71F}"/>
              </a:ext>
            </a:extLst>
          </p:cNvPr>
          <p:cNvSpPr/>
          <p:nvPr/>
        </p:nvSpPr>
        <p:spPr>
          <a:xfrm>
            <a:off x="2215583" y="3143760"/>
            <a:ext cx="327767" cy="312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0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/>
          <a:lstStyle/>
          <a:p>
            <a:r>
              <a:rPr lang="en-US" sz="3200" dirty="0"/>
              <a:t>Cell viability and antioxidant capacity</a:t>
            </a:r>
            <a:endParaRPr lang="sk-SK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620688"/>
            <a:ext cx="4040188" cy="639762"/>
          </a:xfrm>
        </p:spPr>
        <p:txBody>
          <a:bodyPr>
            <a:normAutofit/>
          </a:bodyPr>
          <a:lstStyle/>
          <a:p>
            <a:r>
              <a:rPr lang="en-US" sz="2000" dirty="0"/>
              <a:t>Cell viability	</a:t>
            </a:r>
            <a:endParaRPr lang="sk-SK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196752"/>
            <a:ext cx="4040188" cy="4929411"/>
          </a:xfrm>
        </p:spPr>
        <p:txBody>
          <a:bodyPr>
            <a:normAutofit/>
          </a:bodyPr>
          <a:lstStyle/>
          <a:p>
            <a:r>
              <a:rPr lang="en-US" sz="1800" dirty="0"/>
              <a:t>WST-1 assay</a:t>
            </a:r>
          </a:p>
          <a:p>
            <a:r>
              <a:rPr lang="en-US" sz="1800" dirty="0"/>
              <a:t>Cytotoxic effect:</a:t>
            </a:r>
          </a:p>
          <a:p>
            <a:pPr lvl="1"/>
            <a:r>
              <a:rPr lang="en-US" sz="1600" b="1" dirty="0" err="1">
                <a:solidFill>
                  <a:srgbClr val="870E87"/>
                </a:solidFill>
              </a:rPr>
              <a:t>tanIIA</a:t>
            </a:r>
            <a:r>
              <a:rPr lang="en-US" sz="1600" dirty="0"/>
              <a:t>: </a:t>
            </a:r>
            <a:r>
              <a:rPr lang="sk-SK" sz="1600" dirty="0"/>
              <a:t>6</a:t>
            </a:r>
            <a:r>
              <a:rPr lang="en-US" sz="1600" dirty="0"/>
              <a:t>5 % viability</a:t>
            </a:r>
          </a:p>
          <a:p>
            <a:pPr lvl="1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Sal B</a:t>
            </a:r>
            <a:r>
              <a:rPr lang="en-US" sz="1600" dirty="0"/>
              <a:t>: 82 % viability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78697" y="628998"/>
            <a:ext cx="4041775" cy="639762"/>
          </a:xfrm>
        </p:spPr>
        <p:txBody>
          <a:bodyPr>
            <a:normAutofit/>
          </a:bodyPr>
          <a:lstStyle/>
          <a:p>
            <a:r>
              <a:rPr lang="en-US" sz="2000" dirty="0"/>
              <a:t>Antioxidant capacity</a:t>
            </a:r>
            <a:endParaRPr lang="sk-SK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78697" y="1196752"/>
            <a:ext cx="4041775" cy="4929411"/>
          </a:xfrm>
        </p:spPr>
        <p:txBody>
          <a:bodyPr/>
          <a:lstStyle/>
          <a:p>
            <a:r>
              <a:rPr lang="en-US" sz="1800" dirty="0"/>
              <a:t>MTT assay</a:t>
            </a:r>
          </a:p>
          <a:p>
            <a:r>
              <a:rPr lang="en-US" sz="1800" dirty="0"/>
              <a:t>H</a:t>
            </a:r>
            <a:r>
              <a:rPr lang="en-US" sz="1800" baseline="-25000" dirty="0"/>
              <a:t>2</a:t>
            </a:r>
            <a:r>
              <a:rPr lang="en-US" sz="1800" dirty="0"/>
              <a:t>O</a:t>
            </a:r>
            <a:r>
              <a:rPr lang="en-US" sz="1800" baseline="-25000" dirty="0"/>
              <a:t>2 </a:t>
            </a:r>
            <a:r>
              <a:rPr lang="en-US" sz="1800" dirty="0"/>
              <a:t>– ROS, intermediate in oxidative metabolism</a:t>
            </a:r>
          </a:p>
          <a:p>
            <a:r>
              <a:rPr lang="sk-SK" sz="1800" b="1" dirty="0">
                <a:solidFill>
                  <a:srgbClr val="FF0000"/>
                </a:solidFill>
              </a:rPr>
              <a:t>ML-2</a:t>
            </a:r>
            <a:r>
              <a:rPr lang="sk-SK" sz="1800" b="1" dirty="0"/>
              <a:t>,</a:t>
            </a:r>
            <a:r>
              <a:rPr lang="sk-SK" sz="1800" b="1" dirty="0">
                <a:solidFill>
                  <a:srgbClr val="870E87"/>
                </a:solidFill>
              </a:rPr>
              <a:t> </a:t>
            </a:r>
            <a:r>
              <a:rPr lang="sk-SK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ML-3</a:t>
            </a:r>
            <a:r>
              <a:rPr lang="sk-SK" sz="1800" b="1" dirty="0"/>
              <a:t>,</a:t>
            </a:r>
            <a:r>
              <a:rPr lang="sk-SK" sz="1800" b="1" dirty="0">
                <a:solidFill>
                  <a:srgbClr val="870E87"/>
                </a:solidFill>
              </a:rPr>
              <a:t> </a:t>
            </a:r>
            <a:r>
              <a:rPr lang="sk-SK" sz="1800" b="1" dirty="0">
                <a:solidFill>
                  <a:srgbClr val="006600"/>
                </a:solidFill>
              </a:rPr>
              <a:t>ML-4</a:t>
            </a:r>
            <a:r>
              <a:rPr lang="sk-SK" sz="1800" b="1" dirty="0">
                <a:solidFill>
                  <a:srgbClr val="870E87"/>
                </a:solidFill>
              </a:rPr>
              <a:t> </a:t>
            </a:r>
            <a:r>
              <a:rPr lang="en-US" sz="1800" dirty="0"/>
              <a:t>– antioxidant capacity</a:t>
            </a:r>
          </a:p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3C5D-7B7B-4CE3-B39C-774CCFD01088}" type="slidenum">
              <a:rPr lang="sk-SK" smtClean="0"/>
              <a:pPr/>
              <a:t>9</a:t>
            </a:fld>
            <a:endParaRPr lang="sk-SK"/>
          </a:p>
        </p:txBody>
      </p:sp>
      <p:cxnSp>
        <p:nvCxnSpPr>
          <p:cNvPr id="8" name="Rovná spojnica 14">
            <a:extLst>
              <a:ext uri="{FF2B5EF4-FFF2-40B4-BE49-F238E27FC236}">
                <a16:creationId xmlns:a16="http://schemas.microsoft.com/office/drawing/2014/main" id="{340D42BB-E336-41E8-8E19-EC76063F285E}"/>
              </a:ext>
            </a:extLst>
          </p:cNvPr>
          <p:cNvCxnSpPr>
            <a:cxnSpLocks/>
          </p:cNvCxnSpPr>
          <p:nvPr/>
        </p:nvCxnSpPr>
        <p:spPr>
          <a:xfrm>
            <a:off x="504837" y="692696"/>
            <a:ext cx="79555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4" y="2780928"/>
            <a:ext cx="4320000" cy="318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ok 3">
            <a:extLst>
              <a:ext uri="{FF2B5EF4-FFF2-40B4-BE49-F238E27FC236}">
                <a16:creationId xmlns:a16="http://schemas.microsoft.com/office/drawing/2014/main" id="{3899469C-1188-42FF-B482-9707BAC7EDD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76" y="3082207"/>
            <a:ext cx="4032448" cy="3309936"/>
          </a:xfrm>
          <a:prstGeom prst="rect">
            <a:avLst/>
          </a:prstGeom>
          <a:noFill/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331436AC-03F0-485C-B115-BDF09D63B046}"/>
              </a:ext>
            </a:extLst>
          </p:cNvPr>
          <p:cNvSpPr/>
          <p:nvPr/>
        </p:nvSpPr>
        <p:spPr>
          <a:xfrm>
            <a:off x="6372200" y="3501008"/>
            <a:ext cx="1440160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24398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7980</TotalTime>
  <Words>1049</Words>
  <Application>Microsoft Office PowerPoint</Application>
  <PresentationFormat>Prezentácia na obrazovke (4:3)</PresentationFormat>
  <Paragraphs>237</Paragraphs>
  <Slides>15</Slides>
  <Notes>4</Notes>
  <HiddenSlides>0</HiddenSlides>
  <MMClips>0</MMClips>
  <ScaleCrop>false</ScaleCrop>
  <HeadingPairs>
    <vt:vector size="8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Motív Office</vt:lpstr>
      <vt:lpstr>CS ChemDraw Drawing</vt:lpstr>
      <vt:lpstr>  Barbora Spodniaková, MSc. Department of Biophysics Supervisor: doc. RNDr. Zuzana Gažová, CSc. Consultant: RNDr. Zuzana Bednáriková, PhD.</vt:lpstr>
      <vt:lpstr>Aims of the dissertation work</vt:lpstr>
      <vt:lpstr>Globular vs. intrinsically disordered proteins</vt:lpstr>
      <vt:lpstr>Amyloid aggregation</vt:lpstr>
      <vt:lpstr>Inhibitors of amyloid aggregation</vt:lpstr>
      <vt:lpstr>1. Extracts from Chinese herbs School of Pharmacy, East China University of Science and Technology, Shanghai, China </vt:lpstr>
      <vt:lpstr>Destruction of amyloid fibrils of Aβ42 peptide</vt:lpstr>
      <vt:lpstr>In silico analysis – Prime MM-GBSA</vt:lpstr>
      <vt:lpstr>Cell viability and antioxidant capacity</vt:lpstr>
      <vt:lpstr>Neuritic outgrowth</vt:lpstr>
      <vt:lpstr>2. bis-coumarin homodimers Department of Organic Chemistry, Institute of Chemistry, Faculty of Science, P. J. Šafárik University, Košice, Slovakia </vt:lpstr>
      <vt:lpstr>Inhibition and destruction activity of MH compounds </vt:lpstr>
      <vt:lpstr>Prezentácia programu PowerPoint</vt:lpstr>
      <vt:lpstr>Activities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ZuzkaB</dc:creator>
  <cp:lastModifiedBy>HP</cp:lastModifiedBy>
  <cp:revision>524</cp:revision>
  <dcterms:created xsi:type="dcterms:W3CDTF">2020-05-29T12:21:00Z</dcterms:created>
  <dcterms:modified xsi:type="dcterms:W3CDTF">2021-06-21T10:03:07Z</dcterms:modified>
</cp:coreProperties>
</file>