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DC2"/>
    <a:srgbClr val="284B62"/>
    <a:srgbClr val="AADEEE"/>
    <a:srgbClr val="86ABCC"/>
    <a:srgbClr val="A6D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2" autoAdjust="0"/>
  </p:normalViewPr>
  <p:slideViewPr>
    <p:cSldViewPr snapToGrid="0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19136-3B9B-4FC3-92A8-4424AE9C0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84C4A5-151A-44EE-A8AF-4D567F42C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6CF0C7-6981-4C4A-AED2-F2B8EC5C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1D5B7E-7793-4DF1-A244-96A39212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92A9FE1-84B1-4D04-96D5-456BD1BA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375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A36F9-087E-43E7-A213-26EF07FC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BA96133-DBF8-443D-9009-31EAED6F9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5AA433-D434-475F-9EA8-A2A84B9D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F26903-FE26-4CC8-9A51-2AD310AF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D1997B-65A5-48D1-9200-D8692038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96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13B4064-8D11-4B2A-998B-86FB7837B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3173EDB7-591A-48B5-B429-420DB642B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9478FB-BBCE-4CFF-88FE-57E95DBA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E8B406-5016-4739-9E70-51D65779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8073C4-41F2-423A-B260-032978E9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38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F36E1-A31A-4DC2-BF36-5E722F08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34C052-1FC7-4042-9BB4-24D56EE5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D122E0-A069-4940-AB73-D8FAB0FA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A670960-7B52-4670-B8BC-BDB76ED3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250AA70-5BC2-46C6-8E34-AF488B4F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760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118BC-3BB9-4C0F-AF0E-E437D695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C81AE69-445D-49BF-949C-D8DCA2034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F10B41-C86E-4059-A411-689D999B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31F17F-E1E6-4428-B856-D85A257B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3BFC78-0D92-47D1-A165-072B610B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267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BF177-049D-44BC-9541-170B15B5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8F2FCA-E1A5-44A0-88E3-2A1410299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5989707-0AE6-4705-A1DC-717786927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9D7C17A-800B-4283-BD95-9D5FCAB0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40C35FD-5199-4F21-9EFE-D33DCD22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9C28E84-30AA-4A55-AB41-A74DBE7E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263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1FBB2-0844-4D3C-934E-1B52B866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85F1116-F8D2-4ADA-926C-1C6E1A39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E02C647-32D9-4207-976F-58AC1731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BD400555-D70A-496B-8CC2-FBBF7029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E653D7-22D4-4CA1-A348-59E290900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A7F01F9-268D-4037-BE31-2579DC10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2BA5C2A-4F3D-4E3B-9D02-265E8B57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F92A606-0420-4B08-9FE1-22F4515A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32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20767-9D0F-417E-A160-21869F33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EEED19F-371D-4F07-A4C9-A68E6824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96146A1-1FBF-4E10-86DE-47D13C0C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BB60445-4DA0-4B4B-8B41-541448D7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4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240C931-A264-4FEF-9BC2-177E1A5C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D1680C9-E1F5-4CE5-B5A3-17D71BFC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336DE54-1B25-48E4-9859-A641706A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12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2E124E-724F-40BF-95E4-7CCF000A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2ACF5E-E682-4F7E-8949-DED44DFA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5823AA7-ECD4-4404-A3F1-6A5C68B78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AFB8377-A1FF-4C53-82D4-591FD6CB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3E1F864-B6C9-4938-A99E-DF2211A2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020A453-995D-42C3-B396-27B0F8BF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20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18C10-6902-4474-AD90-88FAE53B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17601E2-9E1D-4820-89E8-0E9841B94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3BD00E6-C1AB-4D7F-918E-079357575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47D5908-827E-4E6D-A156-6809C9CA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D6487CD-6315-41FF-9CF9-4CAEDA48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F19C88F-AEF2-47EA-8B9E-1E82F862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350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5035EE-9450-40BD-A5C9-C5A1E09C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319FCCA-09FB-4F85-A87D-CB349C82E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31DD39B-9B0D-447B-909E-35C08D815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04ED-8648-4E2A-BB4C-8307ADF9D7E7}" type="datetimeFigureOut">
              <a:rPr lang="sk-SK" smtClean="0"/>
              <a:t>16. 6. 2021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9F45DF-2885-4602-9392-B49B1D8DA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9D86FF9-0D23-476E-9E63-E70C8B03D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07E4-A4D8-4FD2-8435-621BD73AB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36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21006B83-EB65-4E35-B783-4D131F0F7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 b="48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4900FFB6-BD2D-4AF1-BFFE-DE5AA02B02B5}"/>
              </a:ext>
            </a:extLst>
          </p:cNvPr>
          <p:cNvSpPr txBox="1"/>
          <p:nvPr/>
        </p:nvSpPr>
        <p:spPr>
          <a:xfrm>
            <a:off x="1" y="266789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>
                <a:solidFill>
                  <a:srgbClr val="689DC2"/>
                </a:solidFill>
                <a:latin typeface="Constantia" panose="02030602050306030303" pitchFamily="18" charset="0"/>
              </a:rPr>
              <a:t>Study of cooperative phenomena </a:t>
            </a:r>
            <a:endParaRPr lang="sk-SK" sz="3200" b="1" dirty="0">
              <a:solidFill>
                <a:srgbClr val="689DC2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3200" b="1" dirty="0">
                <a:solidFill>
                  <a:srgbClr val="689DC2"/>
                </a:solidFill>
                <a:latin typeface="Constantia" panose="02030602050306030303" pitchFamily="18" charset="0"/>
              </a:rPr>
              <a:t>in coupled electron and spin systems</a:t>
            </a:r>
            <a:endParaRPr lang="sk-SK" sz="32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60D6DE9F-63C8-43A2-AD30-A8B9DB8D3045}"/>
              </a:ext>
            </a:extLst>
          </p:cNvPr>
          <p:cNvSpPr/>
          <p:nvPr/>
        </p:nvSpPr>
        <p:spPr>
          <a:xfrm>
            <a:off x="4509604" y="4010908"/>
            <a:ext cx="3172792" cy="5062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689DC2"/>
                </a:solidFill>
                <a:latin typeface="Constantia" panose="02030602050306030303" pitchFamily="18" charset="0"/>
              </a:rPr>
              <a:t>RNDr</a:t>
            </a:r>
            <a:r>
              <a:rPr lang="en-US" sz="2000" dirty="0">
                <a:solidFill>
                  <a:srgbClr val="689DC2"/>
                </a:solidFill>
                <a:latin typeface="Constantia" panose="02030602050306030303" pitchFamily="18" charset="0"/>
              </a:rPr>
              <a:t>. </a:t>
            </a:r>
            <a:r>
              <a:rPr lang="sk-SK" sz="2000" dirty="0">
                <a:solidFill>
                  <a:srgbClr val="689DC2"/>
                </a:solidFill>
                <a:latin typeface="Constantia" panose="02030602050306030303" pitchFamily="18" charset="0"/>
              </a:rPr>
              <a:t>Ľubomíra Regeciová</a:t>
            </a: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8C2D283F-72A7-4DB3-8DED-59D8F5E00536}"/>
              </a:ext>
            </a:extLst>
          </p:cNvPr>
          <p:cNvSpPr/>
          <p:nvPr/>
        </p:nvSpPr>
        <p:spPr>
          <a:xfrm>
            <a:off x="842816" y="5077708"/>
            <a:ext cx="5934381" cy="8803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>
              <a:lnSpc>
                <a:spcPct val="150000"/>
              </a:lnSpc>
            </a:pPr>
            <a:r>
              <a:rPr lang="sk-SK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Supervisor</a:t>
            </a:r>
            <a:r>
              <a:rPr lang="sk-SK" b="1" dirty="0">
                <a:solidFill>
                  <a:srgbClr val="689DC2"/>
                </a:solidFill>
                <a:latin typeface="Constantia" panose="02030602050306030303" pitchFamily="18" charset="0"/>
              </a:rPr>
              <a:t>: </a:t>
            </a:r>
            <a:r>
              <a:rPr lang="sk-SK" dirty="0">
                <a:solidFill>
                  <a:srgbClr val="689DC2"/>
                </a:solidFill>
                <a:latin typeface="Constantia" panose="02030602050306030303" pitchFamily="18" charset="0"/>
              </a:rPr>
              <a:t>RNDr. Pavol Farkašovský, DrSc.</a:t>
            </a:r>
          </a:p>
          <a:p>
            <a:pPr>
              <a:lnSpc>
                <a:spcPct val="150000"/>
              </a:lnSpc>
            </a:pPr>
            <a:r>
              <a:rPr lang="sk-SK" b="1" dirty="0">
                <a:solidFill>
                  <a:srgbClr val="689DC2"/>
                </a:solidFill>
                <a:latin typeface="Constantia" panose="02030602050306030303" pitchFamily="18" charset="0"/>
              </a:rPr>
              <a:t>Department: </a:t>
            </a:r>
            <a:r>
              <a:rPr lang="sk-SK" dirty="0">
                <a:solidFill>
                  <a:srgbClr val="689DC2"/>
                </a:solidFill>
                <a:latin typeface="Constantia" panose="02030602050306030303" pitchFamily="18" charset="0"/>
              </a:rPr>
              <a:t>Department of </a:t>
            </a:r>
            <a:r>
              <a:rPr lang="sk-SK" dirty="0" err="1">
                <a:solidFill>
                  <a:srgbClr val="689DC2"/>
                </a:solidFill>
                <a:latin typeface="Constantia" panose="02030602050306030303" pitchFamily="18" charset="0"/>
              </a:rPr>
              <a:t>Theoretical</a:t>
            </a:r>
            <a:r>
              <a:rPr lang="sk-SK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sk-SK" dirty="0" err="1">
                <a:solidFill>
                  <a:srgbClr val="689DC2"/>
                </a:solidFill>
                <a:latin typeface="Constantia" panose="02030602050306030303" pitchFamily="18" charset="0"/>
              </a:rPr>
              <a:t>Physics</a:t>
            </a:r>
            <a:r>
              <a:rPr lang="sk-SK" dirty="0">
                <a:solidFill>
                  <a:srgbClr val="689DC2"/>
                </a:solidFill>
                <a:latin typeface="Constantia" panose="02030602050306030303" pitchFamily="18" charset="0"/>
              </a:rPr>
              <a:t> IEP SAS</a:t>
            </a:r>
          </a:p>
        </p:txBody>
      </p:sp>
    </p:spTree>
    <p:extLst>
      <p:ext uri="{BB962C8B-B14F-4D97-AF65-F5344CB8AC3E}">
        <p14:creationId xmlns:p14="http://schemas.microsoft.com/office/powerpoint/2010/main" val="69523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9591F78-D523-46F3-A9F0-E3EC6F69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1" b="14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90EF9F3-B6D2-4229-A18A-33D8E15E0E23}"/>
              </a:ext>
            </a:extLst>
          </p:cNvPr>
          <p:cNvSpPr txBox="1"/>
          <p:nvPr/>
        </p:nvSpPr>
        <p:spPr>
          <a:xfrm>
            <a:off x="0" y="3570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sk-SK" sz="28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Introduction</a:t>
            </a:r>
            <a:endParaRPr lang="sk-SK" sz="28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F259872-22D4-499A-83A6-11F150D1D402}"/>
              </a:ext>
            </a:extLst>
          </p:cNvPr>
          <p:cNvSpPr txBox="1"/>
          <p:nvPr/>
        </p:nvSpPr>
        <p:spPr>
          <a:xfrm>
            <a:off x="497077" y="1219773"/>
            <a:ext cx="5525032" cy="168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Coupled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en-US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systems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the </a:t>
            </a:r>
            <a:r>
              <a:rPr lang="en-US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behaviour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 of particles in these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systems cannot be effectively described in terms of non-interacting entities</a:t>
            </a:r>
            <a:endParaRPr lang="sk-SK" sz="1500" dirty="0">
              <a:solidFill>
                <a:srgbClr val="284B62"/>
              </a:solidFill>
              <a:latin typeface="Constantia" panose="02030602050306030303" pitchFamily="18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correlation effects lead to a collective </a:t>
            </a:r>
            <a:r>
              <a:rPr lang="en-US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behaviour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 of particles</a:t>
            </a:r>
            <a:endParaRPr lang="sk-SK" sz="1500" dirty="0">
              <a:solidFill>
                <a:srgbClr val="284B62"/>
              </a:solidFill>
              <a:latin typeface="Constantia" panose="02030602050306030303" pitchFamily="18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physically very interesting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cooperative phenomena</a:t>
            </a:r>
            <a:endParaRPr lang="sk-SK" sz="1500" dirty="0">
              <a:solidFill>
                <a:srgbClr val="284B62"/>
              </a:solidFill>
              <a:latin typeface="Constantia" panose="02030602050306030303" pitchFamily="18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correct </a:t>
            </a:r>
            <a:r>
              <a:rPr lang="sk-SK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theoretical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 description represents a great challenge</a:t>
            </a:r>
            <a:endParaRPr lang="sk-SK" sz="15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918E840-115F-4295-9969-AEC398ED0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18458"/>
          <a:stretch/>
        </p:blipFill>
        <p:spPr>
          <a:xfrm>
            <a:off x="-168191" y="3322507"/>
            <a:ext cx="5140973" cy="2514273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D9FC3020-A6A7-40B3-955E-2C91FAF66FC2}"/>
              </a:ext>
            </a:extLst>
          </p:cNvPr>
          <p:cNvSpPr/>
          <p:nvPr/>
        </p:nvSpPr>
        <p:spPr>
          <a:xfrm>
            <a:off x="5861805" y="1247143"/>
            <a:ext cx="6169891" cy="165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Rare-earth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tetraborides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tetragonal crystal symmetry P4/</a:t>
            </a:r>
            <a:r>
              <a:rPr lang="en-US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mbm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 with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magnetic ions R</a:t>
            </a:r>
            <a:r>
              <a:rPr lang="en-US" sz="1500" baseline="30000" dirty="0">
                <a:solidFill>
                  <a:srgbClr val="284B62"/>
                </a:solidFill>
                <a:latin typeface="Constantia" panose="02030602050306030303" pitchFamily="18" charset="0"/>
              </a:rPr>
              <a:t>3+ 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located on a lattice that is topologically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equivalent to the </a:t>
            </a:r>
            <a:b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</a:b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so-called </a:t>
            </a:r>
            <a:r>
              <a:rPr lang="en-US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Shastry</a:t>
            </a:r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-Sutherland lattice</a:t>
            </a:r>
            <a:endParaRPr lang="sk-SK" sz="1500" b="1" dirty="0">
              <a:solidFill>
                <a:srgbClr val="284B62"/>
              </a:solidFill>
              <a:latin typeface="Constantia" panose="02030602050306030303" pitchFamily="18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observation of the fascinating sequence of magnetization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plateaus with the fractional magnetization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and </a:t>
            </a:r>
            <a:r>
              <a:rPr lang="sk-SK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enhanced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magnetocaloric</a:t>
            </a:r>
            <a:r>
              <a:rPr lang="sk-SK" sz="15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effect</a:t>
            </a:r>
            <a:endParaRPr lang="sk-SK" sz="15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ľka 11">
                <a:extLst>
                  <a:ext uri="{FF2B5EF4-FFF2-40B4-BE49-F238E27FC236}">
                    <a16:creationId xmlns:a16="http://schemas.microsoft.com/office/drawing/2014/main" id="{67BA2D2A-5A48-4170-860E-7A93F8588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7402965"/>
                  </p:ext>
                </p:extLst>
              </p:nvPr>
            </p:nvGraphicFramePr>
            <p:xfrm>
              <a:off x="8049839" y="3341014"/>
              <a:ext cx="3447203" cy="16764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9383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088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54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sk-SK" sz="1600" b="0" i="0" kern="1200" dirty="0" smtClean="0">
                                    <a:solidFill>
                                      <a:srgbClr val="284B62"/>
                                    </a:solidFill>
                                    <a:latin typeface="Constantia" panose="02030602050306030303" pitchFamily="18" charset="0"/>
                                    <a:ea typeface="+mn-ea"/>
                                    <a:cs typeface="+mn-cs"/>
                                  </a:rPr>
                                  <m:t>Tb</m:t>
                                </m:r>
                                <m:sSub>
                                  <m:sSubPr>
                                    <m:ctrlPr>
                                      <a:rPr lang="sk-SK" sz="1600" b="0" i="1" kern="120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sk-SK" sz="1600" b="0" i="0" kern="1200" smtClean="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lang="sk-SK" sz="1600" b="0" i="0" kern="1200" smtClean="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onstantia" panose="0203060205030603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2/9,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1/3,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4/9,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1/2,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7/9 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[1]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54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1600" b="0" i="0" kern="1200" dirty="0" err="1">
                              <a:solidFill>
                                <a:srgbClr val="284B62"/>
                              </a:solidFill>
                              <a:latin typeface="Constantia" panose="02030602050306030303" pitchFamily="18" charset="0"/>
                              <a:ea typeface="+mn-ea"/>
                              <a:cs typeface="+mn-cs"/>
                            </a:rPr>
                            <a:t>Dy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k-SK" sz="1600" b="0" i="1" kern="1200" smtClean="0"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1600" b="0" i="0" kern="1200" smtClean="0"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sk-SK" sz="1600" b="0" i="0" kern="1200" smtClean="0"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onstantia" panose="0203060205030603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1/2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6436829"/>
                      </a:ext>
                    </a:extLst>
                  </a:tr>
                  <a:tr h="3254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sk-SK" sz="1600" b="0" i="0" kern="1200" smtClean="0">
                                    <a:solidFill>
                                      <a:srgbClr val="284B6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Ho</m:t>
                                </m:r>
                                <m:sSub>
                                  <m:sSubPr>
                                    <m:ctrlPr>
                                      <a:rPr lang="sk-SK" sz="1600" b="0" i="1" kern="120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sk-SK" sz="1600" b="0" i="0" kern="1200" smtClean="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lang="sk-SK" sz="1600" b="0" i="0" kern="1200" smtClean="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onstantia" panose="0203060205030603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1/3, 4/9, 3/5 [2] 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54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sk-SK" sz="1600" b="0" i="0" kern="1200" smtClean="0"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Er</m:t>
                              </m:r>
                              <m:sSub>
                                <m:sSubPr>
                                  <m:ctrlPr>
                                    <a:rPr lang="sk-SK" sz="1600" b="0" i="1" kern="1200"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sz="1600" b="0" i="0" kern="1200" smtClean="0"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a:rPr lang="sk-SK" sz="1600" b="0" i="0" kern="1200" smtClean="0"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onstantia" panose="02030602050306030303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onstantia" panose="0203060205030603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1/2 [2,3]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54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sk-SK" sz="1600" b="0" i="0" kern="1200" smtClean="0">
                                    <a:solidFill>
                                      <a:srgbClr val="284B62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Tm</m:t>
                                </m:r>
                                <m:sSub>
                                  <m:sSubPr>
                                    <m:ctrlPr>
                                      <a:rPr lang="sk-SK" sz="1600" b="0" i="1" kern="120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sk-SK" sz="1600" b="0" i="0" kern="1200" smtClean="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lang="sk-SK" sz="1600" b="0" i="0" kern="1200" smtClean="0">
                                        <a:solidFill>
                                          <a:srgbClr val="284B6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onstantia" panose="0203060205030603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1/11, 1/9, 1/7, 1/2 [4]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ľka 11">
                <a:extLst>
                  <a:ext uri="{FF2B5EF4-FFF2-40B4-BE49-F238E27FC236}">
                    <a16:creationId xmlns:a16="http://schemas.microsoft.com/office/drawing/2014/main" id="{67BA2D2A-5A48-4170-860E-7A93F8588A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7402965"/>
                  </p:ext>
                </p:extLst>
              </p:nvPr>
            </p:nvGraphicFramePr>
            <p:xfrm>
              <a:off x="8049839" y="3341014"/>
              <a:ext cx="3447203" cy="16764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9383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088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5455" r="-268831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2/9,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1/3,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4/9,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1/2,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7/9 </a:t>
                          </a: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[1]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5455" r="-268831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1/2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664368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786" r="-268831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1/3, 4/9, 3/5 [2] 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7273" r="-268831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1/2 [2,3]</a:t>
                          </a:r>
                          <a:endParaRPr lang="en-GB" sz="1600" b="0" i="0" kern="1200" dirty="0">
                            <a:solidFill>
                              <a:srgbClr val="284B62"/>
                            </a:solidFill>
                            <a:latin typeface="Calisto MT" panose="02040603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7273" r="-268831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sk-SK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1/11, 1/9, 1/7, 1/2 [4]</a:t>
                          </a:r>
                          <a:r>
                            <a:rPr lang="en-GB" sz="1600" b="0" i="0" kern="1200" dirty="0">
                              <a:solidFill>
                                <a:srgbClr val="284B62"/>
                              </a:solidFill>
                              <a:latin typeface="Calisto MT" panose="020406030505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6ABC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Obdĺžnik 18">
            <a:extLst>
              <a:ext uri="{FF2B5EF4-FFF2-40B4-BE49-F238E27FC236}">
                <a16:creationId xmlns:a16="http://schemas.microsoft.com/office/drawing/2014/main" id="{70528878-A8B6-42BF-8790-248ABE6999B1}"/>
              </a:ext>
            </a:extLst>
          </p:cNvPr>
          <p:cNvSpPr/>
          <p:nvPr/>
        </p:nvSpPr>
        <p:spPr>
          <a:xfrm>
            <a:off x="7915411" y="5093725"/>
            <a:ext cx="4276589" cy="9387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[1] S.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Yoshi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et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al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,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Phys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Rev.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Lett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101, 087202 (2008).</a:t>
            </a:r>
            <a:r>
              <a:rPr lang="nb-NO" sz="1100" dirty="0">
                <a:solidFill>
                  <a:srgbClr val="284B62"/>
                </a:solidFill>
                <a:latin typeface="Calisto MT" panose="02040603050505030304" pitchFamily="18" charset="0"/>
              </a:rPr>
              <a:t> </a:t>
            </a:r>
            <a:endParaRPr lang="sk-SK" sz="1100" dirty="0">
              <a:solidFill>
                <a:srgbClr val="284B62"/>
              </a:solidFill>
              <a:latin typeface="Calisto MT" panose="02040603050505030304" pitchFamily="18" charset="0"/>
            </a:endParaRPr>
          </a:p>
          <a:p>
            <a:pPr lvl="0"/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[2] S.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Mataš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et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al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, J.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Phys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Conf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Ser. 200, 032041 (2010).</a:t>
            </a:r>
          </a:p>
          <a:p>
            <a:pPr lvl="0"/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[3] S.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Michimura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et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al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,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Physica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 B 378, 596 (2006).</a:t>
            </a:r>
          </a:p>
          <a:p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[4]</a:t>
            </a:r>
            <a:r>
              <a:rPr lang="nb-NO" sz="1100" dirty="0">
                <a:solidFill>
                  <a:srgbClr val="284B62"/>
                </a:solidFill>
                <a:latin typeface="Calisto MT" panose="02040603050505030304" pitchFamily="18" charset="0"/>
              </a:rPr>
              <a:t> K. Siemenmeyer et al, Phys. Rev. Lett. 101, 177201 (2008).</a:t>
            </a:r>
            <a:endParaRPr lang="sk-SK" sz="1100" dirty="0">
              <a:solidFill>
                <a:srgbClr val="284B62"/>
              </a:solidFill>
              <a:latin typeface="Calisto MT" panose="02040603050505030304" pitchFamily="18" charset="0"/>
            </a:endParaRPr>
          </a:p>
          <a:p>
            <a:endParaRPr lang="sk-SK" sz="1100" dirty="0">
              <a:solidFill>
                <a:srgbClr val="284B62"/>
              </a:solidFill>
              <a:latin typeface="Calisto MT" panose="02040603050505030304" pitchFamily="18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8FB43EF-AED8-42D8-892C-7BF910E82940}"/>
              </a:ext>
            </a:extLst>
          </p:cNvPr>
          <p:cNvSpPr/>
          <p:nvPr/>
        </p:nvSpPr>
        <p:spPr>
          <a:xfrm>
            <a:off x="0" y="6503212"/>
            <a:ext cx="12192000" cy="35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>
                <a:solidFill>
                  <a:srgbClr val="689DC2"/>
                </a:solidFill>
                <a:latin typeface="Constantia" panose="02030602050306030303" pitchFamily="18" charset="0"/>
              </a:rPr>
              <a:t>Doktorandský seminár ÚEF SAV, 16. jún 2021</a:t>
            </a:r>
            <a:endParaRPr lang="en-GB" sz="1300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583042C-5371-47C6-AF76-8194C5FCB7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963" y="3229825"/>
            <a:ext cx="2824074" cy="27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9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9591F78-D523-46F3-A9F0-E3EC6F69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1" b="14475"/>
          <a:stretch/>
        </p:blipFill>
        <p:spPr>
          <a:xfrm>
            <a:off x="0" y="-9204"/>
            <a:ext cx="12192000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90EF9F3-B6D2-4229-A18A-33D8E15E0E23}"/>
              </a:ext>
            </a:extLst>
          </p:cNvPr>
          <p:cNvSpPr txBox="1"/>
          <p:nvPr/>
        </p:nvSpPr>
        <p:spPr>
          <a:xfrm>
            <a:off x="0" y="3570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89DC2"/>
                </a:solidFill>
                <a:latin typeface="Constantia" panose="02030602050306030303" pitchFamily="18" charset="0"/>
              </a:rPr>
              <a:t>Theoretical models</a:t>
            </a:r>
            <a:endParaRPr lang="sk-SK" sz="28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F259872-22D4-499A-83A6-11F150D1D402}"/>
              </a:ext>
            </a:extLst>
          </p:cNvPr>
          <p:cNvSpPr txBox="1"/>
          <p:nvPr/>
        </p:nvSpPr>
        <p:spPr>
          <a:xfrm>
            <a:off x="8009848" y="897110"/>
            <a:ext cx="3663944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Spin</a:t>
            </a:r>
            <a:r>
              <a:rPr lang="en-US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-electron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models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8FB43EF-AED8-42D8-892C-7BF910E82940}"/>
              </a:ext>
            </a:extLst>
          </p:cNvPr>
          <p:cNvSpPr/>
          <p:nvPr/>
        </p:nvSpPr>
        <p:spPr>
          <a:xfrm>
            <a:off x="0" y="6503212"/>
            <a:ext cx="12192000" cy="35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>
                <a:solidFill>
                  <a:srgbClr val="689DC2"/>
                </a:solidFill>
                <a:latin typeface="Constantia" panose="02030602050306030303" pitchFamily="18" charset="0"/>
              </a:rPr>
              <a:t>Doktorandský seminár ÚEF SAV, 16. jún 2021</a:t>
            </a:r>
            <a:endParaRPr lang="en-GB" sz="1300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A05DFB7B-9E6B-4623-A958-983D9D9FF0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53" y="1608080"/>
            <a:ext cx="2101602" cy="1629332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BB909574-0229-4FB4-9340-070181CB21BD}"/>
              </a:ext>
            </a:extLst>
          </p:cNvPr>
          <p:cNvSpPr/>
          <p:nvPr/>
        </p:nvSpPr>
        <p:spPr>
          <a:xfrm>
            <a:off x="1066376" y="1310974"/>
            <a:ext cx="2101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Classical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model</a:t>
            </a:r>
            <a:endParaRPr lang="sk-SK" b="1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951A3775-001E-47B8-816F-9043288595E6}"/>
              </a:ext>
            </a:extLst>
          </p:cNvPr>
          <p:cNvSpPr/>
          <p:nvPr/>
        </p:nvSpPr>
        <p:spPr>
          <a:xfrm>
            <a:off x="740737" y="3964991"/>
            <a:ext cx="26975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Easy axis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Heisenberg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model</a:t>
            </a:r>
            <a:endParaRPr lang="sk-SK" b="1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90B57768-8CB2-47E9-9CAC-9229A1A35C19}"/>
              </a:ext>
            </a:extLst>
          </p:cNvPr>
          <p:cNvSpPr/>
          <p:nvPr/>
        </p:nvSpPr>
        <p:spPr>
          <a:xfrm>
            <a:off x="4732284" y="1302993"/>
            <a:ext cx="2639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E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xtended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model</a:t>
            </a:r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with long-range interactions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39030711-2D69-4F5C-85C3-5DF6C8B57C91}"/>
              </a:ext>
            </a:extLst>
          </p:cNvPr>
          <p:cNvSpPr txBox="1"/>
          <p:nvPr/>
        </p:nvSpPr>
        <p:spPr>
          <a:xfrm>
            <a:off x="285205" y="937018"/>
            <a:ext cx="7550715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Spin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models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C964AFBC-20E3-4D77-A01D-1F0764EA50EA}"/>
              </a:ext>
            </a:extLst>
          </p:cNvPr>
          <p:cNvSpPr/>
          <p:nvPr/>
        </p:nvSpPr>
        <p:spPr>
          <a:xfrm>
            <a:off x="8677890" y="1270571"/>
            <a:ext cx="24322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Generalised</a:t>
            </a:r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en-US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model with RKKY interaction</a:t>
            </a:r>
            <a:endParaRPr lang="sk-SK" sz="1500" b="1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9F086A78-0240-4A15-AA08-E619CF42FC83}"/>
              </a:ext>
            </a:extLst>
          </p:cNvPr>
          <p:cNvSpPr/>
          <p:nvPr/>
        </p:nvSpPr>
        <p:spPr>
          <a:xfrm>
            <a:off x="8348405" y="3934337"/>
            <a:ext cx="30912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M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odel </a:t>
            </a:r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based on the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interacting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electron</a:t>
            </a:r>
            <a:r>
              <a:rPr lang="en-US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and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spin</a:t>
            </a: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systems</a:t>
            </a:r>
            <a:endParaRPr lang="sk-SK" sz="1500" b="1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Obdĺžnik: zaoblené rohy 30">
            <a:extLst>
              <a:ext uri="{FF2B5EF4-FFF2-40B4-BE49-F238E27FC236}">
                <a16:creationId xmlns:a16="http://schemas.microsoft.com/office/drawing/2014/main" id="{56948532-F231-4569-8E73-1F624B20455E}"/>
              </a:ext>
            </a:extLst>
          </p:cNvPr>
          <p:cNvSpPr/>
          <p:nvPr/>
        </p:nvSpPr>
        <p:spPr>
          <a:xfrm>
            <a:off x="285205" y="1288017"/>
            <a:ext cx="3663945" cy="2355333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D7AF6D0A-4053-4EFF-9802-CF007D224FC6}"/>
              </a:ext>
            </a:extLst>
          </p:cNvPr>
          <p:cNvSpPr/>
          <p:nvPr/>
        </p:nvSpPr>
        <p:spPr>
          <a:xfrm>
            <a:off x="285205" y="3903103"/>
            <a:ext cx="3663945" cy="2355333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43357457-6AC0-4886-83CB-2B4960CC61CE}"/>
              </a:ext>
            </a:extLst>
          </p:cNvPr>
          <p:cNvSpPr/>
          <p:nvPr/>
        </p:nvSpPr>
        <p:spPr>
          <a:xfrm>
            <a:off x="8009848" y="1245080"/>
            <a:ext cx="3663945" cy="2355333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94A2C02D-65FA-44E5-A7BD-C1FD4A2DCF3A}"/>
              </a:ext>
            </a:extLst>
          </p:cNvPr>
          <p:cNvSpPr/>
          <p:nvPr/>
        </p:nvSpPr>
        <p:spPr>
          <a:xfrm>
            <a:off x="4171976" y="1302994"/>
            <a:ext cx="3663945" cy="4576542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69C50814-7186-4055-9F0A-2681D747AAA7}"/>
              </a:ext>
            </a:extLst>
          </p:cNvPr>
          <p:cNvSpPr/>
          <p:nvPr/>
        </p:nvSpPr>
        <p:spPr>
          <a:xfrm>
            <a:off x="8052815" y="3903102"/>
            <a:ext cx="3663945" cy="2355333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bdĺžnik 51">
            <a:extLst>
              <a:ext uri="{FF2B5EF4-FFF2-40B4-BE49-F238E27FC236}">
                <a16:creationId xmlns:a16="http://schemas.microsoft.com/office/drawing/2014/main" id="{271808BC-A691-4988-B4BB-F88BFE200D84}"/>
              </a:ext>
            </a:extLst>
          </p:cNvPr>
          <p:cNvSpPr/>
          <p:nvPr/>
        </p:nvSpPr>
        <p:spPr>
          <a:xfrm>
            <a:off x="-387529" y="5972962"/>
            <a:ext cx="50153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Z. Y.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Meng</a:t>
            </a:r>
            <a:r>
              <a:rPr lang="en-US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et al.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,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Phys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Rev. B 78, 224416 (2008).</a:t>
            </a:r>
          </a:p>
        </p:txBody>
      </p:sp>
      <p:sp>
        <p:nvSpPr>
          <p:cNvPr id="53" name="Obdĺžnik 52">
            <a:extLst>
              <a:ext uri="{FF2B5EF4-FFF2-40B4-BE49-F238E27FC236}">
                <a16:creationId xmlns:a16="http://schemas.microsoft.com/office/drawing/2014/main" id="{787997DD-58BA-46F4-A5CD-B86E067F2CE2}"/>
              </a:ext>
            </a:extLst>
          </p:cNvPr>
          <p:cNvSpPr/>
          <p:nvPr/>
        </p:nvSpPr>
        <p:spPr>
          <a:xfrm>
            <a:off x="518207" y="3317838"/>
            <a:ext cx="6096000" cy="316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M. C.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Chang</a:t>
            </a:r>
            <a:r>
              <a:rPr lang="en-US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et al.,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Phys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Rev. B 79, 104411 (2009).</a:t>
            </a:r>
          </a:p>
        </p:txBody>
      </p:sp>
      <p:sp>
        <p:nvSpPr>
          <p:cNvPr id="54" name="Obdĺžnik 53">
            <a:extLst>
              <a:ext uri="{FF2B5EF4-FFF2-40B4-BE49-F238E27FC236}">
                <a16:creationId xmlns:a16="http://schemas.microsoft.com/office/drawing/2014/main" id="{28D5E322-90F1-4083-BC37-2D377274876F}"/>
              </a:ext>
            </a:extLst>
          </p:cNvPr>
          <p:cNvSpPr/>
          <p:nvPr/>
        </p:nvSpPr>
        <p:spPr>
          <a:xfrm>
            <a:off x="4558824" y="5448648"/>
            <a:ext cx="3136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H.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Čenčariková</a:t>
            </a:r>
            <a:r>
              <a:rPr lang="en-US" sz="1100" dirty="0">
                <a:solidFill>
                  <a:srgbClr val="284B62"/>
                </a:solidFill>
                <a:latin typeface="Calisto MT" panose="02040603050505030304" pitchFamily="18" charset="0"/>
              </a:rPr>
              <a:t>, 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P. Farkašovský, </a:t>
            </a:r>
            <a:br>
              <a:rPr lang="en-US" sz="1100" dirty="0">
                <a:solidFill>
                  <a:srgbClr val="284B62"/>
                </a:solidFill>
                <a:latin typeface="Calisto MT" panose="02040603050505030304" pitchFamily="18" charset="0"/>
              </a:rPr>
            </a:b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Phys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Status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Solidi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 B 252, 333 (2015).</a:t>
            </a:r>
          </a:p>
        </p:txBody>
      </p:sp>
      <p:sp>
        <p:nvSpPr>
          <p:cNvPr id="57" name="Obdĺžnik 56">
            <a:extLst>
              <a:ext uri="{FF2B5EF4-FFF2-40B4-BE49-F238E27FC236}">
                <a16:creationId xmlns:a16="http://schemas.microsoft.com/office/drawing/2014/main" id="{0AB060B1-31D9-465A-B055-27512F147863}"/>
              </a:ext>
            </a:extLst>
          </p:cNvPr>
          <p:cNvSpPr/>
          <p:nvPr/>
        </p:nvSpPr>
        <p:spPr>
          <a:xfrm>
            <a:off x="8577797" y="3295554"/>
            <a:ext cx="6096000" cy="3164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J. J. Feng</a:t>
            </a:r>
            <a:r>
              <a:rPr lang="en-US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et al.,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EPL 105, 17009 (2014).</a:t>
            </a:r>
          </a:p>
        </p:txBody>
      </p:sp>
      <p:sp>
        <p:nvSpPr>
          <p:cNvPr id="58" name="Obdĺžnik 57">
            <a:extLst>
              <a:ext uri="{FF2B5EF4-FFF2-40B4-BE49-F238E27FC236}">
                <a16:creationId xmlns:a16="http://schemas.microsoft.com/office/drawing/2014/main" id="{C33A73D3-0691-4E0C-A857-46E79DE3A700}"/>
              </a:ext>
            </a:extLst>
          </p:cNvPr>
          <p:cNvSpPr/>
          <p:nvPr/>
        </p:nvSpPr>
        <p:spPr>
          <a:xfrm>
            <a:off x="8274040" y="5942323"/>
            <a:ext cx="6096000" cy="3161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P. Farkašovský</a:t>
            </a:r>
            <a:r>
              <a:rPr lang="en-US" sz="1100" dirty="0">
                <a:solidFill>
                  <a:srgbClr val="284B62"/>
                </a:solidFill>
                <a:latin typeface="Calisto MT" panose="02040603050505030304" pitchFamily="18" charset="0"/>
              </a:rPr>
              <a:t> et al.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 </a:t>
            </a:r>
            <a:r>
              <a:rPr lang="sk-SK" sz="1100" dirty="0" err="1">
                <a:solidFill>
                  <a:srgbClr val="284B62"/>
                </a:solidFill>
                <a:latin typeface="Calisto MT" panose="02040603050505030304" pitchFamily="18" charset="0"/>
              </a:rPr>
              <a:t>Phys</a:t>
            </a:r>
            <a:r>
              <a:rPr lang="sk-SK" sz="1100" dirty="0">
                <a:solidFill>
                  <a:srgbClr val="284B62"/>
                </a:solidFill>
                <a:latin typeface="Calisto MT" panose="02040603050505030304" pitchFamily="18" charset="0"/>
              </a:rPr>
              <a:t>. Rev. B 82, 054409 (2010).</a:t>
            </a:r>
          </a:p>
        </p:txBody>
      </p:sp>
      <p:pic>
        <p:nvPicPr>
          <p:cNvPr id="59" name="Obrázok 58" descr="C:\Users\Ľubomíra\AppData\Local\Microsoft\Windows\INetCache\Content.Word\obrmag.png">
            <a:extLst>
              <a:ext uri="{FF2B5EF4-FFF2-40B4-BE49-F238E27FC236}">
                <a16:creationId xmlns:a16="http://schemas.microsoft.com/office/drawing/2014/main" id="{604D226C-B89E-425C-BA04-89E13F269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416" y="4472498"/>
            <a:ext cx="2100406" cy="148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Obrázok 59" descr="graf1">
            <a:extLst>
              <a:ext uri="{FF2B5EF4-FFF2-40B4-BE49-F238E27FC236}">
                <a16:creationId xmlns:a16="http://schemas.microsoft.com/office/drawing/2014/main" id="{74CC2C8C-0775-4634-B694-61B65A36A5D3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255" y="1834849"/>
            <a:ext cx="2350151" cy="169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Obrázok 60" descr="graf2">
            <a:extLst>
              <a:ext uri="{FF2B5EF4-FFF2-40B4-BE49-F238E27FC236}">
                <a16:creationId xmlns:a16="http://schemas.microsoft.com/office/drawing/2014/main" id="{6988B0C7-6805-408F-B082-C55DDB2EA92D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254" y="3666244"/>
            <a:ext cx="2350151" cy="170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D45021C-6A24-4446-8266-DF933039EA2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59" y="4287767"/>
            <a:ext cx="2364083" cy="1591768"/>
          </a:xfrm>
          <a:prstGeom prst="rect">
            <a:avLst/>
          </a:prstGeom>
        </p:spPr>
      </p:pic>
      <p:pic>
        <p:nvPicPr>
          <p:cNvPr id="32" name="Obrázok 31">
            <a:extLst>
              <a:ext uri="{FF2B5EF4-FFF2-40B4-BE49-F238E27FC236}">
                <a16:creationId xmlns:a16="http://schemas.microsoft.com/office/drawing/2014/main" id="{7E9BEC6F-AE54-478F-9F2A-8D8DE21B252C}"/>
              </a:ext>
            </a:extLst>
          </p:cNvPr>
          <p:cNvPicPr/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8"/>
          <a:stretch/>
        </p:blipFill>
        <p:spPr bwMode="auto">
          <a:xfrm>
            <a:off x="8631381" y="1841566"/>
            <a:ext cx="2583661" cy="1421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853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9591F78-D523-46F3-A9F0-E3EC6F69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1" b="14475"/>
          <a:stretch/>
        </p:blipFill>
        <p:spPr>
          <a:xfrm>
            <a:off x="0" y="-9204"/>
            <a:ext cx="12192000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90EF9F3-B6D2-4229-A18A-33D8E15E0E23}"/>
              </a:ext>
            </a:extLst>
          </p:cNvPr>
          <p:cNvSpPr txBox="1"/>
          <p:nvPr/>
        </p:nvSpPr>
        <p:spPr>
          <a:xfrm>
            <a:off x="0" y="3570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89DC2"/>
                </a:solidFill>
                <a:latin typeface="Constantia" panose="02030602050306030303" pitchFamily="18" charset="0"/>
              </a:rPr>
              <a:t>Results</a:t>
            </a:r>
            <a:endParaRPr lang="sk-SK" sz="28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8FB43EF-AED8-42D8-892C-7BF910E82940}"/>
              </a:ext>
            </a:extLst>
          </p:cNvPr>
          <p:cNvSpPr/>
          <p:nvPr/>
        </p:nvSpPr>
        <p:spPr>
          <a:xfrm>
            <a:off x="0" y="6503212"/>
            <a:ext cx="12192000" cy="35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>
                <a:solidFill>
                  <a:srgbClr val="689DC2"/>
                </a:solidFill>
                <a:latin typeface="Constantia" panose="02030602050306030303" pitchFamily="18" charset="0"/>
              </a:rPr>
              <a:t>Doktorandský seminár ÚEF SAV, 16. jún 2021</a:t>
            </a:r>
            <a:endParaRPr lang="en-GB" sz="1300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291D77A-F416-408E-B7F8-8A7C28DE03C5}"/>
              </a:ext>
            </a:extLst>
          </p:cNvPr>
          <p:cNvSpPr txBox="1"/>
          <p:nvPr/>
        </p:nvSpPr>
        <p:spPr>
          <a:xfrm>
            <a:off x="497077" y="1219773"/>
            <a:ext cx="5525032" cy="91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Theoretical description of the MCE in 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Tm</a:t>
            </a:r>
            <a:r>
              <a:rPr lang="sk-SK" sz="1500" b="1" baseline="-25000" dirty="0">
                <a:solidFill>
                  <a:srgbClr val="689DC2"/>
                </a:solidFill>
                <a:latin typeface="Constantia" panose="02030602050306030303" pitchFamily="18" charset="0"/>
              </a:rPr>
              <a:t>1-X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Lu</a:t>
            </a:r>
            <a:r>
              <a:rPr lang="sk-SK" sz="1500" b="1" baseline="-25000" dirty="0">
                <a:solidFill>
                  <a:srgbClr val="689DC2"/>
                </a:solidFill>
                <a:latin typeface="Constantia" panose="02030602050306030303" pitchFamily="18" charset="0"/>
              </a:rPr>
              <a:t>X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B</a:t>
            </a:r>
            <a:r>
              <a:rPr lang="sk-SK" sz="1500" b="1" baseline="-25000" dirty="0">
                <a:solidFill>
                  <a:srgbClr val="689DC2"/>
                </a:solidFill>
                <a:latin typeface="Constantia" panose="02030602050306030303" pitchFamily="18" charset="0"/>
              </a:rPr>
              <a:t>4</a:t>
            </a:r>
            <a:r>
              <a:rPr lang="en-US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systems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extended </a:t>
            </a:r>
            <a:r>
              <a:rPr lang="en-US" sz="1500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en-US" sz="1500" dirty="0">
                <a:solidFill>
                  <a:srgbClr val="284B62"/>
                </a:solidFill>
                <a:latin typeface="Constantia" panose="02030602050306030303" pitchFamily="18" charset="0"/>
              </a:rPr>
              <a:t> model with interactions up to the fourth-next-nearest neighbors</a:t>
            </a:r>
            <a:endParaRPr lang="sk-SK" sz="15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1A3CD00-548B-448C-82DC-8ACCD3E6F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2842" r="5682" b="72660"/>
          <a:stretch/>
        </p:blipFill>
        <p:spPr>
          <a:xfrm>
            <a:off x="6206280" y="795270"/>
            <a:ext cx="5680919" cy="21045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E64ADD50-6B36-4C45-8A07-B90B88659A4A}"/>
                  </a:ext>
                </a:extLst>
              </p:cNvPr>
              <p:cNvSpPr txBox="1"/>
              <p:nvPr/>
            </p:nvSpPr>
            <p:spPr>
              <a:xfrm>
                <a:off x="435964" y="2117434"/>
                <a:ext cx="5586145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1600" i="1" kern="0" smtClea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sk-SK" sz="1600" i="1" kern="0" smtClea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e>
                              </m:d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600" i="1" kern="0" dirty="0">
                  <a:ln w="0"/>
                  <a:solidFill>
                    <a:srgbClr val="284B6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E64ADD50-6B36-4C45-8A07-B90B88659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64" y="2117434"/>
                <a:ext cx="5586145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Obrázok 34">
            <a:extLst>
              <a:ext uri="{FF2B5EF4-FFF2-40B4-BE49-F238E27FC236}">
                <a16:creationId xmlns:a16="http://schemas.microsoft.com/office/drawing/2014/main" id="{FE81D3ED-7C81-4F85-B999-98E2B2CA82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124"/>
          <a:stretch/>
        </p:blipFill>
        <p:spPr>
          <a:xfrm>
            <a:off x="73890" y="4383025"/>
            <a:ext cx="6807200" cy="193919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963AD28-408C-4BED-9246-A7551193874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18" y="2985607"/>
            <a:ext cx="2196614" cy="1639886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1B43D49-E5DF-4722-9EDC-C2C391928B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9105" y="2961920"/>
            <a:ext cx="2230699" cy="167018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408C8F4-CEEC-4D83-9A51-7FA1724588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9240" y="2953346"/>
            <a:ext cx="2283721" cy="1658822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id="{1C631D30-D5FD-47FF-A886-0A77A21F4D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2049" y="3225996"/>
            <a:ext cx="3968511" cy="29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9591F78-D523-46F3-A9F0-E3EC6F69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1" b="14475"/>
          <a:stretch/>
        </p:blipFill>
        <p:spPr>
          <a:xfrm>
            <a:off x="0" y="-9204"/>
            <a:ext cx="12192000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90EF9F3-B6D2-4229-A18A-33D8E15E0E23}"/>
              </a:ext>
            </a:extLst>
          </p:cNvPr>
          <p:cNvSpPr txBox="1"/>
          <p:nvPr/>
        </p:nvSpPr>
        <p:spPr>
          <a:xfrm>
            <a:off x="0" y="3570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89DC2"/>
                </a:solidFill>
                <a:latin typeface="Constantia" panose="02030602050306030303" pitchFamily="18" charset="0"/>
              </a:rPr>
              <a:t>Results</a:t>
            </a:r>
            <a:endParaRPr lang="sk-SK" sz="28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8FB43EF-AED8-42D8-892C-7BF910E82940}"/>
              </a:ext>
            </a:extLst>
          </p:cNvPr>
          <p:cNvSpPr/>
          <p:nvPr/>
        </p:nvSpPr>
        <p:spPr>
          <a:xfrm>
            <a:off x="0" y="6503212"/>
            <a:ext cx="12192000" cy="35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>
                <a:solidFill>
                  <a:srgbClr val="689DC2"/>
                </a:solidFill>
                <a:latin typeface="Constantia" panose="02030602050306030303" pitchFamily="18" charset="0"/>
              </a:rPr>
              <a:t>Doktorandský seminár ÚEF SAV, 16. jún 2021</a:t>
            </a:r>
            <a:endParaRPr lang="en-GB" sz="1300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B291D77A-F416-408E-B7F8-8A7C28DE03C5}"/>
              </a:ext>
            </a:extLst>
          </p:cNvPr>
          <p:cNvSpPr txBox="1"/>
          <p:nvPr/>
        </p:nvSpPr>
        <p:spPr>
          <a:xfrm>
            <a:off x="497076" y="1219773"/>
            <a:ext cx="6254705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The influence of double-exchange and Heisenberg interaction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ĺžnik 14">
                <a:extLst>
                  <a:ext uri="{FF2B5EF4-FFF2-40B4-BE49-F238E27FC236}">
                    <a16:creationId xmlns:a16="http://schemas.microsoft.com/office/drawing/2014/main" id="{164C84E0-796E-469A-9E12-FE431E48ED94}"/>
                  </a:ext>
                </a:extLst>
              </p:cNvPr>
              <p:cNvSpPr/>
              <p:nvPr/>
            </p:nvSpPr>
            <p:spPr>
              <a:xfrm>
                <a:off x="503745" y="1563962"/>
                <a:ext cx="11263382" cy="1343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kern="0" smtClea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〈"/>
                              <m:endChr m:val="〉"/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k-SK" sz="1600" i="1" kern="0">
                          <a:ln w="0"/>
                          <a:solidFill>
                            <a:srgbClr val="284B6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k-SK" sz="1600" i="1" kern="0">
                              <a:ln w="0"/>
                              <a:solidFill>
                                <a:srgbClr val="284B6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sub>
                                    <m:sup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↓</m:t>
                                      </m:r>
                                    </m:sub>
                                    <m:sup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sk-SK" sz="1600" i="1" kern="0">
                                  <a:ln w="0"/>
                                  <a:solidFill>
                                    <a:srgbClr val="284B6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sub>
                                    <m:sup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  <m:r>
                                    <a:rPr lang="sk-SK" sz="1600" i="1" kern="0">
                                      <a:ln w="0"/>
                                      <a:solidFill>
                                        <a:srgbClr val="284B6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↓</m:t>
                                      </m:r>
                                    </m:sub>
                                    <m:sup>
                                      <m:r>
                                        <a:rPr lang="sk-SK" sz="1600" i="1" kern="0">
                                          <a:ln w="0"/>
                                          <a:solidFill>
                                            <a:srgbClr val="284B6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sk-SK" sz="1600" b="1" i="1" kern="0" smtClean="0">
                          <a:ln w="0"/>
                          <a:solidFill>
                            <a:srgbClr val="689DC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k-SK" sz="1600" b="1" i="1" kern="0" smtClean="0">
                          <a:ln w="0"/>
                          <a:solidFill>
                            <a:srgbClr val="689DC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sk-SK" sz="1600" b="1" i="1" kern="0">
                                  <a:ln w="0"/>
                                  <a:solidFill>
                                    <a:srgbClr val="689DC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r>
                                <a:rPr lang="sk-SK" sz="1600" b="1" i="1" kern="0">
                                  <a:ln w="0"/>
                                  <a:solidFill>
                                    <a:srgbClr val="689DC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sk-SK" sz="1600" b="1" i="1" kern="0">
                          <a:ln w="0"/>
                          <a:solidFill>
                            <a:srgbClr val="689DC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  <m:sup>
                          <m: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sz="1600" b="1" i="1" kern="0">
                              <a:ln w="0"/>
                              <a:solidFill>
                                <a:srgbClr val="689DC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〈"/>
                              <m:endChr m:val="〉"/>
                              <m:ctrlPr>
                                <a:rPr lang="sk-SK" sz="1600" b="1" i="1" kern="0">
                                  <a:ln w="0"/>
                                  <a:solidFill>
                                    <a:srgbClr val="689DC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600" b="1" i="1" kern="0">
                                  <a:ln w="0"/>
                                  <a:solidFill>
                                    <a:srgbClr val="689DC2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sk-SK" sz="1600" b="1" i="1" kern="0">
                                  <a:ln w="0"/>
                                  <a:solidFill>
                                    <a:srgbClr val="689DC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r>
                                <a:rPr lang="sk-SK" sz="1600" b="1" i="1" kern="0">
                                  <a:ln w="0"/>
                                  <a:solidFill>
                                    <a:srgbClr val="689DC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sk-SK" sz="1600" b="1" i="1" kern="0">
                                      <a:ln w="0"/>
                                      <a:solidFill>
                                        <a:srgbClr val="689DC2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sk-SK" sz="1600" b="1" i="1" kern="0" dirty="0">
                  <a:ln w="0"/>
                  <a:solidFill>
                    <a:srgbClr val="284B6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dĺžnik 14">
                <a:extLst>
                  <a:ext uri="{FF2B5EF4-FFF2-40B4-BE49-F238E27FC236}">
                    <a16:creationId xmlns:a16="http://schemas.microsoft.com/office/drawing/2014/main" id="{164C84E0-796E-469A-9E12-FE431E48E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45" y="1563962"/>
                <a:ext cx="11263382" cy="1343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F8A6D10F-5CE0-4768-9CCE-2A165E243C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1897" y="2991503"/>
            <a:ext cx="4151061" cy="28800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4873C0D-DF4A-4FA7-90CE-F9E6BD8E12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68" y="2950163"/>
            <a:ext cx="3984411" cy="28800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D94BE70-128F-4F20-91DE-61D9D8BD76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7" y="2950163"/>
            <a:ext cx="398441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9591F78-D523-46F3-A9F0-E3EC6F69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1" b="14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90EF9F3-B6D2-4229-A18A-33D8E15E0E23}"/>
              </a:ext>
            </a:extLst>
          </p:cNvPr>
          <p:cNvSpPr txBox="1"/>
          <p:nvPr/>
        </p:nvSpPr>
        <p:spPr>
          <a:xfrm>
            <a:off x="0" y="3570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Conclusions</a:t>
            </a:r>
            <a:endParaRPr lang="sk-SK" sz="28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8FB43EF-AED8-42D8-892C-7BF910E82940}"/>
              </a:ext>
            </a:extLst>
          </p:cNvPr>
          <p:cNvSpPr/>
          <p:nvPr/>
        </p:nvSpPr>
        <p:spPr>
          <a:xfrm>
            <a:off x="0" y="6503212"/>
            <a:ext cx="12192000" cy="35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>
                <a:solidFill>
                  <a:srgbClr val="689DC2"/>
                </a:solidFill>
                <a:latin typeface="Constantia" panose="02030602050306030303" pitchFamily="18" charset="0"/>
              </a:rPr>
              <a:t>Doktorandský seminár ÚEF SAV, 16. jún 2021</a:t>
            </a:r>
            <a:endParaRPr lang="en-GB" sz="1300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6C14972-2B25-401C-B0BA-415F257151F7}"/>
              </a:ext>
            </a:extLst>
          </p:cNvPr>
          <p:cNvSpPr txBox="1"/>
          <p:nvPr/>
        </p:nvSpPr>
        <p:spPr>
          <a:xfrm>
            <a:off x="1116478" y="976884"/>
            <a:ext cx="4671136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Spin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models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5ACA8B0-5CF4-41E3-ADBE-90C12B77A115}"/>
              </a:ext>
            </a:extLst>
          </p:cNvPr>
          <p:cNvSpPr txBox="1"/>
          <p:nvPr/>
        </p:nvSpPr>
        <p:spPr>
          <a:xfrm>
            <a:off x="5049778" y="976884"/>
            <a:ext cx="4140405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Spin-electron</a:t>
            </a: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models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6A94273-F10E-479F-AC92-C2B7FB120F89}"/>
              </a:ext>
            </a:extLst>
          </p:cNvPr>
          <p:cNvSpPr txBox="1"/>
          <p:nvPr/>
        </p:nvSpPr>
        <p:spPr>
          <a:xfrm>
            <a:off x="387297" y="931102"/>
            <a:ext cx="425886" cy="31407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k-SK" sz="1500" b="1" dirty="0">
                <a:solidFill>
                  <a:srgbClr val="689DC2"/>
                </a:solidFill>
                <a:latin typeface="Constantia" panose="02030602050306030303" pitchFamily="18" charset="0"/>
              </a:rPr>
              <a:t>2D </a:t>
            </a: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models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B77C4CC5-0EC1-40DE-998A-2A8DE32E673F}"/>
              </a:ext>
            </a:extLst>
          </p:cNvPr>
          <p:cNvSpPr txBox="1"/>
          <p:nvPr/>
        </p:nvSpPr>
        <p:spPr>
          <a:xfrm>
            <a:off x="411994" y="3960707"/>
            <a:ext cx="425886" cy="17134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k-SK" sz="1500" b="1" dirty="0">
                <a:solidFill>
                  <a:srgbClr val="284B62"/>
                </a:solidFill>
                <a:latin typeface="Constantia" panose="02030602050306030303" pitchFamily="18" charset="0"/>
              </a:rPr>
              <a:t>3D </a:t>
            </a:r>
            <a:r>
              <a:rPr lang="sk-SK" sz="1500" b="1" dirty="0" err="1">
                <a:solidFill>
                  <a:srgbClr val="284B62"/>
                </a:solidFill>
                <a:latin typeface="Constantia" panose="02030602050306030303" pitchFamily="18" charset="0"/>
              </a:rPr>
              <a:t>models</a:t>
            </a:r>
            <a:endParaRPr lang="sk-SK" sz="1500" b="1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E6C26F20-D84E-4D89-B3BB-135E731B450B}"/>
              </a:ext>
            </a:extLst>
          </p:cNvPr>
          <p:cNvCxnSpPr>
            <a:cxnSpLocks/>
          </p:cNvCxnSpPr>
          <p:nvPr/>
        </p:nvCxnSpPr>
        <p:spPr>
          <a:xfrm>
            <a:off x="9190183" y="1512425"/>
            <a:ext cx="0" cy="3983211"/>
          </a:xfrm>
          <a:prstGeom prst="line">
            <a:avLst/>
          </a:prstGeom>
          <a:ln w="19050">
            <a:solidFill>
              <a:srgbClr val="AAD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D80EC383-EF3F-41B8-9051-B5180E155545}"/>
              </a:ext>
            </a:extLst>
          </p:cNvPr>
          <p:cNvSpPr txBox="1"/>
          <p:nvPr/>
        </p:nvSpPr>
        <p:spPr>
          <a:xfrm>
            <a:off x="8662732" y="976884"/>
            <a:ext cx="3663945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sk-SK" sz="15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Applications</a:t>
            </a:r>
            <a:endParaRPr lang="sk-SK" sz="15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Obdĺžnik: zaoblené rohy 17">
            <a:extLst>
              <a:ext uri="{FF2B5EF4-FFF2-40B4-BE49-F238E27FC236}">
                <a16:creationId xmlns:a16="http://schemas.microsoft.com/office/drawing/2014/main" id="{23ED2BB6-1509-4C73-AFC8-7911A9C08893}"/>
              </a:ext>
            </a:extLst>
          </p:cNvPr>
          <p:cNvSpPr/>
          <p:nvPr/>
        </p:nvSpPr>
        <p:spPr>
          <a:xfrm>
            <a:off x="9455613" y="1515209"/>
            <a:ext cx="2415534" cy="2163634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1A809222-B51E-41BA-9517-14E0790B1D16}"/>
              </a:ext>
            </a:extLst>
          </p:cNvPr>
          <p:cNvSpPr/>
          <p:nvPr/>
        </p:nvSpPr>
        <p:spPr>
          <a:xfrm>
            <a:off x="9455613" y="3909418"/>
            <a:ext cx="2415534" cy="2163634"/>
          </a:xfrm>
          <a:prstGeom prst="roundRect">
            <a:avLst/>
          </a:prstGeom>
          <a:noFill/>
          <a:ln w="28575"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AD038F9-86E2-4D59-BD83-99B8147BD8EB}"/>
              </a:ext>
            </a:extLst>
          </p:cNvPr>
          <p:cNvSpPr/>
          <p:nvPr/>
        </p:nvSpPr>
        <p:spPr>
          <a:xfrm>
            <a:off x="9505601" y="4008702"/>
            <a:ext cx="2311512" cy="52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1300" dirty="0">
                <a:solidFill>
                  <a:srgbClr val="284B62"/>
                </a:solidFill>
                <a:latin typeface="Constantia" panose="02030602050306030303" pitchFamily="18" charset="0"/>
              </a:rPr>
              <a:t>Theoretical description of the MCE in 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Tm</a:t>
            </a:r>
            <a:r>
              <a:rPr lang="sk-SK" sz="1300" baseline="-25000" dirty="0">
                <a:solidFill>
                  <a:srgbClr val="284B62"/>
                </a:solidFill>
                <a:latin typeface="Constantia" panose="02030602050306030303" pitchFamily="18" charset="0"/>
              </a:rPr>
              <a:t>1-X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Lu</a:t>
            </a:r>
            <a:r>
              <a:rPr lang="sk-SK" sz="1300" baseline="-25000" dirty="0">
                <a:solidFill>
                  <a:srgbClr val="284B62"/>
                </a:solidFill>
                <a:latin typeface="Constantia" panose="02030602050306030303" pitchFamily="18" charset="0"/>
              </a:rPr>
              <a:t>X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B</a:t>
            </a:r>
            <a:r>
              <a:rPr lang="sk-SK" sz="1300" baseline="-25000" dirty="0">
                <a:solidFill>
                  <a:srgbClr val="284B62"/>
                </a:solidFill>
                <a:latin typeface="Constantia" panose="02030602050306030303" pitchFamily="18" charset="0"/>
              </a:rPr>
              <a:t>4</a:t>
            </a:r>
            <a:r>
              <a:rPr lang="en-US" sz="1300" dirty="0">
                <a:solidFill>
                  <a:srgbClr val="284B62"/>
                </a:solidFill>
                <a:latin typeface="Constantia" panose="02030602050306030303" pitchFamily="18" charset="0"/>
              </a:rPr>
              <a:t> systems</a:t>
            </a:r>
            <a:endParaRPr lang="sk-SK" sz="13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E16329E7-AE6E-41BC-BB9C-FE69F679DF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0446" y="4594211"/>
            <a:ext cx="2012791" cy="149675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81D9871-02DE-4A8E-80B2-3EDAA9ACC8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1951" y="2059709"/>
            <a:ext cx="2218812" cy="1619134"/>
          </a:xfrm>
          <a:prstGeom prst="rect">
            <a:avLst/>
          </a:prstGeom>
        </p:spPr>
      </p:pic>
      <p:sp>
        <p:nvSpPr>
          <p:cNvPr id="20" name="Obdĺžnik 19">
            <a:extLst>
              <a:ext uri="{FF2B5EF4-FFF2-40B4-BE49-F238E27FC236}">
                <a16:creationId xmlns:a16="http://schemas.microsoft.com/office/drawing/2014/main" id="{2DE6D3A7-BD71-4CD8-B8F9-2024D4DFC214}"/>
              </a:ext>
            </a:extLst>
          </p:cNvPr>
          <p:cNvSpPr/>
          <p:nvPr/>
        </p:nvSpPr>
        <p:spPr>
          <a:xfrm>
            <a:off x="9455613" y="1614476"/>
            <a:ext cx="24155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284B62"/>
                </a:solidFill>
                <a:latin typeface="Constantia" panose="02030602050306030303" pitchFamily="18" charset="0"/>
              </a:rPr>
              <a:t>Description of 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r</a:t>
            </a:r>
            <a:r>
              <a:rPr lang="en-US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otating</a:t>
            </a:r>
            <a:r>
              <a:rPr lang="en-US" sz="13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MCE </a:t>
            </a:r>
            <a:r>
              <a:rPr lang="en-US" sz="1300" dirty="0">
                <a:solidFill>
                  <a:srgbClr val="284B62"/>
                </a:solidFill>
                <a:latin typeface="Constantia" panose="02030602050306030303" pitchFamily="18" charset="0"/>
              </a:rPr>
              <a:t>in TmB</a:t>
            </a:r>
            <a:r>
              <a:rPr lang="en-US" sz="1300" baseline="-25000" dirty="0">
                <a:solidFill>
                  <a:srgbClr val="284B62"/>
                </a:solidFill>
                <a:latin typeface="Constantia" panose="02030602050306030303" pitchFamily="18" charset="0"/>
              </a:rPr>
              <a:t>4</a:t>
            </a:r>
            <a:endParaRPr lang="sk-SK" sz="1300" baseline="-250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Obdĺžnik: zaoblené rohy 24">
            <a:extLst>
              <a:ext uri="{FF2B5EF4-FFF2-40B4-BE49-F238E27FC236}">
                <a16:creationId xmlns:a16="http://schemas.microsoft.com/office/drawing/2014/main" id="{47C6F142-5755-4D33-91D6-0ABB1DD45572}"/>
              </a:ext>
            </a:extLst>
          </p:cNvPr>
          <p:cNvSpPr/>
          <p:nvPr/>
        </p:nvSpPr>
        <p:spPr>
          <a:xfrm>
            <a:off x="3764089" y="1449601"/>
            <a:ext cx="2570703" cy="1530543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dĺžnik: zaoblené rohy 26">
            <a:extLst>
              <a:ext uri="{FF2B5EF4-FFF2-40B4-BE49-F238E27FC236}">
                <a16:creationId xmlns:a16="http://schemas.microsoft.com/office/drawing/2014/main" id="{71AC1C23-874A-4032-94CD-8CE0FF312959}"/>
              </a:ext>
            </a:extLst>
          </p:cNvPr>
          <p:cNvSpPr/>
          <p:nvPr/>
        </p:nvSpPr>
        <p:spPr>
          <a:xfrm>
            <a:off x="6541316" y="1512425"/>
            <a:ext cx="2415534" cy="2163634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bdĺžnik: zaoblené rohy 27">
            <a:extLst>
              <a:ext uri="{FF2B5EF4-FFF2-40B4-BE49-F238E27FC236}">
                <a16:creationId xmlns:a16="http://schemas.microsoft.com/office/drawing/2014/main" id="{90841514-8385-4B78-BEA8-BE46905CEF52}"/>
              </a:ext>
            </a:extLst>
          </p:cNvPr>
          <p:cNvSpPr/>
          <p:nvPr/>
        </p:nvSpPr>
        <p:spPr>
          <a:xfrm>
            <a:off x="6541316" y="3906634"/>
            <a:ext cx="2415534" cy="2163634"/>
          </a:xfrm>
          <a:prstGeom prst="roundRect">
            <a:avLst/>
          </a:prstGeom>
          <a:noFill/>
          <a:ln w="28575"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3E590947-C5A3-4553-95A0-DDA50338DC9E}"/>
              </a:ext>
            </a:extLst>
          </p:cNvPr>
          <p:cNvSpPr/>
          <p:nvPr/>
        </p:nvSpPr>
        <p:spPr>
          <a:xfrm>
            <a:off x="6559319" y="1610939"/>
            <a:ext cx="2455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Spin-electron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model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with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b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</a:b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the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electron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interaction</a:t>
            </a:r>
            <a:endParaRPr lang="sk-SK" sz="13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pic>
        <p:nvPicPr>
          <p:cNvPr id="24" name="Obrázok 23">
            <a:extLst>
              <a:ext uri="{FF2B5EF4-FFF2-40B4-BE49-F238E27FC236}">
                <a16:creationId xmlns:a16="http://schemas.microsoft.com/office/drawing/2014/main" id="{BAE9E88B-0AE9-457E-A9D2-F2B5B09BED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003" y="2106919"/>
            <a:ext cx="2107327" cy="1502252"/>
          </a:xfrm>
          <a:prstGeom prst="rect">
            <a:avLst/>
          </a:prstGeom>
        </p:spPr>
      </p:pic>
      <p:sp>
        <p:nvSpPr>
          <p:cNvPr id="31" name="Obdĺžnik 30">
            <a:extLst>
              <a:ext uri="{FF2B5EF4-FFF2-40B4-BE49-F238E27FC236}">
                <a16:creationId xmlns:a16="http://schemas.microsoft.com/office/drawing/2014/main" id="{36686F3B-681F-45E8-958B-5373B3ED0C51}"/>
              </a:ext>
            </a:extLst>
          </p:cNvPr>
          <p:cNvSpPr/>
          <p:nvPr/>
        </p:nvSpPr>
        <p:spPr>
          <a:xfrm>
            <a:off x="6541316" y="3976561"/>
            <a:ext cx="241553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I</a:t>
            </a:r>
            <a:r>
              <a:rPr lang="en-US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nfluence</a:t>
            </a:r>
            <a:r>
              <a:rPr lang="en-US" sz="1300" dirty="0">
                <a:solidFill>
                  <a:srgbClr val="284B62"/>
                </a:solidFill>
                <a:latin typeface="Constantia" panose="02030602050306030303" pitchFamily="18" charset="0"/>
              </a:rPr>
              <a:t> of double-exchange </a:t>
            </a:r>
            <a:b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</a:br>
            <a:r>
              <a:rPr lang="en-US" sz="1300" dirty="0">
                <a:solidFill>
                  <a:srgbClr val="284B62"/>
                </a:solidFill>
                <a:latin typeface="Constantia" panose="02030602050306030303" pitchFamily="18" charset="0"/>
              </a:rPr>
              <a:t>and Heisenberg interaction </a:t>
            </a:r>
          </a:p>
          <a:p>
            <a:pPr algn="ctr"/>
            <a:endParaRPr lang="sk-SK" sz="13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pic>
        <p:nvPicPr>
          <p:cNvPr id="33" name="Obrázok 32">
            <a:extLst>
              <a:ext uri="{FF2B5EF4-FFF2-40B4-BE49-F238E27FC236}">
                <a16:creationId xmlns:a16="http://schemas.microsoft.com/office/drawing/2014/main" id="{75211FEB-7F85-4848-847C-0D2AAF25D8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64"/>
          <a:stretch/>
        </p:blipFill>
        <p:spPr>
          <a:xfrm>
            <a:off x="6651018" y="4501641"/>
            <a:ext cx="2177367" cy="1616185"/>
          </a:xfrm>
          <a:prstGeom prst="rect">
            <a:avLst/>
          </a:prstGeom>
        </p:spPr>
      </p:pic>
      <p:sp>
        <p:nvSpPr>
          <p:cNvPr id="34" name="Obdĺžnik 33">
            <a:extLst>
              <a:ext uri="{FF2B5EF4-FFF2-40B4-BE49-F238E27FC236}">
                <a16:creationId xmlns:a16="http://schemas.microsoft.com/office/drawing/2014/main" id="{13DF8834-50EC-403D-942F-08F3CF01AFAF}"/>
              </a:ext>
            </a:extLst>
          </p:cNvPr>
          <p:cNvSpPr/>
          <p:nvPr/>
        </p:nvSpPr>
        <p:spPr>
          <a:xfrm>
            <a:off x="3878800" y="1449601"/>
            <a:ext cx="2455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model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with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RKKY and 3D Fermi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surface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on SSL </a:t>
            </a:r>
          </a:p>
        </p:txBody>
      </p:sp>
      <p:sp>
        <p:nvSpPr>
          <p:cNvPr id="35" name="Obdĺžnik: zaoblené rohy 34">
            <a:extLst>
              <a:ext uri="{FF2B5EF4-FFF2-40B4-BE49-F238E27FC236}">
                <a16:creationId xmlns:a16="http://schemas.microsoft.com/office/drawing/2014/main" id="{0C01828F-BFEC-426B-BB66-A5BE2BD37B81}"/>
              </a:ext>
            </a:extLst>
          </p:cNvPr>
          <p:cNvSpPr/>
          <p:nvPr/>
        </p:nvSpPr>
        <p:spPr>
          <a:xfrm>
            <a:off x="3764089" y="3082093"/>
            <a:ext cx="2570703" cy="1530543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>
            <a:extLst>
              <a:ext uri="{FF2B5EF4-FFF2-40B4-BE49-F238E27FC236}">
                <a16:creationId xmlns:a16="http://schemas.microsoft.com/office/drawing/2014/main" id="{18940B0B-AE93-47E1-8D6B-EFAC6DDE7646}"/>
              </a:ext>
            </a:extLst>
          </p:cNvPr>
          <p:cNvSpPr/>
          <p:nvPr/>
        </p:nvSpPr>
        <p:spPr>
          <a:xfrm>
            <a:off x="3878800" y="3082093"/>
            <a:ext cx="2455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model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with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RKKY and 2D Fermi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surface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on SSL </a:t>
            </a:r>
          </a:p>
        </p:txBody>
      </p:sp>
      <p:sp>
        <p:nvSpPr>
          <p:cNvPr id="37" name="Obdĺžnik: zaoblené rohy 36">
            <a:extLst>
              <a:ext uri="{FF2B5EF4-FFF2-40B4-BE49-F238E27FC236}">
                <a16:creationId xmlns:a16="http://schemas.microsoft.com/office/drawing/2014/main" id="{7E0B1D04-2370-448F-913C-869131C4629F}"/>
              </a:ext>
            </a:extLst>
          </p:cNvPr>
          <p:cNvSpPr/>
          <p:nvPr/>
        </p:nvSpPr>
        <p:spPr>
          <a:xfrm>
            <a:off x="3788698" y="4709383"/>
            <a:ext cx="2570703" cy="1530543"/>
          </a:xfrm>
          <a:prstGeom prst="roundRect">
            <a:avLst/>
          </a:prstGeom>
          <a:noFill/>
          <a:ln>
            <a:solidFill>
              <a:srgbClr val="284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bdĺžnik 37">
            <a:extLst>
              <a:ext uri="{FF2B5EF4-FFF2-40B4-BE49-F238E27FC236}">
                <a16:creationId xmlns:a16="http://schemas.microsoft.com/office/drawing/2014/main" id="{10866535-FC1E-4CCD-9D6A-BF4B18F19F17}"/>
              </a:ext>
            </a:extLst>
          </p:cNvPr>
          <p:cNvSpPr/>
          <p:nvPr/>
        </p:nvSpPr>
        <p:spPr>
          <a:xfrm>
            <a:off x="3874793" y="4755917"/>
            <a:ext cx="24553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3D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model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with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RKKY </a:t>
            </a:r>
          </a:p>
        </p:txBody>
      </p:sp>
      <p:pic>
        <p:nvPicPr>
          <p:cNvPr id="39" name="Obrázok 38">
            <a:extLst>
              <a:ext uri="{FF2B5EF4-FFF2-40B4-BE49-F238E27FC236}">
                <a16:creationId xmlns:a16="http://schemas.microsoft.com/office/drawing/2014/main" id="{83607FC2-4D69-4DF2-8825-DF3F05437119}"/>
              </a:ext>
            </a:extLst>
          </p:cNvPr>
          <p:cNvPicPr/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2" t="4677" r="7649"/>
          <a:stretch/>
        </p:blipFill>
        <p:spPr bwMode="auto">
          <a:xfrm>
            <a:off x="4254579" y="1899563"/>
            <a:ext cx="1691896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Obrázok 39">
            <a:extLst>
              <a:ext uri="{FF2B5EF4-FFF2-40B4-BE49-F238E27FC236}">
                <a16:creationId xmlns:a16="http://schemas.microsoft.com/office/drawing/2014/main" id="{F6917F81-9BAC-4ABB-961F-48A6E2F4F8E6}"/>
              </a:ext>
            </a:extLst>
          </p:cNvPr>
          <p:cNvPicPr/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48" t="2625" r="8133"/>
          <a:stretch/>
        </p:blipFill>
        <p:spPr bwMode="auto">
          <a:xfrm>
            <a:off x="4144985" y="3527434"/>
            <a:ext cx="1914612" cy="10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id="{C50CC004-D74E-447E-8758-C71C1E41F6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5" t="4188" r="8724"/>
          <a:stretch/>
        </p:blipFill>
        <p:spPr bwMode="auto">
          <a:xfrm>
            <a:off x="4152077" y="5062175"/>
            <a:ext cx="1973990" cy="1144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36E2FB7C-48E5-4E02-B464-11533C1CF6B5}"/>
              </a:ext>
            </a:extLst>
          </p:cNvPr>
          <p:cNvSpPr/>
          <p:nvPr/>
        </p:nvSpPr>
        <p:spPr>
          <a:xfrm>
            <a:off x="1023266" y="1453619"/>
            <a:ext cx="2570703" cy="1734005"/>
          </a:xfrm>
          <a:prstGeom prst="roundRect">
            <a:avLst/>
          </a:prstGeom>
          <a:noFill/>
          <a:ln>
            <a:solidFill>
              <a:srgbClr val="AAD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bdĺžnik 42">
            <a:extLst>
              <a:ext uri="{FF2B5EF4-FFF2-40B4-BE49-F238E27FC236}">
                <a16:creationId xmlns:a16="http://schemas.microsoft.com/office/drawing/2014/main" id="{2EDF6744-83A5-4E10-A55C-4FF5A3B2C059}"/>
              </a:ext>
            </a:extLst>
          </p:cNvPr>
          <p:cNvSpPr/>
          <p:nvPr/>
        </p:nvSpPr>
        <p:spPr>
          <a:xfrm>
            <a:off x="1121479" y="1462948"/>
            <a:ext cx="2455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Ising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model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with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long-range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interaction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(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up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to 5th NN)</a:t>
            </a:r>
          </a:p>
        </p:txBody>
      </p:sp>
      <p:sp>
        <p:nvSpPr>
          <p:cNvPr id="44" name="Obdĺžnik: zaoblené rohy 43">
            <a:extLst>
              <a:ext uri="{FF2B5EF4-FFF2-40B4-BE49-F238E27FC236}">
                <a16:creationId xmlns:a16="http://schemas.microsoft.com/office/drawing/2014/main" id="{B41A8697-375D-4666-B83C-05AC08C04120}"/>
              </a:ext>
            </a:extLst>
          </p:cNvPr>
          <p:cNvSpPr/>
          <p:nvPr/>
        </p:nvSpPr>
        <p:spPr>
          <a:xfrm>
            <a:off x="1021995" y="3330806"/>
            <a:ext cx="2570703" cy="2909120"/>
          </a:xfrm>
          <a:prstGeom prst="roundRect">
            <a:avLst/>
          </a:prstGeom>
          <a:noFill/>
          <a:ln>
            <a:solidFill>
              <a:srgbClr val="284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bdĺžnik 44">
            <a:extLst>
              <a:ext uri="{FF2B5EF4-FFF2-40B4-BE49-F238E27FC236}">
                <a16:creationId xmlns:a16="http://schemas.microsoft.com/office/drawing/2014/main" id="{AE196B26-4A1C-4A05-9C65-38313DBDE524}"/>
              </a:ext>
            </a:extLst>
          </p:cNvPr>
          <p:cNvSpPr/>
          <p:nvPr/>
        </p:nvSpPr>
        <p:spPr>
          <a:xfrm>
            <a:off x="1121149" y="3347139"/>
            <a:ext cx="2455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Influence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of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Interplane</a:t>
            </a:r>
            <a:r>
              <a:rPr lang="sk-SK" sz="1300" dirty="0">
                <a:solidFill>
                  <a:srgbClr val="284B62"/>
                </a:solidFill>
                <a:latin typeface="Constantia" panose="02030602050306030303" pitchFamily="18" charset="0"/>
              </a:rPr>
              <a:t> </a:t>
            </a:r>
            <a:r>
              <a:rPr lang="sk-SK" sz="1300" dirty="0" err="1">
                <a:solidFill>
                  <a:srgbClr val="284B62"/>
                </a:solidFill>
                <a:latin typeface="Constantia" panose="02030602050306030303" pitchFamily="18" charset="0"/>
              </a:rPr>
              <a:t>Interactions</a:t>
            </a:r>
            <a:endParaRPr lang="sk-SK" sz="1300" dirty="0">
              <a:solidFill>
                <a:srgbClr val="284B6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534A742D-5A4A-4307-805F-B4D40F68949F}"/>
              </a:ext>
            </a:extLst>
          </p:cNvPr>
          <p:cNvGrpSpPr/>
          <p:nvPr/>
        </p:nvGrpSpPr>
        <p:grpSpPr>
          <a:xfrm>
            <a:off x="1282053" y="3808452"/>
            <a:ext cx="2157899" cy="956921"/>
            <a:chOff x="4686954" y="2503161"/>
            <a:chExt cx="7560255" cy="4329672"/>
          </a:xfrm>
        </p:grpSpPr>
        <p:pic>
          <p:nvPicPr>
            <p:cNvPr id="50" name="Obrázok 49">
              <a:extLst>
                <a:ext uri="{FF2B5EF4-FFF2-40B4-BE49-F238E27FC236}">
                  <a16:creationId xmlns:a16="http://schemas.microsoft.com/office/drawing/2014/main" id="{D3473E6C-789B-4CF0-8F3F-C6197F4C4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7"/>
            <a:stretch/>
          </p:blipFill>
          <p:spPr>
            <a:xfrm>
              <a:off x="4686954" y="2503161"/>
              <a:ext cx="3814849" cy="4115374"/>
            </a:xfrm>
            <a:prstGeom prst="rect">
              <a:avLst/>
            </a:prstGeom>
          </p:spPr>
        </p:pic>
        <p:pic>
          <p:nvPicPr>
            <p:cNvPr id="51" name="Obrázok 50">
              <a:extLst>
                <a:ext uri="{FF2B5EF4-FFF2-40B4-BE49-F238E27FC236}">
                  <a16:creationId xmlns:a16="http://schemas.microsoft.com/office/drawing/2014/main" id="{8293F7AE-89F0-42EB-95DB-D447FB0F9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037"/>
            <a:stretch/>
          </p:blipFill>
          <p:spPr>
            <a:xfrm>
              <a:off x="8469513" y="2671972"/>
              <a:ext cx="3777696" cy="3972478"/>
            </a:xfrm>
            <a:prstGeom prst="rect">
              <a:avLst/>
            </a:prstGeom>
          </p:spPr>
        </p:pic>
        <p:pic>
          <p:nvPicPr>
            <p:cNvPr id="52" name="Obrázok 51">
              <a:extLst>
                <a:ext uri="{FF2B5EF4-FFF2-40B4-BE49-F238E27FC236}">
                  <a16:creationId xmlns:a16="http://schemas.microsoft.com/office/drawing/2014/main" id="{D9063DAA-BF33-4DE1-B59E-29BB43CE5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27631" y="6424501"/>
              <a:ext cx="2705478" cy="400106"/>
            </a:xfrm>
            <a:prstGeom prst="rect">
              <a:avLst/>
            </a:prstGeom>
          </p:spPr>
        </p:pic>
        <p:pic>
          <p:nvPicPr>
            <p:cNvPr id="53" name="Obrázok 52">
              <a:extLst>
                <a:ext uri="{FF2B5EF4-FFF2-40B4-BE49-F238E27FC236}">
                  <a16:creationId xmlns:a16="http://schemas.microsoft.com/office/drawing/2014/main" id="{EA528435-08BB-4F72-84B9-1B680CF1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54933" y="6432726"/>
              <a:ext cx="2705479" cy="400107"/>
            </a:xfrm>
            <a:prstGeom prst="rect">
              <a:avLst/>
            </a:prstGeom>
          </p:spPr>
        </p:pic>
      </p:grpSp>
      <p:pic>
        <p:nvPicPr>
          <p:cNvPr id="30" name="Obrázok 29">
            <a:extLst>
              <a:ext uri="{FF2B5EF4-FFF2-40B4-BE49-F238E27FC236}">
                <a16:creationId xmlns:a16="http://schemas.microsoft.com/office/drawing/2014/main" id="{E18C5EB3-8DF8-41A6-8D65-D73C8AAC1E0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995" y="1957369"/>
            <a:ext cx="1360803" cy="1260433"/>
          </a:xfrm>
          <a:prstGeom prst="rect">
            <a:avLst/>
          </a:prstGeom>
        </p:spPr>
      </p:pic>
      <p:pic>
        <p:nvPicPr>
          <p:cNvPr id="54" name="Obrázok 53">
            <a:extLst>
              <a:ext uri="{FF2B5EF4-FFF2-40B4-BE49-F238E27FC236}">
                <a16:creationId xmlns:a16="http://schemas.microsoft.com/office/drawing/2014/main" id="{15D7FAE9-06F0-44A1-BA2E-44C894181D4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73"/>
          <a:stretch/>
        </p:blipFill>
        <p:spPr>
          <a:xfrm>
            <a:off x="2340825" y="1973229"/>
            <a:ext cx="1236026" cy="1113512"/>
          </a:xfrm>
          <a:prstGeom prst="rect">
            <a:avLst/>
          </a:prstGeom>
        </p:spPr>
      </p:pic>
      <p:pic>
        <p:nvPicPr>
          <p:cNvPr id="46" name="Obrázok 45">
            <a:extLst>
              <a:ext uri="{FF2B5EF4-FFF2-40B4-BE49-F238E27FC236}">
                <a16:creationId xmlns:a16="http://schemas.microsoft.com/office/drawing/2014/main" id="{1CBD5078-2276-49E8-8B30-221C433057C5}"/>
              </a:ext>
            </a:extLst>
          </p:cNvPr>
          <p:cNvPicPr/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3" y="4866646"/>
            <a:ext cx="1875962" cy="13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3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E9591F78-D523-46F3-A9F0-E3EC6F69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1" b="14475"/>
          <a:stretch/>
        </p:blipFill>
        <p:spPr>
          <a:xfrm>
            <a:off x="0" y="-9204"/>
            <a:ext cx="12192000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90EF9F3-B6D2-4229-A18A-33D8E15E0E23}"/>
              </a:ext>
            </a:extLst>
          </p:cNvPr>
          <p:cNvSpPr txBox="1"/>
          <p:nvPr/>
        </p:nvSpPr>
        <p:spPr>
          <a:xfrm>
            <a:off x="0" y="3570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rgbClr val="689DC2"/>
                </a:solidFill>
                <a:latin typeface="Constantia" panose="02030602050306030303" pitchFamily="18" charset="0"/>
              </a:rPr>
              <a:t>Publications</a:t>
            </a:r>
            <a:endParaRPr lang="sk-SK" sz="28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E8FB43EF-AED8-42D8-892C-7BF910E82940}"/>
              </a:ext>
            </a:extLst>
          </p:cNvPr>
          <p:cNvSpPr/>
          <p:nvPr/>
        </p:nvSpPr>
        <p:spPr>
          <a:xfrm>
            <a:off x="0" y="6503212"/>
            <a:ext cx="12192000" cy="35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300" dirty="0">
                <a:solidFill>
                  <a:srgbClr val="689DC2"/>
                </a:solidFill>
                <a:latin typeface="Constantia" panose="02030602050306030303" pitchFamily="18" charset="0"/>
              </a:rPr>
              <a:t>Doktorandský seminár ÚEF SAV, 16. jún 2021</a:t>
            </a:r>
            <a:endParaRPr lang="en-GB" sz="1300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419ACA82-4D71-4742-9F6D-16FB54544DDB}"/>
              </a:ext>
            </a:extLst>
          </p:cNvPr>
          <p:cNvSpPr/>
          <p:nvPr/>
        </p:nvSpPr>
        <p:spPr>
          <a:xfrm>
            <a:off x="138545" y="1029477"/>
            <a:ext cx="119149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P. Farkašovský and L. Regeciová,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Magnetization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plateaus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and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phase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diagrams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extended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Ising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model on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Shastry-Sutherland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lattice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: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effects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long-range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interactions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European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Physical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Journal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B 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92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33 (2019).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L. Regeciová and P. Farkašovský,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Magnetic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phase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diagram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Ising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model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with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long-range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RKKY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interaction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European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Physical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Journal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B 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92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184 (2019).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P. Farkašovský and L. Regeciová,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Influence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Interplane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Interactions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Formation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Magnetization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Plateaus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in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Generalized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3D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Ising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Models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with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Magnetically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Coupled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Shastry-Sutherland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Layers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Journal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Superconductivity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and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Novel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Magnetism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33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2219 (2020).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L. Regeciová and P. Farkašovský,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Formation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magnetization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plateaus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in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3D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Ising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model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with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long-range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RKKY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interaction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: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application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to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rare-earth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tetraborides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European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Physical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Journal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B 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93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110 (2020).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P. Farkašovský and L. Regeciová,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Formation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Magnetization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Plateaus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in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Rare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Earth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Tetraborides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: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Exact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Diagonalization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and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Quantum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Monte Carlo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Studies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Journal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Superconductivity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and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Novel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Magnetism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33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3463 (2020).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L. Regeciová and P. Farkašovský,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Influence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Long-Range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RKKY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Interaction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on a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Formation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Magnetization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Plateaus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in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Generalised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Ising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Model on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Shastry-Sutherland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Lattice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Acta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Physica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Polonica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A 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137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625 (2020).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M.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Orendáč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P. Farkašovský, L. Regeciová, K.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Flachbart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S.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Gabáni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E.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Gažo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G.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Pristáš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A.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Dukhnenko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N.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Shitsevalova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and </a:t>
            </a:r>
            <a:br>
              <a:rPr lang="en-US" sz="1500">
                <a:latin typeface="Constantia" panose="02030602050306030303" pitchFamily="18" charset="0"/>
                <a:ea typeface="Calibri" panose="020F0502020204030204" pitchFamily="34" charset="0"/>
              </a:rPr>
            </a:br>
            <a:r>
              <a:rPr lang="sk-SK" sz="1500">
                <a:latin typeface="Constantia" panose="02030602050306030303" pitchFamily="18" charset="0"/>
                <a:ea typeface="Calibri" panose="020F0502020204030204" pitchFamily="34" charset="0"/>
              </a:rPr>
              <a:t>K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Siemensmeyer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Microscopic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Description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Rotating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Magnetocaloric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Effect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in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Frustrated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Antiferromagnetic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System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TmB</a:t>
            </a:r>
            <a:r>
              <a:rPr lang="sk-SK" sz="1500" i="1" baseline="-25000" dirty="0">
                <a:latin typeface="Constantia" panose="02030602050306030303" pitchFamily="18" charset="0"/>
                <a:ea typeface="Calibri" panose="020F0502020204030204" pitchFamily="34" charset="0"/>
              </a:rPr>
              <a:t>4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Acta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Physica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Polonica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A 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137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764 (2020).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M.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Orendáč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P. Farkašovský, L. Regeciová,</a:t>
            </a:r>
            <a:r>
              <a:rPr lang="en-US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S.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Gabáni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G.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Pristáš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E.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Gažo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J.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Bačkai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P.Diko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A.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Dukhnenko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N.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Shitsevalova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br>
              <a:rPr lang="en-US" sz="1500" dirty="0">
                <a:latin typeface="Constantia" panose="02030602050306030303" pitchFamily="18" charset="0"/>
                <a:ea typeface="Calibri" panose="020F0502020204030204" pitchFamily="34" charset="0"/>
              </a:rPr>
            </a:b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K.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Siemensmeyer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and K.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Flachbart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Tuning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magnetocaloric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effect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in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Lu-doped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frustrated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Shastry-Sutherland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system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TmB4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Physical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Review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B </a:t>
            </a:r>
            <a:r>
              <a:rPr lang="sk-SK" sz="1500" b="1" dirty="0">
                <a:latin typeface="Constantia" panose="02030602050306030303" pitchFamily="18" charset="0"/>
                <a:ea typeface="Calibri" panose="020F0502020204030204" pitchFamily="34" charset="0"/>
              </a:rPr>
              <a:t>102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, 17442 (2020).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500" dirty="0">
                <a:latin typeface="Constantia" panose="02030602050306030303" pitchFamily="18" charset="0"/>
                <a:ea typeface="Calibri" panose="020F0502020204030204" pitchFamily="34" charset="0"/>
              </a:rPr>
              <a:t>L. </a:t>
            </a:r>
            <a:r>
              <a:rPr lang="en-US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Regeciov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á and P. Farkašovský,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influence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double-exchange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and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Heisenberg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interaction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on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the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magnetization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processes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in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rare-earth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i="1" dirty="0" err="1">
                <a:latin typeface="Constantia" panose="02030602050306030303" pitchFamily="18" charset="0"/>
                <a:ea typeface="Calibri" panose="020F0502020204030204" pitchFamily="34" charset="0"/>
              </a:rPr>
              <a:t>tetraborides</a:t>
            </a:r>
            <a:r>
              <a:rPr lang="sk-SK" sz="1500" i="1" dirty="0">
                <a:latin typeface="Constantia" panose="02030602050306030303" pitchFamily="18" charset="0"/>
                <a:ea typeface="Calibri" panose="020F0502020204030204" pitchFamily="34" charset="0"/>
              </a:rPr>
              <a:t>,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Journal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of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Magnetism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and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Magnetic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r>
              <a:rPr lang="sk-SK" sz="1500" dirty="0" err="1">
                <a:latin typeface="Constantia" panose="02030602050306030303" pitchFamily="18" charset="0"/>
                <a:ea typeface="Calibri" panose="020F0502020204030204" pitchFamily="34" charset="0"/>
              </a:rPr>
              <a:t>Materials</a:t>
            </a:r>
            <a:r>
              <a:rPr lang="sk-SK" sz="1500" dirty="0">
                <a:latin typeface="Constantia" panose="02030602050306030303" pitchFamily="18" charset="0"/>
                <a:ea typeface="Calibri" panose="020F0502020204030204" pitchFamily="34" charset="0"/>
              </a:rPr>
              <a:t> - zaslané</a:t>
            </a:r>
          </a:p>
        </p:txBody>
      </p:sp>
    </p:spTree>
    <p:extLst>
      <p:ext uri="{BB962C8B-B14F-4D97-AF65-F5344CB8AC3E}">
        <p14:creationId xmlns:p14="http://schemas.microsoft.com/office/powerpoint/2010/main" val="167637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>
            <a:extLst>
              <a:ext uri="{FF2B5EF4-FFF2-40B4-BE49-F238E27FC236}">
                <a16:creationId xmlns:a16="http://schemas.microsoft.com/office/drawing/2014/main" id="{21006B83-EB65-4E35-B783-4D131F0F7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" b="-16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2503EDC-45A8-43E0-80E9-EFA06EBF3541}"/>
              </a:ext>
            </a:extLst>
          </p:cNvPr>
          <p:cNvSpPr txBox="1"/>
          <p:nvPr/>
        </p:nvSpPr>
        <p:spPr>
          <a:xfrm>
            <a:off x="1" y="266789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89DC2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BF27810-F54B-4FE1-B45F-72163CB6D3F0}"/>
              </a:ext>
            </a:extLst>
          </p:cNvPr>
          <p:cNvSpPr txBox="1"/>
          <p:nvPr/>
        </p:nvSpPr>
        <p:spPr>
          <a:xfrm>
            <a:off x="0" y="41490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89DC2"/>
                </a:solidFill>
                <a:latin typeface="Constantia" panose="02030602050306030303" pitchFamily="18" charset="0"/>
              </a:rPr>
              <a:t>Thank you for your attention.</a:t>
            </a:r>
            <a:endParaRPr lang="sk-SK" sz="3200" b="1" dirty="0">
              <a:solidFill>
                <a:srgbClr val="689DC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81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743</Words>
  <Application>Microsoft Office PowerPoint</Application>
  <PresentationFormat>Širokouhlá</PresentationFormat>
  <Paragraphs>81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Calisto MT</vt:lpstr>
      <vt:lpstr>Cambria Math</vt:lpstr>
      <vt:lpstr>Constantia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Ľubomíra Regeciová</dc:creator>
  <cp:lastModifiedBy>Ľubomíra Regeciová</cp:lastModifiedBy>
  <cp:revision>40</cp:revision>
  <dcterms:created xsi:type="dcterms:W3CDTF">2021-06-04T06:55:09Z</dcterms:created>
  <dcterms:modified xsi:type="dcterms:W3CDTF">2021-06-16T05:45:24Z</dcterms:modified>
</cp:coreProperties>
</file>