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327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3320" cy="2158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963960"/>
            <a:ext cx="2623320" cy="2158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9540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496520" y="160020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383920" y="160020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96396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496520" y="396396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383920" y="396396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2623320" cy="45252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3320" cy="4525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16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2623320" cy="45252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9540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963960"/>
            <a:ext cx="2623320" cy="2158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3320" cy="2158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963960"/>
            <a:ext cx="2623320" cy="2158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9540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496520" y="160020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2383920" y="160020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96396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1496520" y="396396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2383920" y="3963960"/>
            <a:ext cx="844560" cy="2158200"/>
          </a:xfrm>
          <a:prstGeom prst="rect">
            <a:avLst/>
          </a:prstGeom>
        </p:spPr>
        <p:txBody>
          <a:bodyPr lIns="0" tIns="0" rIns="0" bIns="0">
            <a:normAutofit fontScale="17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3320" cy="4525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316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4525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954080" y="396396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954080" y="1600200"/>
            <a:ext cx="1280160" cy="2158200"/>
          </a:xfrm>
          <a:prstGeom prst="rect">
            <a:avLst/>
          </a:prstGeom>
        </p:spPr>
        <p:txBody>
          <a:bodyPr lIns="0" tIns="0" rIns="0" bIns="0">
            <a:normAutofit fontScale="55000"/>
          </a:bodyPr>
          <a:p>
            <a:endParaRPr lang="sk-SK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963960"/>
            <a:ext cx="2623320" cy="215820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sk-SK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r>
              <a:rPr lang="sk-SK" sz="1800" b="0" strike="noStrike" spc="-1">
                <a:latin typeface="Arial" panose="020B0604020202020204"/>
              </a:rPr>
              <a:t>Kliknúť na úpravu formátu textu titulku</a:t>
            </a:r>
            <a:endParaRPr lang="sk-SK" sz="1800" b="0" strike="noStrike" spc="-1"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3200" b="0" strike="noStrike" spc="-1">
                <a:latin typeface="Arial" panose="020B0604020202020204"/>
              </a:rPr>
              <a:t>Kliknúť na úpravu formátu textu osnovy</a:t>
            </a:r>
            <a:endParaRPr lang="sk-SK" sz="32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sk-SK" sz="2800" b="0" strike="noStrike" spc="-1">
                <a:latin typeface="Arial" panose="020B0604020202020204"/>
              </a:rPr>
              <a:t>Druhá úroveň</a:t>
            </a:r>
            <a:endParaRPr lang="sk-SK" sz="2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2400" b="0" strike="noStrike" spc="-1">
                <a:latin typeface="Arial" panose="020B0604020202020204"/>
              </a:rPr>
              <a:t>Tretia úroveň</a:t>
            </a:r>
            <a:endParaRPr lang="sk-SK" sz="24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sk-SK" sz="2000" b="0" strike="noStrike" spc="-1">
                <a:latin typeface="Arial" panose="020B0604020202020204"/>
              </a:rPr>
              <a:t>Štvrtá úroveň osnovy</a:t>
            </a:r>
            <a:endParaRPr lang="sk-SK" sz="20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2000" b="0" strike="noStrike" spc="-1">
                <a:latin typeface="Arial" panose="020B0604020202020204"/>
              </a:rPr>
              <a:t>Piata úroveň osnovy</a:t>
            </a:r>
            <a:endParaRPr lang="sk-SK" sz="20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2000" b="0" strike="noStrike" spc="-1">
                <a:latin typeface="Arial" panose="020B0604020202020204"/>
              </a:rPr>
              <a:t>Šiesta úroveň</a:t>
            </a:r>
            <a:endParaRPr lang="sk-SK" sz="20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2000" b="0" strike="noStrike" spc="-1">
                <a:latin typeface="Arial" panose="020B0604020202020204"/>
              </a:rPr>
              <a:t>Siedma úroveň</a:t>
            </a:r>
            <a:endParaRPr lang="sk-SK" sz="20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316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r>
              <a:rPr lang="sk-SK" sz="1800" b="0" strike="noStrike" spc="-1">
                <a:latin typeface="Arial" panose="020B0604020202020204"/>
              </a:rPr>
              <a:t>Kliknúť na úpravu formátu textu titulku</a:t>
            </a:r>
            <a:endParaRPr lang="sk-SK" sz="18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2623320" cy="4525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Kliknúť na úpravu formátu textu osnovy</a:t>
            </a:r>
            <a:endParaRPr lang="sk-SK" sz="18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sk-SK" sz="1800" b="0" strike="noStrike" spc="-1">
                <a:latin typeface="Arial" panose="020B0604020202020204"/>
              </a:rPr>
              <a:t>Druhá úroveň</a:t>
            </a:r>
            <a:endParaRPr lang="sk-SK" sz="1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Tretia úroveň</a:t>
            </a:r>
            <a:endParaRPr lang="sk-SK" sz="18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sk-SK" sz="1800" b="0" strike="noStrike" spc="-1">
                <a:latin typeface="Arial" panose="020B0604020202020204"/>
              </a:rPr>
              <a:t>Štvrtá úroveň osnovy</a:t>
            </a:r>
            <a:endParaRPr lang="sk-SK" sz="18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Piata úroveň osnovy</a:t>
            </a:r>
            <a:endParaRPr lang="sk-SK" sz="18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Šiesta úroveň</a:t>
            </a:r>
            <a:endParaRPr lang="sk-SK" sz="18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Siedma úroveň</a:t>
            </a:r>
            <a:endParaRPr lang="sk-SK" sz="1800" b="0" strike="noStrike" spc="-1">
              <a:latin typeface="Arial" panose="020B0604020202020204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64560" y="1600200"/>
            <a:ext cx="2623320" cy="4525200"/>
          </a:xfrm>
          <a:prstGeom prst="rect">
            <a:avLst/>
          </a:prstGeom>
        </p:spPr>
        <p:txBody>
          <a:bodyPr lIns="0" tIns="0" rIns="0" bIns="0">
            <a:normAutofit fontScale="27000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Kliknúť na úpravu formátu textu osnovy</a:t>
            </a:r>
            <a:endParaRPr lang="sk-SK" sz="1800" b="0" strike="noStrike" spc="-1"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sk-SK" sz="1800" b="0" strike="noStrike" spc="-1">
                <a:latin typeface="Arial" panose="020B0604020202020204"/>
              </a:rPr>
              <a:t>Druhá úroveň</a:t>
            </a:r>
            <a:endParaRPr lang="sk-SK" sz="1800" b="0" strike="noStrike" spc="-1"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Tretia úroveň</a:t>
            </a:r>
            <a:endParaRPr lang="sk-SK" sz="1800" b="0" strike="noStrike" spc="-1"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sk-SK" sz="1800" b="0" strike="noStrike" spc="-1">
                <a:latin typeface="Arial" panose="020B0604020202020204"/>
              </a:rPr>
              <a:t>Štvrtá úroveň osnovy</a:t>
            </a:r>
            <a:endParaRPr lang="sk-SK" sz="1800" b="0" strike="noStrike" spc="-1"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Piata úroveň osnovy</a:t>
            </a:r>
            <a:endParaRPr lang="sk-SK" sz="1800" b="0" strike="noStrike" spc="-1"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Šiesta úroveň</a:t>
            </a:r>
            <a:endParaRPr lang="sk-SK" sz="1800" b="0" strike="noStrike" spc="-1"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sk-SK" sz="1800" b="0" strike="noStrike" spc="-1">
                <a:latin typeface="Arial" panose="020B0604020202020204"/>
              </a:rPr>
              <a:t>Siedma úroveň</a:t>
            </a:r>
            <a:endParaRPr lang="sk-SK" sz="18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.jpeg"/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6.jpeg"/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5000">
              <a:srgbClr val="FFFFFF"/>
            </a:gs>
            <a:gs pos="100000">
              <a:srgbClr val="A1CDF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900000" y="3989160"/>
            <a:ext cx="10800720" cy="24904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Study program: 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Physics of condensed matter</a:t>
            </a:r>
            <a:endParaRPr lang="sk-SK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sk-SK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PhD Supervisor: 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Skyba P.</a:t>
            </a:r>
            <a:b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</a:br>
            <a:b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</a:br>
            <a:endParaRPr lang="sk-SK" sz="20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Podopryhora O.</a:t>
            </a:r>
            <a:r>
              <a:rPr lang="en-US" sz="2000" b="1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	</a:t>
            </a: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16.06.2021</a:t>
            </a:r>
            <a:endParaRPr lang="sk-SK" sz="2000" b="0" strike="noStrike" spc="-1">
              <a:latin typeface="Arial" panose="020B0604020202020204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29280" y="2094840"/>
            <a:ext cx="10933920" cy="1064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 panose="02020603050405020304"/>
                <a:ea typeface="Arial" panose="020B0604020202020204"/>
              </a:rPr>
              <a:t>Title of  the dissertation thesis:  Superfluid 3He-B as a model system for Q-bits</a:t>
            </a:r>
            <a:endParaRPr lang="sk-SK" sz="3200" b="0" strike="noStrike" spc="-1">
              <a:latin typeface="Arial" panose="020B0604020202020204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1"/>
          <a:stretch>
            <a:fillRect/>
          </a:stretch>
        </p:blipFill>
        <p:spPr>
          <a:xfrm>
            <a:off x="10632240" y="180000"/>
            <a:ext cx="1439640" cy="143964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09480" y="274680"/>
            <a:ext cx="1097316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Work done</a:t>
            </a:r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60000" y="1044000"/>
            <a:ext cx="8639640" cy="5577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>
              <a:lnSpc>
                <a:spcPct val="190000"/>
              </a:lnSpc>
            </a:pPr>
            <a:endParaRPr lang="sk-SK" sz="18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Attended lectures that were completely new to me: (Theory of Condensed Matter, Slovak Language, Low Temperature Physics, Macroskopic quantum system, Experimental methods of low temperature physics, Quantum field theory — applications in the physics of condensed matters)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Thermometry upgrade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Designing thermometers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Replacing old wiring with new one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To learn how the apparatus works</a:t>
            </a:r>
            <a:endParaRPr lang="sk-SK" sz="2000" b="0" strike="noStrike" spc="-1">
              <a:latin typeface="Arial" panose="020B0604020202020204"/>
            </a:endParaRPr>
          </a:p>
        </p:txBody>
      </p:sp>
      <p:pic>
        <p:nvPicPr>
          <p:cNvPr id="83" name="Замещающее содержимо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9476205" y="1988930"/>
            <a:ext cx="2106000" cy="3745080"/>
          </a:xfrm>
          <a:prstGeom prst="rect">
            <a:avLst/>
          </a:prstGeom>
          <a:ln w="9525">
            <a:noFill/>
          </a:ln>
        </p:spPr>
      </p:pic>
      <p:pic>
        <p:nvPicPr>
          <p:cNvPr id="8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16505" y="3933015"/>
            <a:ext cx="1565280" cy="278568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4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2240" y="180000"/>
            <a:ext cx="1439640" cy="14396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85"/>
          <p:cNvPicPr/>
          <p:nvPr/>
        </p:nvPicPr>
        <p:blipFill>
          <a:blip r:embed="rId4"/>
          <a:stretch>
            <a:fillRect/>
          </a:stretch>
        </p:blipFill>
        <p:spPr>
          <a:xfrm>
            <a:off x="180000" y="180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609480" y="274680"/>
            <a:ext cx="1097316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Work in progress</a:t>
            </a:r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767875" y="1628530"/>
            <a:ext cx="8459640" cy="4449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Studying the art of low and ultra-low temperature techniques</a:t>
            </a:r>
            <a:endParaRPr lang="sk-SK" sz="2000" b="0" strike="noStrike" spc="-1">
              <a:latin typeface="Arial" panose="020B0604020202020204"/>
            </a:endParaRPr>
          </a:p>
          <a:p>
            <a:pPr>
              <a:lnSpc>
                <a:spcPct val="19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(June-July) Taking exams to close subjects (English Language, </a:t>
            </a: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Experimental methods of low temperature physics, Quantum field </a:t>
            </a:r>
            <a:endParaRPr lang="sk-SK" sz="2000" b="0" strike="noStrike" spc="-1">
              <a:latin typeface="Arial" panose="020B0604020202020204"/>
            </a:endParaRPr>
          </a:p>
          <a:p>
            <a:pPr>
              <a:lnSpc>
                <a:spcPct val="19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theory — applications in the physics of condensed matters) 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Working with tuning forks and vibrating wires, and we plan their 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use in He3 in the Q-bit experimental cell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9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Running my first experiment with superfluid 3He — learning and collecting own experience</a:t>
            </a:r>
            <a:endParaRPr lang="sk-SK" sz="2000" b="0" strike="noStrike" spc="-1">
              <a:latin typeface="Arial" panose="020B0604020202020204"/>
            </a:endParaRPr>
          </a:p>
        </p:txBody>
      </p:sp>
      <p:pic>
        <p:nvPicPr>
          <p:cNvPr id="89" name="Замещающее содержимое 5_0"/>
          <p:cNvPicPr/>
          <p:nvPr/>
        </p:nvPicPr>
        <p:blipFill>
          <a:blip r:embed="rId1"/>
          <a:srcRect b="30317"/>
          <a:stretch>
            <a:fillRect/>
          </a:stretch>
        </p:blipFill>
        <p:spPr>
          <a:xfrm>
            <a:off x="9337140" y="4004765"/>
            <a:ext cx="2159280" cy="2651400"/>
          </a:xfrm>
          <a:prstGeom prst="rect">
            <a:avLst/>
          </a:prstGeom>
          <a:ln w="9525">
            <a:noFill/>
          </a:ln>
        </p:spPr>
      </p:pic>
      <p:pic>
        <p:nvPicPr>
          <p:cNvPr id="85" name="Picture 84"/>
          <p:cNvPicPr/>
          <p:nvPr/>
        </p:nvPicPr>
        <p:blipFill>
          <a:blip r:embed="rId2"/>
          <a:stretch>
            <a:fillRect/>
          </a:stretch>
        </p:blipFill>
        <p:spPr>
          <a:xfrm>
            <a:off x="10632240" y="180000"/>
            <a:ext cx="1439640" cy="14396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85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0" y="180000"/>
            <a:ext cx="1439640" cy="143964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 descr="photo_2021-06-13_01-19-07"/>
          <p:cNvPicPr>
            <a:picLocks noChangeAspect="1"/>
          </p:cNvPicPr>
          <p:nvPr/>
        </p:nvPicPr>
        <p:blipFill>
          <a:blip r:embed="rId4"/>
          <a:srcRect l="23441" t="15264" r="37001" b="22368"/>
          <a:stretch>
            <a:fillRect/>
          </a:stretch>
        </p:blipFill>
        <p:spPr>
          <a:xfrm>
            <a:off x="8491855" y="1650365"/>
            <a:ext cx="2359025" cy="209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09480" y="274680"/>
            <a:ext cx="1097316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Future plans</a:t>
            </a:r>
            <a:endParaRPr lang="sk-SK" sz="4400" b="0" strike="noStrike" spc="-1">
              <a:latin typeface="Arial" panose="020B0604020202020204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086480" y="1539360"/>
            <a:ext cx="88138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marL="285750" indent="-285115">
              <a:lnSpc>
                <a:spcPct val="18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Design and construction of a experimental cell for Q-bit in superfluid 3He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8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Conducting the first experiments on the Q-bit in a new cell</a:t>
            </a:r>
            <a:endParaRPr lang="sk-SK" sz="2000" b="0" strike="noStrike" spc="-1">
              <a:latin typeface="Arial" panose="020B0604020202020204"/>
            </a:endParaRPr>
          </a:p>
          <a:p>
            <a:pPr marL="285750" indent="-285115">
              <a:lnSpc>
                <a:spcPct val="180000"/>
              </a:lnSpc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sz="20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Studying the phenomenon of homogeneously precessing domain (HPD) and other related physical phenomena in superfluid 3He </a:t>
            </a:r>
            <a:endParaRPr lang="sk-SK" sz="2000" b="0" strike="noStrike" spc="-1">
              <a:latin typeface="Arial" panose="020B0604020202020204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1"/>
          <a:stretch>
            <a:fillRect/>
          </a:stretch>
        </p:blipFill>
        <p:spPr>
          <a:xfrm>
            <a:off x="10632240" y="180000"/>
            <a:ext cx="1439640" cy="143964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94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58880" y="2243520"/>
            <a:ext cx="10973160" cy="228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Thank you for your attention.</a:t>
            </a:r>
            <a:endParaRPr lang="sk-SK" sz="4400" b="0" strike="noStrike" spc="-1">
              <a:latin typeface="Arial" panose="020B0604020202020204"/>
            </a:endParaRPr>
          </a:p>
        </p:txBody>
      </p:sp>
      <p:pic>
        <p:nvPicPr>
          <p:cNvPr id="97" name="Picture 96"/>
          <p:cNvPicPr/>
          <p:nvPr/>
        </p:nvPicPr>
        <p:blipFill>
          <a:blip r:embed="rId1"/>
          <a:stretch>
            <a:fillRect/>
          </a:stretch>
        </p:blipFill>
        <p:spPr>
          <a:xfrm>
            <a:off x="10632240" y="180000"/>
            <a:ext cx="1439640" cy="143964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97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180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WPS Presentation</Application>
  <PresentationFormat/>
  <Paragraphs>32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Arial</vt:lpstr>
      <vt:lpstr>Symbol</vt:lpstr>
      <vt:lpstr>Times New Roman</vt:lpstr>
      <vt:lpstr>Microsoft YaHei</vt:lpstr>
      <vt:lpstr>Arial Unicode MS</vt:lpstr>
      <vt:lpstr>Calibri</vt:lpstr>
      <vt:lpstr>DejaVu Sans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28</cp:revision>
  <dcterms:created xsi:type="dcterms:W3CDTF">2021-06-06T18:31:00Z</dcterms:created>
  <dcterms:modified xsi:type="dcterms:W3CDTF">2021-06-14T05:22:03Z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  <property fmtid="{D5CDD505-2E9C-101B-9397-08002B2CF9AE}" pid="3" name="PresentationFormat">
    <vt:lpwstr>宽屏</vt:lpwstr>
  </property>
  <property fmtid="{D5CDD505-2E9C-101B-9397-08002B2CF9AE}" pid="4" name="Slides">
    <vt:i4>5</vt:i4>
  </property>
</Properties>
</file>