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Kovalik" initials="MK" lastIdx="1" clrIdx="0">
    <p:extLst>
      <p:ext uri="{19B8F6BF-5375-455C-9EA6-DF929625EA0E}">
        <p15:presenceInfo xmlns:p15="http://schemas.microsoft.com/office/powerpoint/2012/main" userId="S::martin.kovalik@tuke.sk::5b0800a1-bf9d-4681-8065-00b2ffa605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B3ED-E5B7-417B-B102-A33AB67D7B4B}" type="datetimeFigureOut">
              <a:rPr lang="en-US" smtClean="0"/>
              <a:t>16-Jun-21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6B9-3732-4576-A1B9-D60B5C2C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2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B3ED-E5B7-417B-B102-A33AB67D7B4B}" type="datetimeFigureOut">
              <a:rPr lang="en-US" smtClean="0"/>
              <a:t>16-Jun-21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6B9-3732-4576-A1B9-D60B5C2C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9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B3ED-E5B7-417B-B102-A33AB67D7B4B}" type="datetimeFigureOut">
              <a:rPr lang="en-US" smtClean="0"/>
              <a:t>16-Jun-21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6B9-3732-4576-A1B9-D60B5C2C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93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B3ED-E5B7-417B-B102-A33AB67D7B4B}" type="datetimeFigureOut">
              <a:rPr lang="en-US" smtClean="0"/>
              <a:t>16-Jun-21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6B9-3732-4576-A1B9-D60B5C2C1E5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317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B3ED-E5B7-417B-B102-A33AB67D7B4B}" type="datetimeFigureOut">
              <a:rPr lang="en-US" smtClean="0"/>
              <a:t>16-Jun-21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6B9-3732-4576-A1B9-D60B5C2C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0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B3ED-E5B7-417B-B102-A33AB67D7B4B}" type="datetimeFigureOut">
              <a:rPr lang="en-US" smtClean="0"/>
              <a:t>16-Jun-21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6B9-3732-4576-A1B9-D60B5C2C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49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B3ED-E5B7-417B-B102-A33AB67D7B4B}" type="datetimeFigureOut">
              <a:rPr lang="en-US" smtClean="0"/>
              <a:t>16-Jun-21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6B9-3732-4576-A1B9-D60B5C2C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19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B3ED-E5B7-417B-B102-A33AB67D7B4B}" type="datetimeFigureOut">
              <a:rPr lang="en-US" smtClean="0"/>
              <a:t>16-Jun-21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6B9-3732-4576-A1B9-D60B5C2C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81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B3ED-E5B7-417B-B102-A33AB67D7B4B}" type="datetimeFigureOut">
              <a:rPr lang="en-US" smtClean="0"/>
              <a:t>16-Jun-21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6B9-3732-4576-A1B9-D60B5C2C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9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B3ED-E5B7-417B-B102-A33AB67D7B4B}" type="datetimeFigureOut">
              <a:rPr lang="en-US" smtClean="0"/>
              <a:t>16-Jun-21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6B9-3732-4576-A1B9-D60B5C2C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9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B3ED-E5B7-417B-B102-A33AB67D7B4B}" type="datetimeFigureOut">
              <a:rPr lang="en-US" smtClean="0"/>
              <a:t>16-Jun-21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6B9-3732-4576-A1B9-D60B5C2C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9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B3ED-E5B7-417B-B102-A33AB67D7B4B}" type="datetimeFigureOut">
              <a:rPr lang="en-US" smtClean="0"/>
              <a:t>16-Jun-21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6B9-3732-4576-A1B9-D60B5C2C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6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B3ED-E5B7-417B-B102-A33AB67D7B4B}" type="datetimeFigureOut">
              <a:rPr lang="en-US" smtClean="0"/>
              <a:t>16-Jun-21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6B9-3732-4576-A1B9-D60B5C2C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B3ED-E5B7-417B-B102-A33AB67D7B4B}" type="datetimeFigureOut">
              <a:rPr lang="en-US" smtClean="0"/>
              <a:t>16-Jun-21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6B9-3732-4576-A1B9-D60B5C2C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B3ED-E5B7-417B-B102-A33AB67D7B4B}" type="datetimeFigureOut">
              <a:rPr lang="en-US" smtClean="0"/>
              <a:t>16-Jun-21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6B9-3732-4576-A1B9-D60B5C2C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1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B3ED-E5B7-417B-B102-A33AB67D7B4B}" type="datetimeFigureOut">
              <a:rPr lang="en-US" smtClean="0"/>
              <a:t>16-Jun-21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6B9-3732-4576-A1B9-D60B5C2C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4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B3ED-E5B7-417B-B102-A33AB67D7B4B}" type="datetimeFigureOut">
              <a:rPr lang="en-US" smtClean="0"/>
              <a:t>16-Jun-21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6B9-3732-4576-A1B9-D60B5C2C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6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6B1B3ED-E5B7-417B-B102-A33AB67D7B4B}" type="datetimeFigureOut">
              <a:rPr lang="en-US" smtClean="0"/>
              <a:t>16-Jun-21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89026B9-3732-4576-A1B9-D60B5C2C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2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5.e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42465-633E-45B1-9315-5506AD8894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/>
              <a:t>Manganitové</a:t>
            </a:r>
            <a:r>
              <a:rPr lang="sk-SK" dirty="0"/>
              <a:t> </a:t>
            </a:r>
            <a:r>
              <a:rPr lang="sk-SK" dirty="0" err="1"/>
              <a:t>perovskity</a:t>
            </a:r>
            <a:r>
              <a:rPr lang="sk-SK" dirty="0"/>
              <a:t> pre magnetickú </a:t>
            </a:r>
            <a:r>
              <a:rPr lang="sk-SK" dirty="0" err="1"/>
              <a:t>hypertermiu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84D1D1-E9EA-4A75-9E52-A6BB96F092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8E11B-3CDA-465F-8A3D-EA0D8BB7F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45" y="101991"/>
            <a:ext cx="1304925" cy="1476375"/>
          </a:xfrm>
          <a:prstGeom prst="rect">
            <a:avLst/>
          </a:prstGeom>
        </p:spPr>
      </p:pic>
      <p:pic>
        <p:nvPicPr>
          <p:cNvPr id="1026" name="Picture 2" descr="FMMR TUKE (@FMMR_TUKE) / Twitter">
            <a:extLst>
              <a:ext uri="{FF2B5EF4-FFF2-40B4-BE49-F238E27FC236}">
                <a16:creationId xmlns:a16="http://schemas.microsoft.com/office/drawing/2014/main" id="{4E49F5EC-7274-4133-8E16-26949A2FD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835" y="101991"/>
            <a:ext cx="1367020" cy="136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3147AA-F152-4EC4-A62A-F20D2F5F2DC8}"/>
              </a:ext>
            </a:extLst>
          </p:cNvPr>
          <p:cNvSpPr txBox="1"/>
          <p:nvPr/>
        </p:nvSpPr>
        <p:spPr>
          <a:xfrm>
            <a:off x="116379" y="5395614"/>
            <a:ext cx="6176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Doktorand: Mgr. Martin Kovalik</a:t>
            </a:r>
          </a:p>
          <a:p>
            <a:r>
              <a:rPr lang="sk-SK" dirty="0"/>
              <a:t>Školiteľ: RNDr. Mária </a:t>
            </a:r>
            <a:r>
              <a:rPr lang="sk-SK" dirty="0" err="1"/>
              <a:t>Zentková</a:t>
            </a:r>
            <a:r>
              <a:rPr lang="sk-SK" dirty="0"/>
              <a:t>, CSc.</a:t>
            </a:r>
          </a:p>
          <a:p>
            <a:r>
              <a:rPr lang="sk-SK" dirty="0"/>
              <a:t>Školiteľ špecialista: RNDr. Martin Vavra, PhD.</a:t>
            </a:r>
          </a:p>
          <a:p>
            <a:r>
              <a:rPr lang="sk-SK" dirty="0"/>
              <a:t>				RNDr. Martina </a:t>
            </a:r>
            <a:r>
              <a:rPr lang="sk-SK" dirty="0" err="1"/>
              <a:t>Kubovčíková</a:t>
            </a:r>
            <a:r>
              <a:rPr lang="sk-SK" dirty="0"/>
              <a:t>, PhD.</a:t>
            </a:r>
          </a:p>
          <a:p>
            <a:r>
              <a:rPr lang="sk-SK" dirty="0"/>
              <a:t>UEF SAV, OFMJ</a:t>
            </a:r>
          </a:p>
        </p:txBody>
      </p:sp>
    </p:spTree>
    <p:extLst>
      <p:ext uri="{BB962C8B-B14F-4D97-AF65-F5344CB8AC3E}">
        <p14:creationId xmlns:p14="http://schemas.microsoft.com/office/powerpoint/2010/main" val="2982404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E773C-E372-496B-9853-EAADC931E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72253"/>
            <a:ext cx="10364451" cy="349321"/>
          </a:xfrm>
        </p:spPr>
        <p:txBody>
          <a:bodyPr>
            <a:normAutofit fontScale="90000"/>
          </a:bodyPr>
          <a:lstStyle/>
          <a:p>
            <a:r>
              <a:rPr lang="sk-SK" dirty="0"/>
              <a:t>štúdium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A14DF-A3D2-4D4C-B242-E5D4CEF649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5008" y="421573"/>
            <a:ext cx="10992592" cy="6917378"/>
          </a:xfrm>
        </p:spPr>
        <p:txBody>
          <a:bodyPr>
            <a:normAutofit/>
          </a:bodyPr>
          <a:lstStyle/>
          <a:p>
            <a:r>
              <a:rPr lang="sk-SK" sz="1000" cap="none" dirty="0"/>
              <a:t>Úspešne obhájená </a:t>
            </a:r>
            <a:r>
              <a:rPr lang="sk-SK" sz="1000" cap="none" dirty="0" err="1"/>
              <a:t>minimová</a:t>
            </a:r>
            <a:r>
              <a:rPr lang="sk-SK" sz="1000" cap="none" dirty="0"/>
              <a:t> práca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GB" sz="10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Preparation and characterization of La</a:t>
            </a:r>
            <a:r>
              <a:rPr lang="en-GB" sz="1000" b="1" cap="none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GB" sz="10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Ag</a:t>
            </a:r>
            <a:r>
              <a:rPr lang="en-GB" sz="1000" b="1" cap="none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1-x</a:t>
            </a:r>
            <a:r>
              <a:rPr lang="en-GB" sz="10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MnO</a:t>
            </a:r>
            <a:r>
              <a:rPr lang="en-GB" sz="1000" b="1" cap="none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GB" sz="10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magnetic suspensions for </a:t>
            </a:r>
            <a:r>
              <a:rPr lang="sk-SK" sz="1000" b="1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biomedicine</a:t>
            </a:r>
            <a:r>
              <a:rPr lang="sk-SK" sz="10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(+ poster)</a:t>
            </a:r>
            <a:r>
              <a:rPr lang="en-GB" sz="10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0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1000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M. Kovalik</a:t>
            </a:r>
            <a:r>
              <a:rPr lang="en-US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M. Vavra</a:t>
            </a:r>
            <a:r>
              <a:rPr lang="en-US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M. Zentková</a:t>
            </a:r>
            <a:r>
              <a:rPr lang="en-US" sz="1000" i="1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M. Mihalik</a:t>
            </a:r>
            <a:r>
              <a:rPr lang="en-US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000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M. </a:t>
            </a:r>
            <a:r>
              <a:rPr lang="en-US" sz="100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Kubov</a:t>
            </a:r>
            <a:r>
              <a:rPr lang="sk-SK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číková</a:t>
            </a:r>
            <a:r>
              <a:rPr lang="sk-SK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M. Mihalik jr.</a:t>
            </a:r>
            <a:r>
              <a:rPr lang="en-US" sz="1000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sk-SK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Z. L. </a:t>
            </a:r>
            <a:r>
              <a:rPr lang="sk-SK" sz="100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Bujňáková</a:t>
            </a:r>
            <a:r>
              <a:rPr lang="en-US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and J. Briančin</a:t>
            </a:r>
            <a:r>
              <a:rPr lang="en-US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10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1000" i="1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000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Department of Magnetism, Institute of Experimental Physics SAS, </a:t>
            </a:r>
            <a:r>
              <a:rPr lang="en-US" sz="1000" i="1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Watsonova</a:t>
            </a:r>
            <a:r>
              <a:rPr lang="en-US" sz="1000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47, 04001 </a:t>
            </a:r>
            <a:r>
              <a:rPr lang="en-US" sz="1000" i="1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Košice</a:t>
            </a:r>
            <a:r>
              <a:rPr lang="en-US" sz="1000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Slovakia  </a:t>
            </a:r>
            <a:endParaRPr lang="en-US" sz="10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1000" i="1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000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Institute of Chemistry, Faculty of </a:t>
            </a:r>
            <a:r>
              <a:rPr lang="en-US" sz="1000" i="1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Science,P</a:t>
            </a:r>
            <a:r>
              <a:rPr lang="en-US" sz="1000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J. </a:t>
            </a:r>
            <a:r>
              <a:rPr lang="en-US" sz="1000" i="1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Šafárik</a:t>
            </a:r>
            <a:r>
              <a:rPr lang="en-US" sz="1000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University, </a:t>
            </a:r>
            <a:r>
              <a:rPr lang="en-US" sz="1000" i="1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Moyzesova</a:t>
            </a:r>
            <a:r>
              <a:rPr lang="en-US" sz="1000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11, 04001 </a:t>
            </a:r>
            <a:r>
              <a:rPr lang="en-US" sz="1000" i="1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Košice</a:t>
            </a:r>
            <a:r>
              <a:rPr lang="en-US" sz="1000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Slovakia</a:t>
            </a:r>
            <a:endParaRPr lang="en-US" sz="10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1000" i="1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1000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Institute of Geotechnics SAS, </a:t>
            </a:r>
            <a:r>
              <a:rPr lang="en-US" sz="1000" i="1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Watsonova</a:t>
            </a:r>
            <a:r>
              <a:rPr lang="en-US" sz="1000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45, 04001 </a:t>
            </a:r>
            <a:r>
              <a:rPr lang="en-US" sz="1000" i="1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Košice</a:t>
            </a:r>
            <a:endParaRPr lang="en-US" sz="10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0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CRYSTAL STRUCTURE AND MAGNETOCALORIC EFFECT IN La</a:t>
            </a:r>
            <a:r>
              <a:rPr lang="en-GB" sz="1000" b="1" cap="none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GB" sz="10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Ag</a:t>
            </a:r>
            <a:r>
              <a:rPr lang="en-GB" sz="1000" b="1" cap="none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1-x</a:t>
            </a:r>
            <a:r>
              <a:rPr lang="en-GB" sz="10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MnO</a:t>
            </a:r>
            <a:r>
              <a:rPr lang="en-GB" sz="1000" b="1" cap="none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GB" sz="10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NANOPARTICLES </a:t>
            </a:r>
            <a:endParaRPr lang="en-US" sz="10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000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M. Zentková</a:t>
            </a:r>
            <a:r>
              <a:rPr lang="en-GB" sz="1000" i="1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GB" sz="1000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M. Mihalik, M. Mihalik jr</a:t>
            </a:r>
            <a:r>
              <a:rPr lang="en-GB" sz="1000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GB" sz="1000" i="1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GB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M. Kovalik</a:t>
            </a:r>
            <a:r>
              <a:rPr lang="en-GB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GB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M. Vavra</a:t>
            </a:r>
            <a:r>
              <a:rPr lang="en-GB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GB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and J. Briančin</a:t>
            </a:r>
            <a:r>
              <a:rPr lang="en-GB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GB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10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000" i="1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GB" sz="1000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Department of Magnetism, Institute of Experimental Physics SAS, </a:t>
            </a:r>
            <a:r>
              <a:rPr lang="en-GB" sz="1000" i="1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Watsonova</a:t>
            </a:r>
            <a:r>
              <a:rPr lang="en-GB" sz="1000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47, 04001 </a:t>
            </a:r>
            <a:r>
              <a:rPr lang="en-GB" sz="1000" i="1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Košice</a:t>
            </a:r>
            <a:r>
              <a:rPr lang="en-GB" sz="1000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Slovakia  </a:t>
            </a:r>
            <a:endParaRPr lang="en-US" sz="10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000" i="1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GB" sz="1000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Institute of Chemistry, Faculty of </a:t>
            </a:r>
            <a:r>
              <a:rPr lang="en-GB" sz="1000" i="1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Science,P.J</a:t>
            </a:r>
            <a:r>
              <a:rPr lang="en-GB" sz="1000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GB" sz="1000" i="1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Šafárik</a:t>
            </a:r>
            <a:r>
              <a:rPr lang="en-GB" sz="1000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University, </a:t>
            </a:r>
            <a:r>
              <a:rPr lang="en-GB" sz="1000" i="1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Moyzesova</a:t>
            </a:r>
            <a:r>
              <a:rPr lang="en-GB" sz="1000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11, 04001 </a:t>
            </a:r>
            <a:r>
              <a:rPr lang="en-GB" sz="1000" i="1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Košice</a:t>
            </a:r>
            <a:r>
              <a:rPr lang="en-GB" sz="1000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Slovakia</a:t>
            </a:r>
            <a:endParaRPr lang="en-US" sz="10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000" i="1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GB" sz="1000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Institute of Geotechnics SAS, </a:t>
            </a:r>
            <a:r>
              <a:rPr lang="en-GB" sz="1000" i="1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Watsonova</a:t>
            </a:r>
            <a:r>
              <a:rPr lang="en-GB" sz="1000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45, 04001 </a:t>
            </a:r>
            <a:r>
              <a:rPr lang="en-GB" sz="1000" i="1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Košice</a:t>
            </a:r>
            <a:endParaRPr lang="en-US" sz="10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Physics of Magnetism 2021 (PM‘21) </a:t>
            </a:r>
            <a:endParaRPr lang="en-US" sz="10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10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Magnetocaloric effect in La</a:t>
            </a:r>
            <a:r>
              <a:rPr lang="en-US" sz="1000" b="1" cap="none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0.70</a:t>
            </a:r>
            <a:r>
              <a:rPr lang="en-US" sz="10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Ag</a:t>
            </a:r>
            <a:r>
              <a:rPr lang="en-US" sz="1000" b="1" cap="none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0.25 </a:t>
            </a:r>
            <a:r>
              <a:rPr lang="en-US" sz="10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MnO</a:t>
            </a:r>
            <a:r>
              <a:rPr lang="en-US" sz="1000" b="1" cap="none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10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magnetic nanoparticles</a:t>
            </a:r>
            <a:endParaRPr lang="en-US" sz="10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M. Zentková</a:t>
            </a:r>
            <a:r>
              <a:rPr lang="en-US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M. Kovalik</a:t>
            </a:r>
            <a:r>
              <a:rPr lang="en-US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M. Mihalik</a:t>
            </a:r>
            <a:r>
              <a:rPr lang="en-US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M. Mihalik jr</a:t>
            </a:r>
            <a:r>
              <a:rPr lang="en-US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A.G.Gamzatov</a:t>
            </a:r>
            <a:r>
              <a:rPr lang="en-US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S. Iľkovič</a:t>
            </a:r>
            <a:r>
              <a:rPr lang="en-US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M. Fitta</a:t>
            </a:r>
            <a:r>
              <a:rPr lang="en-US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0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Institute of Experimental Physics SAS, </a:t>
            </a:r>
            <a:r>
              <a:rPr lang="en-US" sz="100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Watsonova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47, 040 01 </a:t>
            </a:r>
            <a:r>
              <a:rPr lang="en-US" sz="100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Košice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Slovak Republic</a:t>
            </a:r>
            <a:endParaRPr lang="en-US" sz="10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Amirkhanov Institute of Physics, DSC of RAS, Makhachkala 367003, Russia</a:t>
            </a:r>
            <a:endParaRPr lang="en-US" sz="10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University of </a:t>
            </a:r>
            <a:r>
              <a:rPr lang="en-US" sz="100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Prešov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17 </a:t>
            </a:r>
            <a:r>
              <a:rPr lang="en-US" sz="100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novembra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1, </a:t>
            </a:r>
            <a:r>
              <a:rPr lang="en-US" sz="100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Prešov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Slovak Republic</a:t>
            </a:r>
            <a:endParaRPr lang="en-US" sz="10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Institute of Nuclear Physics, PAS, Krakow, Poland</a:t>
            </a:r>
            <a:endParaRPr lang="sk-SK" sz="1000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10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</a:t>
            </a:r>
            <a:r>
              <a:rPr lang="en-US" sz="1000" b="1" cap="none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0.80 </a:t>
            </a:r>
            <a:r>
              <a:rPr lang="en-US" sz="10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Ag</a:t>
            </a:r>
            <a:r>
              <a:rPr lang="en-US" sz="1000" b="1" cap="none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0.15 </a:t>
            </a:r>
            <a:r>
              <a:rPr lang="en-US" sz="10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MnO</a:t>
            </a:r>
            <a:r>
              <a:rPr lang="en-US" sz="1000" b="1" cap="none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10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magnetic nanoparticles for self-controlled magnetic fluid hyperthermia (+ poster)</a:t>
            </a:r>
            <a:b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M. Kovalik</a:t>
            </a:r>
            <a:r>
              <a:rPr lang="en-US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M. Zentková</a:t>
            </a:r>
            <a:r>
              <a:rPr lang="en-US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M .Mihalik</a:t>
            </a:r>
            <a:r>
              <a:rPr lang="en-US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M. Kubovčíková</a:t>
            </a:r>
            <a:r>
              <a:rPr lang="en-US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M. Vavra</a:t>
            </a:r>
            <a:r>
              <a:rPr lang="en-US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M.</a:t>
            </a:r>
            <a:r>
              <a:rPr lang="sk-SK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Mihalik jr.</a:t>
            </a:r>
            <a:r>
              <a:rPr lang="en-US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Z.L. Bujňáková</a:t>
            </a:r>
            <a:r>
              <a:rPr lang="en-US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J. Briančin</a:t>
            </a:r>
            <a:r>
              <a:rPr lang="en-US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M. Perovic</a:t>
            </a:r>
            <a:r>
              <a:rPr lang="en-US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M. Boškovic</a:t>
            </a:r>
            <a:r>
              <a:rPr lang="en-US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and R.Pelka</a:t>
            </a:r>
            <a:r>
              <a:rPr lang="en-US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b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Institute of Experimental Physics SAS, </a:t>
            </a:r>
            <a:r>
              <a:rPr lang="en-US" sz="100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Watsonova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47, 040 01 </a:t>
            </a:r>
            <a:r>
              <a:rPr lang="en-US" sz="100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Košice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Slovakia </a:t>
            </a:r>
            <a:b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Institute of Chemistry Faculty of Science, </a:t>
            </a:r>
            <a:r>
              <a:rPr lang="en-US" sz="100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P.J.Šafárik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University, </a:t>
            </a:r>
            <a:r>
              <a:rPr lang="en-US" sz="100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Moyzesova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11, 04001 </a:t>
            </a:r>
            <a:r>
              <a:rPr lang="en-US" sz="100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Košice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Slovakia </a:t>
            </a:r>
            <a:b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Institute of Geotechnics SAS, </a:t>
            </a:r>
            <a:r>
              <a:rPr lang="en-US" sz="100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Watsonova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45, 04001 </a:t>
            </a:r>
            <a:r>
              <a:rPr lang="en-US" sz="100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Košice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Slovakia </a:t>
            </a:r>
            <a:b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Institute of Nuclear Sciences “VINCA”, P.O. Box 522, 11001 Belgrade, Serbia </a:t>
            </a:r>
            <a:b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0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Institute of Nuclear Physics Polish Academy of Sciences, </a:t>
            </a:r>
            <a:r>
              <a:rPr lang="en-US" sz="100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Radzikowskiego</a:t>
            </a:r>
            <a:r>
              <a:rPr lang="en-US" sz="10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152, 31-342 Krakow, Poland </a:t>
            </a:r>
            <a:endParaRPr lang="en-US" sz="10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cap="none" dirty="0"/>
          </a:p>
          <a:p>
            <a:pPr marL="0" indent="0">
              <a:buNone/>
            </a:pPr>
            <a:endParaRPr lang="sk-SK" cap="none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67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6CF3-F347-4672-B981-98B79F60D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7EE2C-317A-4EA8-8AB8-F67B631F5F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cap="none" dirty="0"/>
              <a:t>Výskumná stáž: PTB </a:t>
            </a:r>
            <a:r>
              <a:rPr lang="sk-SK" cap="none" dirty="0" err="1"/>
              <a:t>Germany</a:t>
            </a:r>
            <a:r>
              <a:rPr lang="sk-SK" cap="none" dirty="0"/>
              <a:t>, </a:t>
            </a:r>
            <a:r>
              <a:rPr lang="en-US" sz="20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Metrologie</a:t>
            </a:r>
            <a:r>
              <a:rPr lang="en-US" sz="20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für</a:t>
            </a:r>
            <a:r>
              <a:rPr lang="en-US" sz="20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magnetische</a:t>
            </a:r>
            <a:r>
              <a:rPr lang="en-US" sz="20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Nanopartikel</a:t>
            </a:r>
            <a:r>
              <a:rPr lang="sk-SK" cap="non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en-US" sz="2000" cap="non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(j</a:t>
            </a:r>
            <a:r>
              <a:rPr lang="sk-SK" sz="2000" cap="non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</a:t>
            </a:r>
            <a:r>
              <a:rPr lang="en-US" sz="2000" cap="non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sk-SK" sz="2000" cap="non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september, </a:t>
            </a:r>
            <a:r>
              <a:rPr lang="sk-SK" sz="2000" cap="none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erazmus</a:t>
            </a:r>
            <a:r>
              <a:rPr lang="sk-SK" sz="2000" cap="non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+, TUKE</a:t>
            </a:r>
            <a:r>
              <a:rPr lang="en-US" sz="2000" cap="non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288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BBC6C-FB80-4447-BEF0-66851484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84FAD-87E4-4B6F-B9ED-DE76F1D024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52551" y="2214695"/>
            <a:ext cx="9425674" cy="39723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i="1" dirty="0"/>
          </a:p>
          <a:p>
            <a:pPr marL="0" indent="0">
              <a:buNone/>
            </a:pPr>
            <a:endParaRPr lang="sk-SK" i="1" dirty="0"/>
          </a:p>
          <a:p>
            <a:pPr marL="0" indent="0">
              <a:buNone/>
            </a:pPr>
            <a:r>
              <a:rPr lang="sk-SK" i="1" cap="none" dirty="0"/>
              <a:t>Tento príspevok vznikol vďaka grantom APVV SK-SRB-18-0066 a VEGA 2-013719</a:t>
            </a:r>
            <a:endParaRPr lang="sk-SK" cap="none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1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1667B-0C69-4B47-9235-43924B2EE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Perovskitové</a:t>
            </a:r>
            <a:r>
              <a:rPr lang="sk-SK" dirty="0"/>
              <a:t> manganity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FF61D-4E21-4C8D-9B40-4D24603B5C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373144"/>
          </a:xfrm>
        </p:spPr>
        <p:txBody>
          <a:bodyPr/>
          <a:lstStyle/>
          <a:p>
            <a:r>
              <a:rPr lang="sk-SK" cap="none" dirty="0"/>
              <a:t>dierovo dopované manganity – parciálna substitúcia A iónu v </a:t>
            </a:r>
            <a:r>
              <a:rPr lang="sk-SK" cap="none" dirty="0" err="1"/>
              <a:t>štruk</a:t>
            </a:r>
            <a:r>
              <a:rPr lang="sk-SK" cap="none" dirty="0"/>
              <a:t>. </a:t>
            </a:r>
            <a:r>
              <a:rPr lang="sk-SK" cap="none" dirty="0" err="1"/>
              <a:t>kryšt</a:t>
            </a:r>
            <a:r>
              <a:rPr lang="sk-SK" cap="none" dirty="0"/>
              <a:t> mriežky iónom striebra</a:t>
            </a:r>
          </a:p>
          <a:p>
            <a:r>
              <a:rPr lang="sk-SK" cap="none" dirty="0"/>
              <a:t>zmena </a:t>
            </a:r>
            <a:r>
              <a:rPr lang="sk-SK" cap="none" dirty="0" err="1"/>
              <a:t>väzb</a:t>
            </a:r>
            <a:r>
              <a:rPr lang="sk-SK" cap="none" dirty="0"/>
              <a:t>. uhlu a vzdialenosti Mn – O</a:t>
            </a:r>
          </a:p>
          <a:p>
            <a:r>
              <a:rPr lang="sk-SK" cap="none" dirty="0" err="1"/>
              <a:t>delokalizácia</a:t>
            </a:r>
            <a:r>
              <a:rPr lang="sk-SK" cap="none" dirty="0"/>
              <a:t> voľných nosičov náboja Mn3+/Mn4+</a:t>
            </a:r>
          </a:p>
          <a:p>
            <a:r>
              <a:rPr lang="sk-SK" cap="none" dirty="0"/>
              <a:t>dominantná výmenná interakcia: </a:t>
            </a:r>
            <a:r>
              <a:rPr lang="sk-SK" cap="none" dirty="0" err="1"/>
              <a:t>double</a:t>
            </a:r>
            <a:r>
              <a:rPr lang="sk-SK" cap="none" dirty="0"/>
              <a:t> </a:t>
            </a:r>
            <a:r>
              <a:rPr lang="sk-SK" cap="none" dirty="0" err="1"/>
              <a:t>exchange</a:t>
            </a:r>
            <a:endParaRPr lang="sk-SK" cap="none" dirty="0"/>
          </a:p>
          <a:p>
            <a:r>
              <a:rPr lang="sk-SK" cap="none" dirty="0"/>
              <a:t>feromagnetický charakter materiálu nárast a </a:t>
            </a:r>
            <a:r>
              <a:rPr lang="sk-SK" cap="none" dirty="0" err="1"/>
              <a:t>Tc</a:t>
            </a:r>
            <a:endParaRPr lang="sk-SK" cap="none" dirty="0"/>
          </a:p>
          <a:p>
            <a:pPr marL="0" indent="0">
              <a:buNone/>
            </a:pPr>
            <a:r>
              <a:rPr lang="sk-SK" cap="none" dirty="0"/>
              <a:t>HYPERTERMIA	</a:t>
            </a:r>
          </a:p>
          <a:p>
            <a:r>
              <a:rPr lang="sk-SK" cap="none" dirty="0"/>
              <a:t>kontrolovaný tepelný šok – indukcia apoptózy</a:t>
            </a:r>
          </a:p>
          <a:p>
            <a:r>
              <a:rPr lang="sk-SK" cap="none" dirty="0"/>
              <a:t>koloidne stabilná kvapalina vhodná do fyziologického prostredia</a:t>
            </a:r>
          </a:p>
          <a:p>
            <a:endParaRPr lang="en-US" cap="non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95C45A-9ABA-4671-8EBE-9D6F2F072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3016827"/>
            <a:ext cx="37052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03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EE1E6-A3C9-4CEA-8630-9764B71E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cap="none" dirty="0"/>
              <a:t>La</a:t>
            </a:r>
            <a:r>
              <a:rPr lang="sk-SK" sz="2400" cap="none" dirty="0"/>
              <a:t>0,8</a:t>
            </a:r>
            <a:r>
              <a:rPr lang="sk-SK" cap="none" dirty="0"/>
              <a:t>Ag</a:t>
            </a:r>
            <a:r>
              <a:rPr lang="sk-SK" sz="2400" cap="none" dirty="0"/>
              <a:t>0,15</a:t>
            </a:r>
            <a:r>
              <a:rPr lang="sk-SK" cap="none" dirty="0"/>
              <a:t>MnO</a:t>
            </a:r>
            <a:r>
              <a:rPr lang="sk-SK" sz="2400" cap="none" dirty="0"/>
              <a:t>3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FDC9F-098C-4CB0-84E0-8275E66DEB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cap="none" dirty="0" err="1"/>
              <a:t>glycín</a:t>
            </a:r>
            <a:r>
              <a:rPr lang="sk-SK" cap="none" dirty="0"/>
              <a:t>-nitrát </a:t>
            </a:r>
            <a:r>
              <a:rPr lang="en-US" cap="none" dirty="0"/>
              <a:t>(</a:t>
            </a:r>
            <a:r>
              <a:rPr lang="sk-SK" cap="none" dirty="0"/>
              <a:t>samovznietenie</a:t>
            </a:r>
            <a:r>
              <a:rPr lang="en-US" cap="none" dirty="0"/>
              <a:t>)</a:t>
            </a:r>
            <a:r>
              <a:rPr lang="sk-SK" cap="none" dirty="0"/>
              <a:t>, prekurzory</a:t>
            </a:r>
          </a:p>
          <a:p>
            <a:r>
              <a:rPr lang="sk-SK" cap="none" dirty="0"/>
              <a:t>žíhanie – vzduch </a:t>
            </a:r>
            <a:r>
              <a:rPr lang="en-US" cap="none" dirty="0"/>
              <a:t>(SDS);</a:t>
            </a:r>
            <a:r>
              <a:rPr lang="sk-SK" cap="none" dirty="0"/>
              <a:t> </a:t>
            </a:r>
            <a:r>
              <a:rPr lang="sk-SK" cap="none" dirty="0" err="1"/>
              <a:t>oxygen</a:t>
            </a:r>
            <a:r>
              <a:rPr lang="sk-SK" cap="none" dirty="0"/>
              <a:t> </a:t>
            </a:r>
            <a:r>
              <a:rPr lang="sk-SK" cap="none" dirty="0" err="1"/>
              <a:t>rich</a:t>
            </a:r>
            <a:r>
              <a:rPr lang="sk-SK" cap="none" dirty="0"/>
              <a:t> </a:t>
            </a:r>
            <a:r>
              <a:rPr lang="en-US" cap="none" dirty="0"/>
              <a:t>(</a:t>
            </a:r>
            <a:r>
              <a:rPr lang="sk-SK" cap="none" dirty="0" err="1"/>
              <a:t>dextrán</a:t>
            </a:r>
            <a:r>
              <a:rPr lang="en-US" cap="none" dirty="0"/>
              <a:t>)</a:t>
            </a:r>
          </a:p>
          <a:p>
            <a:endParaRPr lang="en-US" cap="none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18598E7-3D9D-41DE-BFCB-6645B3772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4D6D6CB-750D-46C1-B1BB-E2C3C50607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821526"/>
              </p:ext>
            </p:extLst>
          </p:nvPr>
        </p:nvGraphicFramePr>
        <p:xfrm>
          <a:off x="6961949" y="2367092"/>
          <a:ext cx="4448175" cy="340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448344" imgH="3402874" progId="Origin95.Graph">
                  <p:embed/>
                </p:oleObj>
              </mc:Choice>
              <mc:Fallback>
                <p:oleObj name="Graph" r:id="rId2" imgW="4448344" imgH="3402874" progId="Origin95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1949" y="2367092"/>
                        <a:ext cx="4448175" cy="3400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 descr="3 An ABO 3 perovskite lattice structure [19]. | Download Scientific Diagram">
            <a:extLst>
              <a:ext uri="{FF2B5EF4-FFF2-40B4-BE49-F238E27FC236}">
                <a16:creationId xmlns:a16="http://schemas.microsoft.com/office/drawing/2014/main" id="{F4A0FCB5-8176-419A-BE56-BF1686843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4" y="3465679"/>
            <a:ext cx="4135848" cy="30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59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2910B-B394-41DA-9A04-EDA7D9B68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02796"/>
            <a:ext cx="10364451" cy="631443"/>
          </a:xfrm>
        </p:spPr>
        <p:txBody>
          <a:bodyPr/>
          <a:lstStyle/>
          <a:p>
            <a:r>
              <a:rPr lang="en-US" dirty="0" err="1"/>
              <a:t>surfa</a:t>
            </a:r>
            <a:r>
              <a:rPr lang="sk-SK" dirty="0"/>
              <a:t>k</a:t>
            </a:r>
            <a:r>
              <a:rPr lang="en-US" dirty="0"/>
              <a:t>tant</a:t>
            </a:r>
            <a:r>
              <a:rPr lang="sk-SK" dirty="0"/>
              <a:t>: SDS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F3CC2-0864-4009-870E-F4C53D8441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01629"/>
            <a:ext cx="10363826" cy="5356371"/>
          </a:xfrm>
        </p:spPr>
        <p:txBody>
          <a:bodyPr/>
          <a:lstStyle/>
          <a:p>
            <a:r>
              <a:rPr lang="sk-SK" dirty="0"/>
              <a:t>1%</a:t>
            </a:r>
            <a:r>
              <a:rPr lang="en-US" dirty="0"/>
              <a:t>, </a:t>
            </a:r>
            <a:r>
              <a:rPr lang="sk-SK" cap="none" dirty="0"/>
              <a:t>neiónový surfaktant, elektrostatická stabilizácia</a:t>
            </a:r>
            <a:r>
              <a:rPr lang="en-US" cap="none" dirty="0"/>
              <a:t> (</a:t>
            </a:r>
            <a:r>
              <a:rPr lang="sk-SK" cap="none" dirty="0"/>
              <a:t>kritická </a:t>
            </a:r>
            <a:r>
              <a:rPr lang="sk-SK" cap="none" dirty="0" err="1"/>
              <a:t>micelárna</a:t>
            </a:r>
            <a:r>
              <a:rPr lang="sk-SK" cap="none" dirty="0"/>
              <a:t> koncentrácia</a:t>
            </a:r>
            <a:r>
              <a:rPr lang="en-US" cap="none" dirty="0"/>
              <a:t>)</a:t>
            </a:r>
            <a:endParaRPr lang="sk-SK" cap="none" dirty="0"/>
          </a:p>
          <a:p>
            <a:r>
              <a:rPr lang="sk-SK" cap="none" dirty="0"/>
              <a:t>prietokoví mlyn, </a:t>
            </a:r>
            <a:r>
              <a:rPr lang="sk-SK" cap="none" dirty="0" err="1"/>
              <a:t>zirkónové</a:t>
            </a:r>
            <a:r>
              <a:rPr lang="sk-SK" cap="none" dirty="0"/>
              <a:t> guličky </a:t>
            </a:r>
            <a:r>
              <a:rPr lang="en-US" cap="none" dirty="0"/>
              <a:t>(UGT, SAV)</a:t>
            </a:r>
            <a:endParaRPr lang="sk-SK" cap="none" dirty="0"/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710513A-8495-4853-9724-611B4465B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29B782D-4B38-4D9C-A800-68C71C9134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741150"/>
              </p:ext>
            </p:extLst>
          </p:nvPr>
        </p:nvGraphicFramePr>
        <p:xfrm>
          <a:off x="913774" y="2495536"/>
          <a:ext cx="4184886" cy="319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920760" imgH="3000960" progId="Origin95.Graph">
                  <p:embed/>
                </p:oleObj>
              </mc:Choice>
              <mc:Fallback>
                <p:oleObj name="Graph" r:id="rId2" imgW="3920760" imgH="3000960" progId="Origin95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774" y="2495536"/>
                        <a:ext cx="4184886" cy="3198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0585F913-0048-4522-BD26-1A9D82AC5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9425" y="23012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124C0A0-A3B2-4C77-8B94-56E4AB9613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534997"/>
              </p:ext>
            </p:extLst>
          </p:nvPr>
        </p:nvGraphicFramePr>
        <p:xfrm>
          <a:off x="7092714" y="2495195"/>
          <a:ext cx="4184886" cy="3199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448344" imgH="3402874" progId="Origin95.Graph">
                  <p:embed/>
                </p:oleObj>
              </mc:Choice>
              <mc:Fallback>
                <p:oleObj name="Graph" r:id="rId4" imgW="4448344" imgH="3402874" progId="Origin95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714" y="2495195"/>
                        <a:ext cx="4184886" cy="319915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505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8F13-5DE8-4D73-9585-8DC887499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72F4DAE-F8BF-4D71-987B-79AA064CB9A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313951" y="50395"/>
            <a:ext cx="3771100" cy="6347931"/>
          </a:xfr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D4685D4-B189-49E4-BA79-A169BB31E8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283525"/>
              </p:ext>
            </p:extLst>
          </p:nvPr>
        </p:nvGraphicFramePr>
        <p:xfrm>
          <a:off x="0" y="2214694"/>
          <a:ext cx="4557664" cy="3487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214694"/>
                        <a:ext cx="4557664" cy="348744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E9BC715-1FEF-4361-829A-810B42FBBD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72309"/>
              </p:ext>
            </p:extLst>
          </p:nvPr>
        </p:nvGraphicFramePr>
        <p:xfrm>
          <a:off x="4756463" y="1230704"/>
          <a:ext cx="3358688" cy="2570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56463" y="1230704"/>
                        <a:ext cx="3358688" cy="25700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FA163E4-5F83-4F0B-B307-F7E629D5162D}"/>
              </a:ext>
            </a:extLst>
          </p:cNvPr>
          <p:cNvSpPr/>
          <p:nvPr/>
        </p:nvSpPr>
        <p:spPr>
          <a:xfrm>
            <a:off x="8749717" y="3143542"/>
            <a:ext cx="1480527" cy="12187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4098" name="Picture 2" descr="Sodium dodecyl sulfate SDS, sodium lauryl sulfate SLS molecule. It is an anionic surfactant used in cleaning and hygiene">
            <a:extLst>
              <a:ext uri="{FF2B5EF4-FFF2-40B4-BE49-F238E27FC236}">
                <a16:creationId xmlns:a16="http://schemas.microsoft.com/office/drawing/2014/main" id="{E46D51A4-59A8-445D-91F5-E11339E3D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938"/>
          <a:stretch/>
        </p:blipFill>
        <p:spPr bwMode="auto">
          <a:xfrm>
            <a:off x="157036" y="131230"/>
            <a:ext cx="2903517" cy="203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777200-E11B-4180-8C0A-CDB6E8CB80B3}"/>
              </a:ext>
            </a:extLst>
          </p:cNvPr>
          <p:cNvSpPr txBox="1"/>
          <p:nvPr/>
        </p:nvSpPr>
        <p:spPr>
          <a:xfrm>
            <a:off x="157036" y="6003151"/>
            <a:ext cx="645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roztok </a:t>
            </a:r>
            <a:r>
              <a:rPr lang="en-US" dirty="0" err="1"/>
              <a:t>dlhodobo</a:t>
            </a:r>
            <a:r>
              <a:rPr lang="en-US" dirty="0"/>
              <a:t> </a:t>
            </a:r>
            <a:r>
              <a:rPr lang="sk-SK" dirty="0"/>
              <a:t>koloidne stabilný</a:t>
            </a:r>
            <a:r>
              <a:rPr lang="en-US" dirty="0"/>
              <a:t>; </a:t>
            </a:r>
            <a:r>
              <a:rPr lang="en-US" dirty="0" err="1"/>
              <a:t>formovanie</a:t>
            </a:r>
            <a:r>
              <a:rPr lang="en-US" dirty="0"/>
              <a:t> </a:t>
            </a:r>
            <a:r>
              <a:rPr lang="en-US" dirty="0" err="1"/>
              <a:t>klastrov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feromagnetick</a:t>
            </a:r>
            <a:r>
              <a:rPr lang="sk-SK" dirty="0"/>
              <a:t>ý systém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6742C3-26EC-428F-91F5-15CAE5075C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6502" y="4255132"/>
            <a:ext cx="3356456" cy="144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73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C704-80A2-4D49-94F1-FA44D8FA9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surfa</a:t>
            </a:r>
            <a:r>
              <a:rPr lang="sk-SK" dirty="0"/>
              <a:t>k</a:t>
            </a:r>
            <a:r>
              <a:rPr lang="en-US" dirty="0"/>
              <a:t>tant</a:t>
            </a:r>
            <a:r>
              <a:rPr lang="sk-SK" dirty="0"/>
              <a:t>: </a:t>
            </a:r>
            <a:r>
              <a:rPr lang="en-US" dirty="0" err="1"/>
              <a:t>dextr</a:t>
            </a:r>
            <a:r>
              <a:rPr lang="sk-SK" dirty="0" err="1"/>
              <a:t>án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C0D7A-F097-4F1F-B8FD-B99F8565F8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201" y="2636922"/>
            <a:ext cx="9637059" cy="3324407"/>
          </a:xfrm>
        </p:spPr>
        <p:txBody>
          <a:bodyPr/>
          <a:lstStyle/>
          <a:p>
            <a:r>
              <a:rPr lang="sk-SK" cap="none" dirty="0"/>
              <a:t>neutrálny surfaktant, rozvetvený </a:t>
            </a:r>
            <a:r>
              <a:rPr lang="en-US" cap="none" dirty="0"/>
              <a:t>re</a:t>
            </a:r>
            <a:r>
              <a:rPr lang="sk-SK" cap="none" dirty="0" err="1"/>
              <a:t>ťazec</a:t>
            </a:r>
            <a:r>
              <a:rPr lang="sk-SK" cap="none" dirty="0"/>
              <a:t> glukózových podjednotiek</a:t>
            </a:r>
          </a:p>
          <a:p>
            <a:r>
              <a:rPr lang="sk-SK" cap="none" dirty="0" err="1"/>
              <a:t>stérická</a:t>
            </a:r>
            <a:r>
              <a:rPr lang="sk-SK" cap="none" dirty="0"/>
              <a:t> stabilizácia </a:t>
            </a:r>
            <a:r>
              <a:rPr lang="en-US" cap="none" dirty="0"/>
              <a:t>(</a:t>
            </a:r>
            <a:r>
              <a:rPr lang="en-US" cap="none" dirty="0" err="1"/>
              <a:t>kovalentn</a:t>
            </a:r>
            <a:r>
              <a:rPr lang="sk-SK" cap="none" dirty="0"/>
              <a:t>á/priama väzba</a:t>
            </a:r>
            <a:r>
              <a:rPr lang="en-US" cap="none" dirty="0"/>
              <a:t>)</a:t>
            </a:r>
            <a:endParaRPr lang="sk-SK" cap="none" dirty="0"/>
          </a:p>
          <a:p>
            <a:r>
              <a:rPr lang="sk-SK" cap="none" dirty="0"/>
              <a:t>dĺžka reťazca </a:t>
            </a:r>
            <a:r>
              <a:rPr lang="en-US" cap="none" dirty="0"/>
              <a:t>40</a:t>
            </a:r>
            <a:r>
              <a:rPr lang="sk-SK" cap="none" dirty="0"/>
              <a:t> </a:t>
            </a:r>
            <a:r>
              <a:rPr lang="sk-SK" cap="none" dirty="0" err="1"/>
              <a:t>kDa</a:t>
            </a:r>
            <a:r>
              <a:rPr lang="sk-SK" cap="none" dirty="0"/>
              <a:t> </a:t>
            </a:r>
            <a:endParaRPr lang="en-US" cap="none" dirty="0"/>
          </a:p>
          <a:p>
            <a:r>
              <a:rPr lang="en-US" cap="none" dirty="0"/>
              <a:t>250mg/ml</a:t>
            </a:r>
            <a:endParaRPr lang="sk-SK" cap="none" dirty="0"/>
          </a:p>
          <a:p>
            <a:r>
              <a:rPr lang="sk-SK" cap="none" dirty="0"/>
              <a:t>ručné drvenie, leptanie, ultrazvuk </a:t>
            </a:r>
            <a:r>
              <a:rPr lang="en-US" cap="none" dirty="0"/>
              <a:t>(</a:t>
            </a:r>
            <a:r>
              <a:rPr lang="sk-SK" cap="none" dirty="0"/>
              <a:t>sonda</a:t>
            </a:r>
            <a:r>
              <a:rPr lang="en-US" cap="none" dirty="0"/>
              <a:t>)</a:t>
            </a:r>
            <a:r>
              <a:rPr lang="sk-SK" cap="none" dirty="0"/>
              <a:t> a </a:t>
            </a:r>
            <a:r>
              <a:rPr lang="sk-SK" cap="none" dirty="0" err="1"/>
              <a:t>centrifugácia</a:t>
            </a:r>
            <a:endParaRPr lang="sk-SK" cap="none" dirty="0"/>
          </a:p>
          <a:p>
            <a:r>
              <a:rPr lang="sk-SK" cap="none" dirty="0"/>
              <a:t>2 dôležité parametre: pH roztoku a “</a:t>
            </a:r>
            <a:r>
              <a:rPr lang="sk-SK" cap="none" dirty="0" err="1"/>
              <a:t>critical</a:t>
            </a:r>
            <a:r>
              <a:rPr lang="sk-SK" cap="none" dirty="0"/>
              <a:t> </a:t>
            </a:r>
            <a:r>
              <a:rPr lang="sk-SK" cap="none" dirty="0" err="1"/>
              <a:t>overlap</a:t>
            </a:r>
            <a:r>
              <a:rPr lang="sk-SK" cap="none" dirty="0"/>
              <a:t> </a:t>
            </a:r>
            <a:r>
              <a:rPr lang="sk-SK" cap="none" dirty="0" err="1"/>
              <a:t>concentration</a:t>
            </a:r>
            <a:r>
              <a:rPr lang="sk-SK" cap="none" dirty="0"/>
              <a:t>“</a:t>
            </a:r>
            <a:endParaRPr lang="en-US" cap="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352D68-065B-46C8-B3C9-10F17FD73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7" y="78856"/>
            <a:ext cx="2111188" cy="2167215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914C14BE-3DF8-4A5A-AAB3-992E35D9A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622" y="78856"/>
            <a:ext cx="3541432" cy="59613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458806-A9A8-4072-9C82-0AE2C1653BEA}"/>
              </a:ext>
            </a:extLst>
          </p:cNvPr>
          <p:cNvSpPr/>
          <p:nvPr/>
        </p:nvSpPr>
        <p:spPr>
          <a:xfrm>
            <a:off x="10323260" y="2969704"/>
            <a:ext cx="1339503" cy="11577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74091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EB2A2-D33F-4F7C-ABA0-D7FABA370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40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CCA68-A749-41CA-8168-DDC2925E98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1381" y="4417619"/>
            <a:ext cx="11844876" cy="2587187"/>
          </a:xfrm>
        </p:spPr>
        <p:txBody>
          <a:bodyPr>
            <a:normAutofit/>
          </a:bodyPr>
          <a:lstStyle/>
          <a:p>
            <a:r>
              <a:rPr lang="en-US" cap="none" dirty="0" err="1"/>
              <a:t>drvenie</a:t>
            </a:r>
            <a:r>
              <a:rPr lang="en-US" cap="none" dirty="0"/>
              <a:t>: </a:t>
            </a:r>
            <a:r>
              <a:rPr lang="sk-SK" cap="none" dirty="0"/>
              <a:t>achátová miska</a:t>
            </a:r>
          </a:p>
          <a:p>
            <a:r>
              <a:rPr lang="sk-SK" cap="none" dirty="0"/>
              <a:t>kyselina citrónová </a:t>
            </a:r>
            <a:r>
              <a:rPr lang="en-US" cap="none" dirty="0"/>
              <a:t>(0.05</a:t>
            </a:r>
            <a:r>
              <a:rPr lang="sk-SK" cap="none" dirty="0"/>
              <a:t> – </a:t>
            </a:r>
            <a:r>
              <a:rPr lang="en-US" cap="none" dirty="0"/>
              <a:t>0.1M/ 0.5 </a:t>
            </a:r>
            <a:r>
              <a:rPr lang="sk-SK" cap="none" dirty="0"/>
              <a:t>– 2ml</a:t>
            </a:r>
            <a:r>
              <a:rPr lang="en-US" cap="none" dirty="0"/>
              <a:t>)</a:t>
            </a:r>
            <a:endParaRPr lang="sk-SK" cap="none" dirty="0"/>
          </a:p>
          <a:p>
            <a:r>
              <a:rPr lang="sk-SK" cap="none" dirty="0"/>
              <a:t>ultrazvuková sonda: </a:t>
            </a:r>
            <a:r>
              <a:rPr lang="en-US" cap="none" dirty="0"/>
              <a:t>2x 30”/40</a:t>
            </a:r>
            <a:r>
              <a:rPr lang="sk-SK" cap="none" dirty="0"/>
              <a:t>% kontinuálne</a:t>
            </a:r>
            <a:r>
              <a:rPr lang="en-US" cap="none" dirty="0"/>
              <a:t> (</a:t>
            </a:r>
            <a:r>
              <a:rPr lang="sk-SK" cap="none" dirty="0" err="1"/>
              <a:t>citric</a:t>
            </a:r>
            <a:r>
              <a:rPr lang="sk-SK" cap="none" dirty="0"/>
              <a:t> </a:t>
            </a:r>
            <a:r>
              <a:rPr lang="sk-SK" cap="none" dirty="0" err="1"/>
              <a:t>acid</a:t>
            </a:r>
            <a:r>
              <a:rPr lang="en-US" cap="none" dirty="0"/>
              <a:t>; citric acid + </a:t>
            </a:r>
            <a:r>
              <a:rPr lang="en-US" cap="none" dirty="0" err="1"/>
              <a:t>dex</a:t>
            </a:r>
            <a:r>
              <a:rPr lang="en-US" cap="none" dirty="0"/>
              <a:t>)</a:t>
            </a:r>
          </a:p>
          <a:p>
            <a:pPr marL="0" indent="0">
              <a:buNone/>
            </a:pPr>
            <a:r>
              <a:rPr lang="en-US" cap="none" dirty="0"/>
              <a:t>                                 </a:t>
            </a:r>
            <a:r>
              <a:rPr lang="sk-SK" cap="none" dirty="0"/>
              <a:t>2</a:t>
            </a:r>
            <a:r>
              <a:rPr lang="en-US" cap="none" dirty="0"/>
              <a:t>x 15” </a:t>
            </a:r>
            <a:r>
              <a:rPr lang="en-US" cap="none" dirty="0" err="1"/>
              <a:t>pulzne</a:t>
            </a:r>
            <a:r>
              <a:rPr lang="en-US" cap="none" dirty="0"/>
              <a:t> 70</a:t>
            </a:r>
            <a:r>
              <a:rPr lang="sk-SK" cap="none" dirty="0"/>
              <a:t>%</a:t>
            </a:r>
            <a:r>
              <a:rPr lang="en-US" cap="none" dirty="0"/>
              <a:t> (</a:t>
            </a:r>
            <a:r>
              <a:rPr lang="sk-SK" cap="none" dirty="0"/>
              <a:t>C.A.</a:t>
            </a:r>
            <a:r>
              <a:rPr lang="en-US" cap="none" dirty="0"/>
              <a:t> =</a:t>
            </a:r>
            <a:r>
              <a:rPr lang="sk-SK" cap="none" dirty="0"/>
              <a:t> 0.1M</a:t>
            </a:r>
            <a:r>
              <a:rPr lang="en-US" cap="none" dirty="0"/>
              <a:t>/1ml, </a:t>
            </a:r>
            <a:r>
              <a:rPr lang="sk-SK" cap="none" dirty="0"/>
              <a:t>menšie distribúcie, DEX 1</a:t>
            </a:r>
            <a:r>
              <a:rPr lang="en-US" cap="none" dirty="0"/>
              <a:t>:5)</a:t>
            </a:r>
            <a:endParaRPr lang="sk-SK" cap="none" dirty="0"/>
          </a:p>
          <a:p>
            <a:r>
              <a:rPr lang="sk-SK" cap="none" dirty="0"/>
              <a:t>centrifúga 5k RPM </a:t>
            </a:r>
            <a:r>
              <a:rPr lang="en-US" cap="none" dirty="0"/>
              <a:t>30”, </a:t>
            </a:r>
            <a:r>
              <a:rPr lang="sk-SK" cap="none" dirty="0"/>
              <a:t>úprava pH</a:t>
            </a:r>
            <a:r>
              <a:rPr lang="en-US" cap="none" dirty="0"/>
              <a:t>, </a:t>
            </a:r>
            <a:r>
              <a:rPr lang="en-US" cap="none" dirty="0" err="1"/>
              <a:t>ultracentrif</a:t>
            </a:r>
            <a:r>
              <a:rPr lang="sk-SK" cap="none" dirty="0" err="1"/>
              <a:t>úga</a:t>
            </a:r>
            <a:r>
              <a:rPr lang="sk-SK" cap="none" dirty="0"/>
              <a:t> 105k</a:t>
            </a:r>
            <a:r>
              <a:rPr lang="en-US" cap="none" dirty="0"/>
              <a:t>/</a:t>
            </a:r>
            <a:r>
              <a:rPr lang="sk-SK" cap="none" dirty="0"/>
              <a:t>95k RPM </a:t>
            </a:r>
            <a:r>
              <a:rPr lang="en-US" cap="none" dirty="0"/>
              <a:t>30”</a:t>
            </a:r>
            <a:r>
              <a:rPr lang="sk-SK" cap="none" dirty="0"/>
              <a:t> – “koncentrát“</a:t>
            </a:r>
            <a:r>
              <a:rPr lang="en-US" cap="none" dirty="0"/>
              <a:t>, supernatant + sediment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B18E59D-84C0-49C1-8CB1-73EEC79FFD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194067"/>
              </p:ext>
            </p:extLst>
          </p:nvPr>
        </p:nvGraphicFramePr>
        <p:xfrm>
          <a:off x="6576381" y="217096"/>
          <a:ext cx="5220364" cy="3647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173120" imgH="2916000" progId="Origin95.Graph">
                  <p:embed/>
                </p:oleObj>
              </mc:Choice>
              <mc:Fallback>
                <p:oleObj name="Graph" r:id="rId2" imgW="4173120" imgH="291600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76381" y="217096"/>
                        <a:ext cx="5220364" cy="364770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230F8E5-85B4-4F11-A33E-90892D12B4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907652"/>
              </p:ext>
            </p:extLst>
          </p:nvPr>
        </p:nvGraphicFramePr>
        <p:xfrm>
          <a:off x="166029" y="178501"/>
          <a:ext cx="2916237" cy="417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2916000" imgH="4173120" progId="Origin95.Graph">
                  <p:embed/>
                </p:oleObj>
              </mc:Choice>
              <mc:Fallback>
                <p:oleObj name="Graph" r:id="rId4" imgW="2916000" imgH="417312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6029" y="178501"/>
                        <a:ext cx="2916237" cy="4173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42E4534-5BAD-4C91-ADDE-905C4C1530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00957"/>
              </p:ext>
            </p:extLst>
          </p:nvPr>
        </p:nvGraphicFramePr>
        <p:xfrm>
          <a:off x="3179763" y="159782"/>
          <a:ext cx="2929317" cy="4192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2916000" imgH="4173120" progId="Origin95.Graph">
                  <p:embed/>
                </p:oleObj>
              </mc:Choice>
              <mc:Fallback>
                <p:oleObj name="Graph" r:id="rId6" imgW="2916000" imgH="417312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79763" y="159782"/>
                        <a:ext cx="2929317" cy="41922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571AFF6-1634-4300-90AD-54E51BB890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3068" y="3949098"/>
            <a:ext cx="4292973" cy="135012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99F7786-9881-4CEF-9FC0-1F39362B6C32}"/>
              </a:ext>
            </a:extLst>
          </p:cNvPr>
          <p:cNvCxnSpPr/>
          <p:nvPr/>
        </p:nvCxnSpPr>
        <p:spPr>
          <a:xfrm>
            <a:off x="10260281" y="5171704"/>
            <a:ext cx="43938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03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DB893-FAFA-47E4-83B6-D80D112AB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0920C-5668-45BC-A22A-2BAD2D87EBE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30E7B17-95BE-44E9-A602-50D680B629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514602"/>
              </p:ext>
            </p:extLst>
          </p:nvPr>
        </p:nvGraphicFramePr>
        <p:xfrm>
          <a:off x="3085977" y="3855875"/>
          <a:ext cx="4173537" cy="291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173120" imgH="2916000" progId="Origin95.Graph">
                  <p:embed/>
                </p:oleObj>
              </mc:Choice>
              <mc:Fallback>
                <p:oleObj name="Graph" r:id="rId2" imgW="4173120" imgH="291600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85977" y="3855875"/>
                        <a:ext cx="4173537" cy="2916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9F457D5-4526-4CA3-B619-287884BD93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092265"/>
              </p:ext>
            </p:extLst>
          </p:nvPr>
        </p:nvGraphicFramePr>
        <p:xfrm>
          <a:off x="7629337" y="3780195"/>
          <a:ext cx="4173537" cy="291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173120" imgH="2916000" progId="Origin95.Graph">
                  <p:embed/>
                </p:oleObj>
              </mc:Choice>
              <mc:Fallback>
                <p:oleObj name="Graph" r:id="rId4" imgW="4173120" imgH="291600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9337" y="3780195"/>
                        <a:ext cx="4173537" cy="2916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06A7E35-460B-4673-AD3E-5268503229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155486"/>
              </p:ext>
            </p:extLst>
          </p:nvPr>
        </p:nvGraphicFramePr>
        <p:xfrm>
          <a:off x="186091" y="85888"/>
          <a:ext cx="4478598" cy="3424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3920760" imgH="3000960" progId="Origin95.Graph">
                  <p:embed/>
                </p:oleObj>
              </mc:Choice>
              <mc:Fallback>
                <p:oleObj name="Graph" r:id="rId6" imgW="3920760" imgH="3000960" progId="Origin95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91" y="85888"/>
                        <a:ext cx="4478598" cy="342410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A759011E-2B28-4862-8CFE-EE3E32AD1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585316B-4F9A-4D0F-A6E3-9EF9252072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933294"/>
              </p:ext>
            </p:extLst>
          </p:nvPr>
        </p:nvGraphicFramePr>
        <p:xfrm>
          <a:off x="4664689" y="152399"/>
          <a:ext cx="3659639" cy="2805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8" imgW="4448344" imgH="3402874" progId="Origin95.Graph">
                  <p:embed/>
                </p:oleObj>
              </mc:Choice>
              <mc:Fallback>
                <p:oleObj name="Graph" r:id="rId8" imgW="4448344" imgH="3402874" progId="Origin95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689" y="152399"/>
                        <a:ext cx="3659639" cy="280549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>
            <a:extLst>
              <a:ext uri="{FF2B5EF4-FFF2-40B4-BE49-F238E27FC236}">
                <a16:creationId xmlns:a16="http://schemas.microsoft.com/office/drawing/2014/main" id="{F033966A-FA86-4B53-B0AE-A7D6AF5AB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4F28E1E-864C-4573-9D6E-D48DE4B8E1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082222"/>
              </p:ext>
            </p:extLst>
          </p:nvPr>
        </p:nvGraphicFramePr>
        <p:xfrm>
          <a:off x="8356496" y="161568"/>
          <a:ext cx="3647713" cy="279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0" imgW="4448344" imgH="3402874" progId="Origin95.Graph">
                  <p:embed/>
                </p:oleObj>
              </mc:Choice>
              <mc:Fallback>
                <p:oleObj name="Graph" r:id="rId10" imgW="4448344" imgH="3402874" progId="Origin95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6496" y="161568"/>
                        <a:ext cx="3647713" cy="27963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1308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2596A-1217-4C79-B5DA-184B3F64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66735"/>
            <a:ext cx="10364451" cy="656609"/>
          </a:xfrm>
        </p:spPr>
        <p:txBody>
          <a:bodyPr>
            <a:normAutofit/>
          </a:bodyPr>
          <a:lstStyle/>
          <a:p>
            <a:r>
              <a:rPr lang="sk-SK" dirty="0"/>
              <a:t>ZHRNUTIE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1CF26-5615-42B1-8E4F-531284F4C1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32515"/>
            <a:ext cx="5450518" cy="55587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cap="none" dirty="0"/>
              <a:t>3 typy magnet., </a:t>
            </a:r>
            <a:r>
              <a:rPr lang="sk-SK" cap="none" dirty="0" err="1"/>
              <a:t>kvapalin</a:t>
            </a:r>
            <a:r>
              <a:rPr lang="sk-SK" cap="none" dirty="0"/>
              <a:t>. systémov</a:t>
            </a:r>
          </a:p>
          <a:p>
            <a:pPr marL="0" indent="0">
              <a:buNone/>
            </a:pPr>
            <a:r>
              <a:rPr lang="sk-SK" cap="none" dirty="0"/>
              <a:t>SDS</a:t>
            </a:r>
            <a:r>
              <a:rPr lang="en-US" cap="none" dirty="0"/>
              <a:t>@</a:t>
            </a:r>
            <a:r>
              <a:rPr lang="sk-SK" cap="none" dirty="0"/>
              <a:t>LAMO</a:t>
            </a:r>
            <a:endParaRPr lang="en-US" cap="none" dirty="0"/>
          </a:p>
          <a:p>
            <a:r>
              <a:rPr lang="sk-SK" cap="none" dirty="0"/>
              <a:t>feromagnetický</a:t>
            </a:r>
          </a:p>
          <a:p>
            <a:pPr marL="0" indent="0">
              <a:buNone/>
            </a:pPr>
            <a:r>
              <a:rPr lang="sk-SK" cap="none" dirty="0"/>
              <a:t>dex</a:t>
            </a:r>
            <a:r>
              <a:rPr lang="en-US" cap="none" dirty="0"/>
              <a:t>@</a:t>
            </a:r>
            <a:r>
              <a:rPr lang="sk-SK" cap="none" dirty="0"/>
              <a:t>LAMO</a:t>
            </a:r>
            <a:endParaRPr lang="en-US" cap="none" dirty="0"/>
          </a:p>
          <a:p>
            <a:r>
              <a:rPr lang="en-US" cap="none" dirty="0" err="1"/>
              <a:t>dextránom</a:t>
            </a:r>
            <a:r>
              <a:rPr lang="sk-SK" cap="none" dirty="0"/>
              <a:t> presýtený roztok</a:t>
            </a:r>
          </a:p>
          <a:p>
            <a:r>
              <a:rPr lang="sk-SK" cap="none" dirty="0"/>
              <a:t>optimum </a:t>
            </a:r>
            <a:r>
              <a:rPr lang="sk-SK" cap="none" dirty="0" err="1"/>
              <a:t>mass</a:t>
            </a:r>
            <a:r>
              <a:rPr lang="sk-SK" cap="none" dirty="0"/>
              <a:t> </a:t>
            </a:r>
            <a:r>
              <a:rPr lang="sk-SK" cap="none" dirty="0" err="1"/>
              <a:t>ratio</a:t>
            </a:r>
            <a:r>
              <a:rPr lang="en-US" cap="none" dirty="0"/>
              <a:t> &gt; 1:5</a:t>
            </a:r>
            <a:r>
              <a:rPr lang="sk-SK" cap="none" dirty="0"/>
              <a:t> ?</a:t>
            </a:r>
            <a:endParaRPr lang="en-US" cap="none" dirty="0"/>
          </a:p>
          <a:p>
            <a:r>
              <a:rPr lang="en-US" cap="none" dirty="0"/>
              <a:t>pH = 10 – 13</a:t>
            </a:r>
            <a:endParaRPr lang="sk-SK" cap="none" dirty="0"/>
          </a:p>
          <a:p>
            <a:r>
              <a:rPr lang="sk-SK" cap="none" dirty="0" err="1"/>
              <a:t>superparamagnetický</a:t>
            </a:r>
            <a:r>
              <a:rPr lang="sk-SK" cap="none" dirty="0"/>
              <a:t>, </a:t>
            </a:r>
            <a:r>
              <a:rPr lang="sk-SK" cap="none" dirty="0" err="1"/>
              <a:t>superparamagnetický</a:t>
            </a:r>
            <a:r>
              <a:rPr lang="sk-SK" cap="none" dirty="0"/>
              <a:t>       s  prechodom k feromagnetickému</a:t>
            </a:r>
          </a:p>
          <a:p>
            <a:r>
              <a:rPr lang="sk-SK" cap="none" dirty="0"/>
              <a:t>vyhodnocovanie merania SAR v procese</a:t>
            </a:r>
            <a:r>
              <a:rPr lang="en-US" cap="none" dirty="0"/>
              <a:t>:</a:t>
            </a:r>
          </a:p>
          <a:p>
            <a:pPr marL="0" indent="0">
              <a:buNone/>
            </a:pPr>
            <a:r>
              <a:rPr lang="en-US" cap="none" dirty="0"/>
              <a:t>  </a:t>
            </a:r>
            <a:r>
              <a:rPr lang="sk-SK" cap="none"/>
              <a:t> </a:t>
            </a:r>
            <a:r>
              <a:rPr lang="sk-SK" cap="none" dirty="0"/>
              <a:t>LAMO </a:t>
            </a:r>
            <a:r>
              <a:rPr lang="sk-SK" cap="none" dirty="0" err="1"/>
              <a:t>powd</a:t>
            </a:r>
            <a:r>
              <a:rPr lang="sk-SK" cap="none" dirty="0"/>
              <a:t>.</a:t>
            </a:r>
            <a:r>
              <a:rPr lang="en-US" cap="none" dirty="0"/>
              <a:t> + </a:t>
            </a:r>
            <a:r>
              <a:rPr lang="sk-SK" cap="none" dirty="0"/>
              <a:t>agar</a:t>
            </a:r>
          </a:p>
          <a:p>
            <a:r>
              <a:rPr lang="sk-SK" cap="none" dirty="0"/>
              <a:t>oxidy železa skúmané už desiatky rokov</a:t>
            </a:r>
          </a:p>
          <a:p>
            <a:endParaRPr lang="sk-SK" cap="none" dirty="0"/>
          </a:p>
          <a:p>
            <a:endParaRPr lang="sk-SK" cap="none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C712C80-1AB5-4FDD-8B6A-2031C065DF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184291"/>
              </p:ext>
            </p:extLst>
          </p:nvPr>
        </p:nvGraphicFramePr>
        <p:xfrm>
          <a:off x="6532749" y="722417"/>
          <a:ext cx="5450518" cy="4170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920760" imgH="3000960" progId="Origin95.Graph">
                  <p:embed/>
                </p:oleObj>
              </mc:Choice>
              <mc:Fallback>
                <p:oleObj name="Graph" r:id="rId2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32749" y="722417"/>
                        <a:ext cx="5450518" cy="417063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1068B02-89F7-4DAD-B06E-E3DB23321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166" y="5100160"/>
            <a:ext cx="3734349" cy="163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7681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486</TotalTime>
  <Words>820</Words>
  <Application>Microsoft Office PowerPoint</Application>
  <PresentationFormat>Widescreen</PresentationFormat>
  <Paragraphs>80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Tw Cen MT</vt:lpstr>
      <vt:lpstr>Droplet</vt:lpstr>
      <vt:lpstr>Graph</vt:lpstr>
      <vt:lpstr>Manganitové perovskity pre magnetickú hypertermiu</vt:lpstr>
      <vt:lpstr>Perovskitové manganity</vt:lpstr>
      <vt:lpstr>La0,8Ag0,15MnO3</vt:lpstr>
      <vt:lpstr>surfaktant: SDS</vt:lpstr>
      <vt:lpstr>PowerPoint Presentation</vt:lpstr>
      <vt:lpstr>surfaktant: dextrán</vt:lpstr>
      <vt:lpstr>PowerPoint Presentation</vt:lpstr>
      <vt:lpstr>PowerPoint Presentation</vt:lpstr>
      <vt:lpstr>ZHRNUTIE</vt:lpstr>
      <vt:lpstr>štúdium</vt:lpstr>
      <vt:lpstr>PowerPoint Presentation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Manganitové perovskity pre magnetickú hypertermiu</dc:title>
  <dc:creator>Martin Kovalik</dc:creator>
  <cp:lastModifiedBy>Martin Kovalik</cp:lastModifiedBy>
  <cp:revision>47</cp:revision>
  <dcterms:created xsi:type="dcterms:W3CDTF">2021-06-15T10:04:57Z</dcterms:created>
  <dcterms:modified xsi:type="dcterms:W3CDTF">2021-06-16T08:11:45Z</dcterms:modified>
</cp:coreProperties>
</file>