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79" r:id="rId4"/>
    <p:sldId id="281" r:id="rId5"/>
    <p:sldId id="282" r:id="rId6"/>
    <p:sldId id="284" r:id="rId7"/>
    <p:sldId id="288" r:id="rId8"/>
    <p:sldId id="289" r:id="rId9"/>
    <p:sldId id="294" r:id="rId10"/>
    <p:sldId id="291" r:id="rId11"/>
    <p:sldId id="292" r:id="rId12"/>
    <p:sldId id="274" r:id="rId13"/>
    <p:sldId id="278" r:id="rId14"/>
    <p:sldId id="295" r:id="rId15"/>
    <p:sldId id="273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ABE21E3D-EFA3-4468-9AE4-B10A634E561D}">
          <p14:sldIdLst>
            <p14:sldId id="256"/>
            <p14:sldId id="280"/>
            <p14:sldId id="279"/>
            <p14:sldId id="281"/>
            <p14:sldId id="282"/>
            <p14:sldId id="284"/>
            <p14:sldId id="288"/>
            <p14:sldId id="289"/>
            <p14:sldId id="294"/>
            <p14:sldId id="291"/>
            <p14:sldId id="292"/>
            <p14:sldId id="274"/>
            <p14:sldId id="278"/>
            <p14:sldId id="295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9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442AF-BC5B-458A-B5A8-B460D1367740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14E6A-0185-4991-962A-1BDF86E6AC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1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85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804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4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6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143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2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418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621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061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100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048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B2C9B-CF5B-44E0-8B56-378A6D70576A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214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ami.1c02154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0/1536383X.2021.190127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magnet2.e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image" Target="../media/image10.e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21/acsami.1c02154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doi.org/10.1080/1536383X.2021.1901276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80/1536383X.2021.1901276" TargetMode="Externa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63040" y="-663598"/>
            <a:ext cx="9043416" cy="24861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structural studies of nanomaterials</a:t>
            </a:r>
            <a:endParaRPr lang="sk-SK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924028" y="4679942"/>
            <a:ext cx="247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Vedúci dizertačnej práce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365744" y="4857035"/>
            <a:ext cx="8896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sk-SK" dirty="0" err="1" smtClean="0">
                <a:solidFill>
                  <a:srgbClr val="FF0000"/>
                </a:solidFill>
              </a:rPr>
              <a:t>Supervisor</a:t>
            </a:r>
            <a:r>
              <a:rPr lang="sk-SK" dirty="0" smtClean="0">
                <a:solidFill>
                  <a:srgbClr val="FF0000"/>
                </a:solidFill>
              </a:rPr>
              <a:t>: </a:t>
            </a:r>
            <a:r>
              <a:rPr lang="sk-SK" dirty="0"/>
              <a:t>RNDr. Milan Timko, CSc</a:t>
            </a:r>
            <a:r>
              <a:rPr lang="sk-SK" dirty="0" smtClean="0"/>
              <a:t>.</a:t>
            </a:r>
            <a:endParaRPr lang="en-US" dirty="0" smtClean="0"/>
          </a:p>
          <a:p>
            <a:pPr fontAlgn="ctr"/>
            <a:r>
              <a:rPr lang="sk-SK" dirty="0" err="1" smtClean="0">
                <a:solidFill>
                  <a:srgbClr val="FF0000"/>
                </a:solidFill>
              </a:rPr>
              <a:t>Consultant</a:t>
            </a:r>
            <a:r>
              <a:rPr lang="en-US" dirty="0" smtClean="0">
                <a:solidFill>
                  <a:srgbClr val="FF0000"/>
                </a:solidFill>
              </a:rPr>
              <a:t>s: </a:t>
            </a:r>
            <a:r>
              <a:rPr lang="sk-SK" dirty="0"/>
              <a:t>RNDr. Michal </a:t>
            </a:r>
            <a:r>
              <a:rPr lang="sk-SK" dirty="0" err="1"/>
              <a:t>Rajňák</a:t>
            </a:r>
            <a:r>
              <a:rPr lang="sk-SK" dirty="0"/>
              <a:t>, PhD. , doc. RNDr. Peter </a:t>
            </a:r>
            <a:r>
              <a:rPr lang="sk-SK" dirty="0" err="1"/>
              <a:t>Kopčanský</a:t>
            </a:r>
            <a:r>
              <a:rPr lang="sk-SK" dirty="0"/>
              <a:t> CSc</a:t>
            </a:r>
            <a:r>
              <a:rPr lang="sk-SK" dirty="0" smtClean="0"/>
              <a:t>.</a:t>
            </a:r>
            <a:r>
              <a:rPr lang="en-US" dirty="0" smtClean="0"/>
              <a:t>, Dr. Viktor </a:t>
            </a:r>
            <a:r>
              <a:rPr lang="en-US" dirty="0" err="1" smtClean="0"/>
              <a:t>Petrenko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936748" y="202473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Mgr. Maksym </a:t>
            </a:r>
            <a:r>
              <a:rPr lang="en-US" sz="2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Karpets</a:t>
            </a: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2-nd year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2779776" y="2610224"/>
            <a:ext cx="695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</a:rPr>
              <a:t>Department </a:t>
            </a:r>
            <a:r>
              <a:rPr lang="en-US" dirty="0">
                <a:latin typeface="Tahoma" panose="020B0604030504040204" pitchFamily="34" charset="0"/>
              </a:rPr>
              <a:t>of </a:t>
            </a:r>
            <a:r>
              <a:rPr lang="en-US" dirty="0" smtClean="0">
                <a:latin typeface="Tahoma" panose="020B0604030504040204" pitchFamily="34" charset="0"/>
              </a:rPr>
              <a:t>Magnetism, IEP SAS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Physical </a:t>
            </a:r>
            <a:r>
              <a:rPr lang="en-US" dirty="0">
                <a:latin typeface="Tahoma" panose="020B0604030504040204" pitchFamily="34" charset="0"/>
              </a:rPr>
              <a:t>Engineering of Advanced Materials, </a:t>
            </a:r>
            <a:r>
              <a:rPr lang="en-US" dirty="0" smtClean="0">
                <a:latin typeface="Tahoma" panose="020B0604030504040204" pitchFamily="34" charset="0"/>
              </a:rPr>
              <a:t>FEI TUKE</a:t>
            </a:r>
            <a:endParaRPr lang="sk-SK" dirty="0"/>
          </a:p>
        </p:txBody>
      </p:sp>
      <p:pic>
        <p:nvPicPr>
          <p:cNvPr id="10" name="Picture 14" descr="sasie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5744" cy="170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5017771" y="5980067"/>
            <a:ext cx="2295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sk-SK" dirty="0" smtClean="0">
                <a:solidFill>
                  <a:schemeClr val="tx1"/>
                </a:solidFill>
              </a:rPr>
              <a:t>PhD </a:t>
            </a:r>
            <a:r>
              <a:rPr lang="en-US" altLang="sk-SK" dirty="0" smtClean="0"/>
              <a:t>student’s webinar</a:t>
            </a:r>
            <a:endParaRPr lang="en-US" altLang="sk-SK" dirty="0" smtClean="0">
              <a:solidFill>
                <a:schemeClr val="tx1"/>
              </a:solidFill>
            </a:endParaRPr>
          </a:p>
          <a:p>
            <a:pPr algn="ctr"/>
            <a:r>
              <a:rPr lang="en-US" altLang="sk-SK" dirty="0" smtClean="0"/>
              <a:t>16.06.2021</a:t>
            </a:r>
            <a:r>
              <a:rPr lang="sk-SK" altLang="sk-SK" dirty="0" smtClean="0">
                <a:solidFill>
                  <a:schemeClr val="tx1"/>
                </a:solidFill>
              </a:rPr>
              <a:t> </a:t>
            </a:r>
            <a:endParaRPr lang="sk-SK" dirty="0"/>
          </a:p>
        </p:txBody>
      </p:sp>
      <p:pic>
        <p:nvPicPr>
          <p:cNvPr id="12" name="Picture 10" descr="nanofluid-modra-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140" y="5952261"/>
            <a:ext cx="1381859" cy="90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akulta elektrotechniky a informatiky Technickej univerzity v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" y="5440680"/>
            <a:ext cx="1283229" cy="12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" descr="SAV - Slovenská Akadémia Vied"/>
          <p:cNvSpPr>
            <a:spLocks noChangeAspect="1" noChangeArrowheads="1"/>
          </p:cNvSpPr>
          <p:nvPr/>
        </p:nvSpPr>
        <p:spPr bwMode="auto">
          <a:xfrm>
            <a:off x="790668" y="3492451"/>
            <a:ext cx="887522" cy="8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AutoShape 4" descr="SAV - Slovenská Akadémia Vied"/>
          <p:cNvSpPr>
            <a:spLocks noChangeAspect="1" noChangeArrowheads="1"/>
          </p:cNvSpPr>
          <p:nvPr/>
        </p:nvSpPr>
        <p:spPr bwMode="auto">
          <a:xfrm>
            <a:off x="155575" y="-144463"/>
            <a:ext cx="1031428" cy="10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952" y="1"/>
            <a:ext cx="1527047" cy="1527047"/>
          </a:xfrm>
          <a:prstGeom prst="rect">
            <a:avLst/>
          </a:prstGeom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1010208" y="3671005"/>
            <a:ext cx="9799932" cy="5944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thesis: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magnetic and electric field on structure of magnetic fluids</a:t>
            </a:r>
            <a:endParaRPr lang="sk-SK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627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-328612" y="1042416"/>
          <a:ext cx="5927725" cy="414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Graph" r:id="rId3" imgW="25961288" imgH="18135576" progId="Origin50.Graph">
                  <p:embed/>
                </p:oleObj>
              </mc:Choice>
              <mc:Fallback>
                <p:oleObj name="Graph" r:id="rId3" imgW="25961288" imgH="1813557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8612" y="1042416"/>
                        <a:ext cx="5927725" cy="414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90488" y="15736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6256337" y="1030066"/>
          <a:ext cx="5935663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Graph" r:id="rId5" imgW="26730843" imgH="18897408" progId="Origin50.Graph">
                  <p:embed/>
                </p:oleObj>
              </mc:Choice>
              <mc:Fallback>
                <p:oleObj name="Graph" r:id="rId5" imgW="26730843" imgH="1889740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7" y="1030066"/>
                        <a:ext cx="5935663" cy="419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Nadpis 1"/>
          <p:cNvSpPr txBox="1">
            <a:spLocks/>
          </p:cNvSpPr>
          <p:nvPr/>
        </p:nvSpPr>
        <p:spPr>
          <a:xfrm>
            <a:off x="1101996" y="-553836"/>
            <a:ext cx="1010602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FF0000"/>
                </a:solidFill>
              </a:rPr>
              <a:t>Relaxation experiment for </a:t>
            </a:r>
            <a:r>
              <a:rPr lang="en-US" sz="4400" b="1" dirty="0">
                <a:solidFill>
                  <a:srgbClr val="FF0000"/>
                </a:solidFill>
              </a:rPr>
              <a:t>magnetic fluid in electric field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sk-SK" sz="4400" b="1" dirty="0">
              <a:solidFill>
                <a:srgbClr val="FF0000"/>
              </a:solidFill>
            </a:endParaRPr>
          </a:p>
        </p:txBody>
      </p:sp>
      <p:sp>
        <p:nvSpPr>
          <p:cNvPr id="11" name="Šípka doprava 10"/>
          <p:cNvSpPr/>
          <p:nvPr/>
        </p:nvSpPr>
        <p:spPr>
          <a:xfrm>
            <a:off x="5927725" y="3224626"/>
            <a:ext cx="454568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110365" y="5090976"/>
            <a:ext cx="6096000" cy="3620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16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 data taken </a:t>
            </a:r>
            <a:r>
              <a:rPr lang="en-US" sz="16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16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6 and 9 hours of switching </a:t>
            </a:r>
            <a:r>
              <a:rPr lang="en-US" sz="16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sk-SK" sz="16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6206365" y="5065200"/>
            <a:ext cx="6096000" cy="3620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16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Profiles of SLD </a:t>
            </a:r>
            <a:r>
              <a:rPr lang="en-US" sz="16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taken after </a:t>
            </a:r>
            <a:r>
              <a:rPr lang="en-US" sz="16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6 and 9 hours of switching </a:t>
            </a:r>
            <a:r>
              <a:rPr lang="en-US" sz="16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off.</a:t>
            </a:r>
            <a:endParaRPr lang="sk-SK" sz="16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958021" y="5814220"/>
            <a:ext cx="5282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esidual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electric field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influences NP </a:t>
            </a:r>
            <a:r>
              <a:rPr lang="en-US" sz="20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assembling even some time after switching the field </a:t>
            </a:r>
            <a:r>
              <a:rPr lang="en-US" sz="20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sz="20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45411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4" y="4201862"/>
            <a:ext cx="8601075" cy="2656138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01738" y="-1666683"/>
            <a:ext cx="1174089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FF0000"/>
                </a:solidFill>
              </a:rPr>
              <a:t>Publications in 2021</a:t>
            </a:r>
            <a:endParaRPr lang="sk-SK" sz="4400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01738" y="430064"/>
            <a:ext cx="1149667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dirty="0" smtClean="0"/>
              <a:t> </a:t>
            </a:r>
            <a:endParaRPr lang="sk-SK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k-SK" sz="1600" b="1" dirty="0" err="1"/>
              <a:t>Karpets</a:t>
            </a:r>
            <a:r>
              <a:rPr lang="sk-SK" sz="1600" b="1" dirty="0"/>
              <a:t>, M</a:t>
            </a:r>
            <a:r>
              <a:rPr lang="sk-SK" sz="1600" dirty="0"/>
              <a:t>.; </a:t>
            </a:r>
            <a:r>
              <a:rPr lang="sk-SK" sz="1600" dirty="0" err="1"/>
              <a:t>Rajnak</a:t>
            </a:r>
            <a:r>
              <a:rPr lang="sk-SK" sz="1600" dirty="0"/>
              <a:t>, M.; </a:t>
            </a:r>
            <a:r>
              <a:rPr lang="sk-SK" sz="1600" dirty="0" err="1"/>
              <a:t>Petrenko</a:t>
            </a:r>
            <a:r>
              <a:rPr lang="sk-SK" sz="1600" dirty="0"/>
              <a:t>, V. I</a:t>
            </a:r>
            <a:r>
              <a:rPr lang="sk-SK" sz="1600" dirty="0" smtClean="0"/>
              <a:t>.;</a:t>
            </a:r>
            <a:r>
              <a:rPr lang="en-US" sz="1600" dirty="0" smtClean="0"/>
              <a:t> </a:t>
            </a:r>
            <a:r>
              <a:rPr lang="en-US" sz="1600" dirty="0" err="1" smtClean="0"/>
              <a:t>Gapon</a:t>
            </a:r>
            <a:r>
              <a:rPr lang="en-US" sz="1600" dirty="0" smtClean="0"/>
              <a:t> I.; </a:t>
            </a:r>
            <a:r>
              <a:rPr lang="sk-SK" sz="1600" dirty="0" err="1"/>
              <a:t>Avdeev</a:t>
            </a:r>
            <a:r>
              <a:rPr lang="sk-SK" sz="1600" dirty="0"/>
              <a:t>, M. </a:t>
            </a:r>
            <a:r>
              <a:rPr lang="sk-SK" sz="1600" dirty="0" smtClean="0"/>
              <a:t>V</a:t>
            </a:r>
            <a:r>
              <a:rPr lang="en-US" sz="1600" dirty="0" smtClean="0"/>
              <a:t>.; </a:t>
            </a:r>
            <a:r>
              <a:rPr lang="sk-SK" sz="1600" dirty="0" err="1"/>
              <a:t>Bulavin</a:t>
            </a:r>
            <a:r>
              <a:rPr lang="sk-SK" sz="1600" dirty="0"/>
              <a:t>, L.; Timko, M.; </a:t>
            </a:r>
            <a:r>
              <a:rPr lang="sk-SK" sz="1600" dirty="0" err="1"/>
              <a:t>Kopcansky</a:t>
            </a:r>
            <a:r>
              <a:rPr lang="sk-SK" sz="1600" dirty="0"/>
              <a:t>, P</a:t>
            </a:r>
            <a:r>
              <a:rPr lang="sk-SK" sz="1600" dirty="0" smtClean="0"/>
              <a:t>.</a:t>
            </a:r>
            <a:r>
              <a:rPr lang="en-US" sz="1600" dirty="0"/>
              <a:t> Electric field-induced assembly of magnetic nanoparticles from dielectric ferrofluids on planar </a:t>
            </a:r>
            <a:r>
              <a:rPr lang="en-US" sz="1600" dirty="0" smtClean="0"/>
              <a:t>interface. </a:t>
            </a:r>
            <a:r>
              <a:rPr lang="sk-SK" sz="1600" dirty="0"/>
              <a:t>. </a:t>
            </a:r>
            <a:r>
              <a:rPr lang="sk-SK" sz="1600" i="1" dirty="0"/>
              <a:t>ACS </a:t>
            </a:r>
            <a:r>
              <a:rPr lang="sk-SK" sz="1600" i="1" dirty="0" err="1"/>
              <a:t>Appl</a:t>
            </a:r>
            <a:r>
              <a:rPr lang="sk-SK" sz="1600" i="1" dirty="0"/>
              <a:t>. Mater. </a:t>
            </a:r>
            <a:r>
              <a:rPr lang="sk-SK" sz="1600" i="1" dirty="0" err="1"/>
              <a:t>Interfaces</a:t>
            </a:r>
            <a:r>
              <a:rPr lang="sk-SK" sz="1600" dirty="0"/>
              <a:t> </a:t>
            </a:r>
            <a:r>
              <a:rPr lang="sk-SK" sz="1600" b="1" dirty="0" smtClean="0"/>
              <a:t>2021</a:t>
            </a:r>
            <a:r>
              <a:rPr lang="en-US" sz="1600" b="1" dirty="0" smtClean="0"/>
              <a:t> – in peer review</a:t>
            </a:r>
            <a:endParaRPr lang="en-US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k-SK" sz="1600" dirty="0" err="1" smtClean="0"/>
              <a:t>Safarik</a:t>
            </a:r>
            <a:r>
              <a:rPr lang="sk-SK" sz="1600" dirty="0"/>
              <a:t>, I.; </a:t>
            </a:r>
            <a:r>
              <a:rPr lang="sk-SK" sz="1600" dirty="0" err="1"/>
              <a:t>Prochazkova</a:t>
            </a:r>
            <a:r>
              <a:rPr lang="sk-SK" sz="1600" dirty="0"/>
              <a:t>, J.; </a:t>
            </a:r>
            <a:r>
              <a:rPr lang="sk-SK" sz="1600" dirty="0" err="1"/>
              <a:t>Schroer</a:t>
            </a:r>
            <a:r>
              <a:rPr lang="sk-SK" sz="1600" dirty="0"/>
              <a:t>, M. A.; </a:t>
            </a:r>
            <a:r>
              <a:rPr lang="sk-SK" sz="1600" dirty="0" err="1"/>
              <a:t>Garamus</a:t>
            </a:r>
            <a:r>
              <a:rPr lang="sk-SK" sz="1600" dirty="0"/>
              <a:t>, V. M.; </a:t>
            </a:r>
            <a:r>
              <a:rPr lang="sk-SK" sz="1600" dirty="0" err="1"/>
              <a:t>Kopcansky</a:t>
            </a:r>
            <a:r>
              <a:rPr lang="sk-SK" sz="1600" dirty="0"/>
              <a:t>, P.; Timko, M.; </a:t>
            </a:r>
            <a:r>
              <a:rPr lang="sk-SK" sz="1600" dirty="0" err="1"/>
              <a:t>Rajnak</a:t>
            </a:r>
            <a:r>
              <a:rPr lang="sk-SK" sz="1600" dirty="0"/>
              <a:t>, M.; </a:t>
            </a:r>
            <a:r>
              <a:rPr lang="sk-SK" sz="1600" b="1" dirty="0" err="1"/>
              <a:t>Karpets</a:t>
            </a:r>
            <a:r>
              <a:rPr lang="sk-SK" sz="1600" b="1" dirty="0"/>
              <a:t>, M</a:t>
            </a:r>
            <a:r>
              <a:rPr lang="sk-SK" sz="1600" dirty="0"/>
              <a:t>.; Ivankov, O. I.; </a:t>
            </a:r>
            <a:r>
              <a:rPr lang="sk-SK" sz="1600" dirty="0" err="1"/>
              <a:t>Avdeev</a:t>
            </a:r>
            <a:r>
              <a:rPr lang="sk-SK" sz="1600" dirty="0"/>
              <a:t>, M. V.; </a:t>
            </a:r>
            <a:r>
              <a:rPr lang="sk-SK" sz="1600" dirty="0" err="1"/>
              <a:t>Petrenko</a:t>
            </a:r>
            <a:r>
              <a:rPr lang="sk-SK" sz="1600" dirty="0"/>
              <a:t>, V. I.; </a:t>
            </a:r>
            <a:r>
              <a:rPr lang="sk-SK" sz="1600" dirty="0" err="1"/>
              <a:t>Bulavin</a:t>
            </a:r>
            <a:r>
              <a:rPr lang="sk-SK" sz="1600" dirty="0"/>
              <a:t>, L.; </a:t>
            </a:r>
            <a:r>
              <a:rPr lang="sk-SK" sz="1600" dirty="0" err="1"/>
              <a:t>Pospiskova</a:t>
            </a:r>
            <a:r>
              <a:rPr lang="sk-SK" sz="1600" dirty="0"/>
              <a:t>, K. </a:t>
            </a:r>
            <a:r>
              <a:rPr lang="sk-SK" sz="1600" dirty="0" err="1"/>
              <a:t>Cotton</a:t>
            </a:r>
            <a:r>
              <a:rPr lang="sk-SK" sz="1600" dirty="0"/>
              <a:t> Textile/</a:t>
            </a:r>
            <a:r>
              <a:rPr lang="sk-SK" sz="1600" dirty="0" err="1"/>
              <a:t>Iron</a:t>
            </a:r>
            <a:r>
              <a:rPr lang="sk-SK" sz="1600" dirty="0"/>
              <a:t> Oxide </a:t>
            </a:r>
            <a:r>
              <a:rPr lang="sk-SK" sz="1600" dirty="0" err="1"/>
              <a:t>Nanozyme</a:t>
            </a:r>
            <a:r>
              <a:rPr lang="sk-SK" sz="1600" dirty="0"/>
              <a:t> </a:t>
            </a:r>
            <a:r>
              <a:rPr lang="sk-SK" sz="1600" dirty="0" err="1"/>
              <a:t>Composites</a:t>
            </a:r>
            <a:r>
              <a:rPr lang="sk-SK" sz="1600" dirty="0"/>
              <a:t> </a:t>
            </a:r>
            <a:r>
              <a:rPr lang="sk-SK" sz="1600" dirty="0" err="1"/>
              <a:t>with</a:t>
            </a:r>
            <a:r>
              <a:rPr lang="sk-SK" sz="1600" dirty="0"/>
              <a:t> </a:t>
            </a:r>
            <a:r>
              <a:rPr lang="sk-SK" sz="1600" dirty="0" err="1"/>
              <a:t>Peroxidase-like</a:t>
            </a:r>
            <a:r>
              <a:rPr lang="sk-SK" sz="1600" dirty="0"/>
              <a:t> </a:t>
            </a:r>
            <a:r>
              <a:rPr lang="sk-SK" sz="1600" dirty="0" err="1"/>
              <a:t>Activity</a:t>
            </a:r>
            <a:r>
              <a:rPr lang="sk-SK" sz="1600" dirty="0"/>
              <a:t>: </a:t>
            </a:r>
            <a:r>
              <a:rPr lang="sk-SK" sz="1600" dirty="0" err="1"/>
              <a:t>Preparation</a:t>
            </a:r>
            <a:r>
              <a:rPr lang="sk-SK" sz="1600" dirty="0"/>
              <a:t>, </a:t>
            </a:r>
            <a:r>
              <a:rPr lang="sk-SK" sz="1600" dirty="0" err="1"/>
              <a:t>Characterization</a:t>
            </a:r>
            <a:r>
              <a:rPr lang="sk-SK" sz="1600" dirty="0"/>
              <a:t>, and </a:t>
            </a:r>
            <a:r>
              <a:rPr lang="sk-SK" sz="1600" dirty="0" err="1"/>
              <a:t>Application</a:t>
            </a:r>
            <a:r>
              <a:rPr lang="sk-SK" sz="1600" dirty="0"/>
              <a:t>. </a:t>
            </a:r>
            <a:r>
              <a:rPr lang="sk-SK" sz="1600" i="1" dirty="0"/>
              <a:t>ACS </a:t>
            </a:r>
            <a:r>
              <a:rPr lang="sk-SK" sz="1600" i="1" dirty="0" err="1"/>
              <a:t>Appl</a:t>
            </a:r>
            <a:r>
              <a:rPr lang="sk-SK" sz="1600" i="1" dirty="0"/>
              <a:t>. Mater. </a:t>
            </a:r>
            <a:r>
              <a:rPr lang="sk-SK" sz="1600" i="1" dirty="0" err="1"/>
              <a:t>Interfaces</a:t>
            </a:r>
            <a:r>
              <a:rPr lang="sk-SK" sz="1600" dirty="0"/>
              <a:t> </a:t>
            </a:r>
            <a:r>
              <a:rPr lang="sk-SK" sz="1600" b="1" dirty="0"/>
              <a:t>2021</a:t>
            </a:r>
            <a:r>
              <a:rPr lang="sk-SK" sz="1600" dirty="0"/>
              <a:t>, </a:t>
            </a:r>
            <a:r>
              <a:rPr lang="sk-SK" sz="1600" i="1" dirty="0"/>
              <a:t>13</a:t>
            </a:r>
            <a:r>
              <a:rPr lang="sk-SK" sz="1600" dirty="0"/>
              <a:t> (20), 23627–23637. </a:t>
            </a:r>
            <a:r>
              <a:rPr lang="sk-SK" sz="1600" dirty="0">
                <a:hlinkClick r:id="rId3"/>
              </a:rPr>
              <a:t>https://doi.org/10.1021/acsami.1c02154</a:t>
            </a:r>
            <a:r>
              <a:rPr lang="sk-SK" sz="1600" dirty="0"/>
              <a:t>.</a:t>
            </a:r>
          </a:p>
          <a:p>
            <a:pPr algn="just"/>
            <a:r>
              <a:rPr lang="sk-SK" sz="1600" dirty="0" smtClean="0"/>
              <a:t> </a:t>
            </a:r>
            <a:endParaRPr lang="sk-SK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k-SK" sz="1600" dirty="0" err="1"/>
              <a:t>Tropin</a:t>
            </a:r>
            <a:r>
              <a:rPr lang="sk-SK" sz="1600" dirty="0"/>
              <a:t>, T. V.; </a:t>
            </a:r>
            <a:r>
              <a:rPr lang="sk-SK" sz="1600" b="1" dirty="0" err="1"/>
              <a:t>Karpets</a:t>
            </a:r>
            <a:r>
              <a:rPr lang="sk-SK" sz="1600" b="1" dirty="0"/>
              <a:t>, M</a:t>
            </a:r>
            <a:r>
              <a:rPr lang="sk-SK" sz="1600" dirty="0"/>
              <a:t>. L.; </a:t>
            </a:r>
            <a:r>
              <a:rPr lang="sk-SK" sz="1600" dirty="0" err="1"/>
              <a:t>Kosiachkin</a:t>
            </a:r>
            <a:r>
              <a:rPr lang="sk-SK" sz="1600" dirty="0"/>
              <a:t>, Y.; </a:t>
            </a:r>
            <a:r>
              <a:rPr lang="sk-SK" sz="1600" dirty="0" err="1"/>
              <a:t>Gapon</a:t>
            </a:r>
            <a:r>
              <a:rPr lang="sk-SK" sz="1600" dirty="0"/>
              <a:t>, I. V.; </a:t>
            </a:r>
            <a:r>
              <a:rPr lang="sk-SK" sz="1600" dirty="0" err="1"/>
              <a:t>Gorshkova</a:t>
            </a:r>
            <a:r>
              <a:rPr lang="sk-SK" sz="1600" dirty="0"/>
              <a:t>, Y. E.; </a:t>
            </a:r>
            <a:r>
              <a:rPr lang="sk-SK" sz="1600" dirty="0" err="1"/>
              <a:t>Aksenov</a:t>
            </a:r>
            <a:r>
              <a:rPr lang="sk-SK" sz="1600" dirty="0"/>
              <a:t>, V. L. </a:t>
            </a:r>
            <a:r>
              <a:rPr lang="sk-SK" sz="1600" dirty="0" err="1"/>
              <a:t>Evaluation</a:t>
            </a:r>
            <a:r>
              <a:rPr lang="sk-SK" sz="1600" dirty="0"/>
              <a:t> of </a:t>
            </a:r>
            <a:r>
              <a:rPr lang="sk-SK" sz="1600" dirty="0" err="1"/>
              <a:t>Fullerenes</a:t>
            </a:r>
            <a:r>
              <a:rPr lang="sk-SK" sz="1600" dirty="0"/>
              <a:t> C </a:t>
            </a:r>
            <a:r>
              <a:rPr lang="sk-SK" sz="1600" baseline="-25000" dirty="0"/>
              <a:t>60</a:t>
            </a:r>
            <a:r>
              <a:rPr lang="sk-SK" sz="1600" dirty="0"/>
              <a:t> /C </a:t>
            </a:r>
            <a:r>
              <a:rPr lang="sk-SK" sz="1600" baseline="-25000" dirty="0"/>
              <a:t>70</a:t>
            </a:r>
            <a:r>
              <a:rPr lang="sk-SK" sz="1600" dirty="0"/>
              <a:t> </a:t>
            </a:r>
            <a:r>
              <a:rPr lang="sk-SK" sz="1600" dirty="0" err="1"/>
              <a:t>Layers</a:t>
            </a:r>
            <a:r>
              <a:rPr lang="sk-SK" sz="1600" dirty="0"/>
              <a:t> in </a:t>
            </a:r>
            <a:r>
              <a:rPr lang="sk-SK" sz="1600" dirty="0" err="1"/>
              <a:t>Polystyrene</a:t>
            </a:r>
            <a:r>
              <a:rPr lang="sk-SK" sz="1600" dirty="0"/>
              <a:t> </a:t>
            </a:r>
            <a:r>
              <a:rPr lang="sk-SK" sz="1600" dirty="0" err="1"/>
              <a:t>Thin</a:t>
            </a:r>
            <a:r>
              <a:rPr lang="sk-SK" sz="1600" dirty="0"/>
              <a:t> </a:t>
            </a:r>
            <a:r>
              <a:rPr lang="sk-SK" sz="1600" dirty="0" err="1"/>
              <a:t>Films</a:t>
            </a:r>
            <a:r>
              <a:rPr lang="sk-SK" sz="1600" dirty="0"/>
              <a:t> by </a:t>
            </a:r>
            <a:r>
              <a:rPr lang="sk-SK" sz="1600" dirty="0" err="1"/>
              <a:t>Neutron</a:t>
            </a:r>
            <a:r>
              <a:rPr lang="sk-SK" sz="1600" dirty="0"/>
              <a:t> and X-</a:t>
            </a:r>
            <a:r>
              <a:rPr lang="sk-SK" sz="1600" dirty="0" err="1"/>
              <a:t>Ray</a:t>
            </a:r>
            <a:r>
              <a:rPr lang="sk-SK" sz="1600" dirty="0"/>
              <a:t> </a:t>
            </a:r>
            <a:r>
              <a:rPr lang="sk-SK" sz="1600" dirty="0" err="1"/>
              <a:t>Reflectometry</a:t>
            </a:r>
            <a:r>
              <a:rPr lang="sk-SK" sz="1600" dirty="0"/>
              <a:t>. </a:t>
            </a:r>
            <a:r>
              <a:rPr lang="sk-SK" sz="1600" i="1" dirty="0" err="1"/>
              <a:t>Fullerenes</a:t>
            </a:r>
            <a:r>
              <a:rPr lang="sk-SK" sz="1600" i="1" dirty="0"/>
              <a:t>, </a:t>
            </a:r>
            <a:r>
              <a:rPr lang="sk-SK" sz="1600" i="1" dirty="0" err="1"/>
              <a:t>Nanotubes</a:t>
            </a:r>
            <a:r>
              <a:rPr lang="sk-SK" sz="1600" i="1" dirty="0"/>
              <a:t> and </a:t>
            </a:r>
            <a:r>
              <a:rPr lang="sk-SK" sz="1600" i="1" dirty="0" err="1"/>
              <a:t>Carbon</a:t>
            </a:r>
            <a:r>
              <a:rPr lang="sk-SK" sz="1600" i="1" dirty="0"/>
              <a:t> </a:t>
            </a:r>
            <a:r>
              <a:rPr lang="sk-SK" sz="1600" i="1" dirty="0" err="1"/>
              <a:t>Nanostructures</a:t>
            </a:r>
            <a:r>
              <a:rPr lang="sk-SK" sz="1600" dirty="0"/>
              <a:t> </a:t>
            </a:r>
            <a:r>
              <a:rPr lang="sk-SK" sz="1600" b="1" dirty="0"/>
              <a:t>2021</a:t>
            </a:r>
            <a:r>
              <a:rPr lang="sk-SK" sz="1600" dirty="0"/>
              <a:t>, 1–6. </a:t>
            </a:r>
            <a:r>
              <a:rPr lang="sk-SK" sz="1600" dirty="0">
                <a:hlinkClick r:id="rId4"/>
              </a:rPr>
              <a:t>https://</a:t>
            </a:r>
            <a:r>
              <a:rPr lang="sk-SK" sz="1600" dirty="0" smtClean="0">
                <a:hlinkClick r:id="rId4"/>
              </a:rPr>
              <a:t>doi.org/10.1080/1536383X.2021.1901276</a:t>
            </a:r>
            <a:r>
              <a:rPr lang="sk-SK" sz="1600" dirty="0" smtClean="0"/>
              <a:t>.</a:t>
            </a:r>
            <a:endParaRPr lang="en-US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/>
              <a:t>Karpets</a:t>
            </a:r>
            <a:r>
              <a:rPr lang="en-US" sz="1600" b="1" dirty="0"/>
              <a:t>, </a:t>
            </a:r>
            <a:r>
              <a:rPr lang="en-US" sz="1600" b="1" dirty="0" smtClean="0"/>
              <a:t>M</a:t>
            </a:r>
            <a:r>
              <a:rPr lang="en-US" sz="1600" dirty="0" smtClean="0"/>
              <a:t>.; </a:t>
            </a:r>
            <a:r>
              <a:rPr lang="en-US" sz="1600" dirty="0" err="1" smtClean="0"/>
              <a:t>Timko</a:t>
            </a:r>
            <a:r>
              <a:rPr lang="en-US" sz="1600" dirty="0" smtClean="0"/>
              <a:t>, M. </a:t>
            </a:r>
            <a:r>
              <a:rPr lang="en-US" sz="1600" dirty="0"/>
              <a:t>Characterization and SANS study of </a:t>
            </a:r>
            <a:r>
              <a:rPr lang="en-US" sz="1600" dirty="0" smtClean="0"/>
              <a:t>transformer oil-based </a:t>
            </a:r>
            <a:r>
              <a:rPr lang="en-US" sz="1600" dirty="0"/>
              <a:t>magnetic fluids . </a:t>
            </a:r>
            <a:r>
              <a:rPr lang="en-US" sz="1600" i="1" dirty="0" smtClean="0"/>
              <a:t>SCYR 2021, </a:t>
            </a:r>
            <a:r>
              <a:rPr lang="en-US" sz="1600" i="1" dirty="0"/>
              <a:t>Nonconference Proceedings of Young Researchers</a:t>
            </a:r>
            <a:r>
              <a:rPr lang="en-US" sz="1600" dirty="0"/>
              <a:t>, TUKE, </a:t>
            </a:r>
            <a:r>
              <a:rPr lang="en-US" sz="1600" dirty="0" err="1"/>
              <a:t>Košice</a:t>
            </a:r>
            <a:r>
              <a:rPr lang="en-US" sz="1600" dirty="0"/>
              <a:t>, </a:t>
            </a:r>
            <a:r>
              <a:rPr lang="en-US" sz="1600" b="1" dirty="0" smtClean="0"/>
              <a:t>2021</a:t>
            </a:r>
            <a:r>
              <a:rPr lang="en-US" sz="1600" dirty="0" smtClean="0"/>
              <a:t>, </a:t>
            </a:r>
            <a:r>
              <a:rPr lang="en-US" sz="1600" dirty="0"/>
              <a:t>ISBN</a:t>
            </a:r>
            <a:r>
              <a:rPr lang="en-US" sz="1600" dirty="0" smtClean="0"/>
              <a:t>: </a:t>
            </a:r>
            <a:r>
              <a:rPr lang="en-US" sz="1600" dirty="0"/>
              <a:t>978-80-553-3904-7, </a:t>
            </a:r>
            <a:r>
              <a:rPr lang="en-US" sz="1600" dirty="0" smtClean="0"/>
              <a:t>pp.125-126. </a:t>
            </a:r>
            <a:r>
              <a:rPr lang="en-US" sz="1600" dirty="0"/>
              <a:t>– prize of </a:t>
            </a:r>
            <a:r>
              <a:rPr lang="en-US" sz="1600" dirty="0" smtClean="0"/>
              <a:t>the </a:t>
            </a:r>
            <a:r>
              <a:rPr lang="en-US" sz="1600" dirty="0"/>
              <a:t>Association of Slovak Scientific and Technological </a:t>
            </a:r>
            <a:r>
              <a:rPr lang="en-US" sz="1600" dirty="0" smtClean="0"/>
              <a:t>Societies (SES)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k-SK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858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024063" y="1"/>
            <a:ext cx="8229600" cy="785813"/>
          </a:xfrm>
        </p:spPr>
        <p:txBody>
          <a:bodyPr>
            <a:normAutofit/>
          </a:bodyPr>
          <a:lstStyle/>
          <a:p>
            <a:pPr algn="ctr"/>
            <a:r>
              <a:rPr lang="en-US" altLang="sk-SK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PhD studies 2020/2021</a:t>
            </a:r>
            <a:endParaRPr lang="sk-SK" altLang="sk-SK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59855" y="700089"/>
            <a:ext cx="11558016" cy="607218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Defense of written work on the dissertation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exam: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09.03.21.</a:t>
            </a:r>
          </a:p>
          <a:p>
            <a:pPr>
              <a:buFont typeface="Arial" charset="0"/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sk-SK" sz="2000" u="sng" dirty="0" err="1" smtClean="0">
                <a:latin typeface="Times New Roman" pitchFamily="18" charset="0"/>
                <a:cs typeface="Times New Roman" pitchFamily="18" charset="0"/>
              </a:rPr>
              <a:t>Completed</a:t>
            </a:r>
            <a:r>
              <a:rPr lang="sk-SK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u="sng" dirty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sk-SK" sz="2000" u="sng" dirty="0" err="1">
                <a:latin typeface="Times New Roman" pitchFamily="18" charset="0"/>
                <a:cs typeface="Times New Roman" pitchFamily="18" charset="0"/>
              </a:rPr>
              <a:t>subjects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sk-SK" sz="20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Research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activities 2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Subject specialization</a:t>
            </a:r>
          </a:p>
          <a:p>
            <a:pPr marL="0" indent="0"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sk-SK" sz="2000" u="sng" dirty="0" err="1"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sk-SK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u="sng" dirty="0" err="1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sk-SK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 hours per week at the Department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Physics (FEI TUKE)</a:t>
            </a:r>
          </a:p>
          <a:p>
            <a:pPr>
              <a:defRPr/>
            </a:pP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sk-SK" sz="2000" u="sng" dirty="0" err="1"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sk-SK" sz="2000" u="sng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sk-SK" sz="2000" u="sng" dirty="0" err="1" smtClean="0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APP0140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Impact of magnetic and electric field on structure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magnetic fluids (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 grants for PhD students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APVV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18-0160  - Nanofluids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electrical engineering</a:t>
            </a:r>
          </a:p>
          <a:p>
            <a:pPr>
              <a:defRPr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VEGA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2/0011/20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Structure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dynamics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magnetic fluids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electric field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VEGA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2/0016/17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Macroscopic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anisotropic composites based on liquid crystals and magnetic nanoparticles</a:t>
            </a:r>
          </a:p>
          <a:p>
            <a:pPr>
              <a:buFont typeface="Arial" charset="0"/>
              <a:buChar char="•"/>
              <a:defRPr/>
            </a:pPr>
            <a:endParaRPr lang="sk-SK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sk-SK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1800" b="1" dirty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sk-SK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1800" b="1" dirty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sk-SK" sz="1800" dirty="0"/>
          </a:p>
        </p:txBody>
      </p:sp>
      <p:sp>
        <p:nvSpPr>
          <p:cNvPr id="2" name="Obdĺžnik 1"/>
          <p:cNvSpPr/>
          <p:nvPr/>
        </p:nvSpPr>
        <p:spPr>
          <a:xfrm>
            <a:off x="5962650" y="1348085"/>
            <a:ext cx="6096000" cy="1421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Another courses completed: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Advanced English – Conversation (TUKE)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Trainings of good scientific practice (SAS)</a:t>
            </a:r>
          </a:p>
        </p:txBody>
      </p:sp>
    </p:spTree>
    <p:extLst>
      <p:ext uri="{BB962C8B-B14F-4D97-AF65-F5344CB8AC3E}">
        <p14:creationId xmlns:p14="http://schemas.microsoft.com/office/powerpoint/2010/main" val="41275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6344" y="979017"/>
            <a:ext cx="728700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Conferences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21-th Scientific Conference of Young Researchers SCYR-2021 (Kosice, Slovakia, April 9, 2021) </a:t>
            </a:r>
            <a:r>
              <a:rPr lang="sk-SK" dirty="0" smtClean="0">
                <a:cs typeface="Times New Roman" panose="02020603050405020304" pitchFamily="18" charset="0"/>
              </a:rPr>
              <a:t>–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oral presentation +  article</a:t>
            </a:r>
            <a:r>
              <a:rPr lang="en-US" dirty="0" smtClean="0">
                <a:cs typeface="Times New Roman" panose="02020603050405020304" pitchFamily="18" charset="0"/>
              </a:rPr>
              <a:t> in </a:t>
            </a:r>
            <a:r>
              <a:rPr lang="en-US" dirty="0"/>
              <a:t>n</a:t>
            </a:r>
            <a:r>
              <a:rPr lang="sk-SK" dirty="0" err="1" smtClean="0"/>
              <a:t>onconference</a:t>
            </a:r>
            <a:r>
              <a:rPr lang="sk-SK" dirty="0" smtClean="0"/>
              <a:t> </a:t>
            </a:r>
            <a:r>
              <a:rPr lang="en-US" dirty="0" err="1"/>
              <a:t>p</a:t>
            </a:r>
            <a:r>
              <a:rPr lang="sk-SK" dirty="0" err="1" smtClean="0"/>
              <a:t>roceedings</a:t>
            </a:r>
            <a:r>
              <a:rPr lang="en-US" dirty="0" smtClean="0"/>
              <a:t> - </a:t>
            </a:r>
            <a:r>
              <a:rPr lang="en-US" b="1" dirty="0">
                <a:solidFill>
                  <a:schemeClr val="accent1"/>
                </a:solidFill>
              </a:rPr>
              <a:t>prize of the Association of Slovak Scientific and Technological Societies (SES)</a:t>
            </a:r>
            <a:endParaRPr lang="en-US" b="1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The </a:t>
            </a:r>
            <a:r>
              <a:rPr lang="en-US" dirty="0">
                <a:cs typeface="Times New Roman" panose="02020603050405020304" pitchFamily="18" charset="0"/>
              </a:rPr>
              <a:t>International Conference “Condensed Matter Research at the IBR-2” CMR@IBR2-2020 (</a:t>
            </a:r>
            <a:r>
              <a:rPr lang="en-US" dirty="0" err="1">
                <a:cs typeface="Times New Roman" panose="02020603050405020304" pitchFamily="18" charset="0"/>
              </a:rPr>
              <a:t>Dubna</a:t>
            </a:r>
            <a:r>
              <a:rPr lang="en-US" dirty="0">
                <a:cs typeface="Times New Roman" panose="02020603050405020304" pitchFamily="18" charset="0"/>
              </a:rPr>
              <a:t>, Russia, October 12-16, 2020) </a:t>
            </a:r>
            <a:r>
              <a:rPr lang="en-US" dirty="0" smtClean="0"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cs typeface="Times New Roman" panose="02020603050405020304" pitchFamily="18" charset="0"/>
              </a:rPr>
              <a:t>poster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725. WE-</a:t>
            </a:r>
            <a:r>
              <a:rPr lang="sk-SK" dirty="0" err="1"/>
              <a:t>Heraeus</a:t>
            </a:r>
            <a:r>
              <a:rPr lang="sk-SK" dirty="0"/>
              <a:t>-</a:t>
            </a:r>
            <a:r>
              <a:rPr lang="sk-SK" dirty="0" err="1"/>
              <a:t>Seminar</a:t>
            </a:r>
            <a:r>
              <a:rPr lang="en-US" dirty="0"/>
              <a:t> “Magnetic Small Angle Neutron Scattering – from Nanoscale Magnetism to Long‐Range Magnetic Structures” (Germany, 31 May - 03 June 2021) - </a:t>
            </a:r>
            <a:r>
              <a:rPr lang="en-US" b="1" dirty="0" smtClean="0"/>
              <a:t>poster</a:t>
            </a:r>
            <a:endParaRPr lang="en-US" b="1" dirty="0" smtClean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Schools: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School </a:t>
            </a:r>
            <a:r>
              <a:rPr lang="sk-SK" dirty="0" smtClean="0"/>
              <a:t>HERCULES 202</a:t>
            </a:r>
            <a:r>
              <a:rPr lang="en-US" dirty="0"/>
              <a:t>1 </a:t>
            </a:r>
            <a:r>
              <a:rPr lang="en-US" dirty="0" smtClean="0"/>
              <a:t>“Higher </a:t>
            </a:r>
            <a:r>
              <a:rPr lang="en-US" dirty="0"/>
              <a:t>European Research Course For Users Of Large Experimental </a:t>
            </a:r>
            <a:r>
              <a:rPr lang="en-US" dirty="0" smtClean="0"/>
              <a:t>Systems</a:t>
            </a:r>
            <a:r>
              <a:rPr lang="en-US" dirty="0"/>
              <a:t>” (Grenoble, France, </a:t>
            </a:r>
            <a:r>
              <a:rPr lang="en-US" dirty="0" smtClean="0"/>
              <a:t>22 </a:t>
            </a:r>
            <a:r>
              <a:rPr lang="en-US" dirty="0"/>
              <a:t>February </a:t>
            </a:r>
            <a:r>
              <a:rPr lang="en-US" dirty="0" smtClean="0"/>
              <a:t>- 26 </a:t>
            </a:r>
            <a:r>
              <a:rPr lang="en-US" dirty="0"/>
              <a:t>March, 2021</a:t>
            </a:r>
            <a:r>
              <a:rPr lang="en-US" dirty="0" smtClean="0"/>
              <a:t>) – </a:t>
            </a:r>
            <a:r>
              <a:rPr lang="en-US" b="1" dirty="0" smtClean="0"/>
              <a:t>poster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4-th </a:t>
            </a:r>
            <a:r>
              <a:rPr lang="en-US" dirty="0"/>
              <a:t>International Summer School and </a:t>
            </a:r>
            <a:r>
              <a:rPr lang="en-US" dirty="0" smtClean="0"/>
              <a:t>Workshop "Complex </a:t>
            </a:r>
            <a:r>
              <a:rPr lang="en-US" dirty="0"/>
              <a:t>and Magnetic Soft Matter Systems: </a:t>
            </a:r>
            <a:r>
              <a:rPr lang="en-US" dirty="0" err="1"/>
              <a:t>Physico</a:t>
            </a:r>
            <a:r>
              <a:rPr lang="en-US" dirty="0"/>
              <a:t>-Mechanical Properties and </a:t>
            </a:r>
            <a:r>
              <a:rPr lang="en-US" dirty="0" smtClean="0"/>
              <a:t>Structure“ (</a:t>
            </a:r>
            <a:r>
              <a:rPr lang="en-US" dirty="0"/>
              <a:t>Timisoara, </a:t>
            </a:r>
            <a:r>
              <a:rPr lang="en-US" dirty="0" smtClean="0"/>
              <a:t>Romania,</a:t>
            </a:r>
            <a:r>
              <a:rPr lang="en-US" dirty="0"/>
              <a:t> </a:t>
            </a:r>
            <a:r>
              <a:rPr lang="en-US" dirty="0" smtClean="0"/>
              <a:t>April 19 </a:t>
            </a:r>
            <a:r>
              <a:rPr lang="en-US" dirty="0"/>
              <a:t>- 23 </a:t>
            </a:r>
            <a:r>
              <a:rPr lang="en-US" dirty="0" smtClean="0"/>
              <a:t>2021) - </a:t>
            </a:r>
            <a:r>
              <a:rPr lang="en-US" b="1" dirty="0">
                <a:cs typeface="Times New Roman" panose="02020603050405020304" pitchFamily="18" charset="0"/>
              </a:rPr>
              <a:t>oral presentation </a:t>
            </a:r>
            <a:endParaRPr lang="en-US" b="1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1200"/>
              </a:spcAft>
              <a:buFontTx/>
              <a:buChar char="-"/>
            </a:pPr>
            <a:endParaRPr lang="en-US" sz="1400" dirty="0" smtClean="0"/>
          </a:p>
          <a:p>
            <a:pPr marL="171450" indent="-171450" algn="just">
              <a:spcAft>
                <a:spcPts val="1200"/>
              </a:spcAft>
              <a:buFontTx/>
              <a:buChar char="-"/>
            </a:pPr>
            <a:endParaRPr lang="sk-SK" sz="1400" dirty="0"/>
          </a:p>
          <a:p>
            <a:pPr marL="171450" indent="-171450" algn="just">
              <a:spcAft>
                <a:spcPts val="300"/>
              </a:spcAft>
              <a:buFontTx/>
              <a:buChar char="-"/>
            </a:pPr>
            <a:endParaRPr lang="sk-SK" sz="1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905191" y="193204"/>
            <a:ext cx="8229600" cy="7858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sk-SK" altLang="sk-SK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altLang="sk-SK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altLang="sk-SK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2020/2021 (online)</a:t>
            </a:r>
            <a:endParaRPr lang="sk-SK" altLang="sk-SK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747" y="979017"/>
            <a:ext cx="3884088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1" y="2265235"/>
            <a:ext cx="5019104" cy="3489656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-1657158"/>
            <a:ext cx="1174089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Next steps</a:t>
            </a:r>
            <a:endParaRPr lang="sk-SK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4896" y="1347180"/>
            <a:ext cx="5149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Treatment of SANSPOL data of anisotropy </a:t>
            </a:r>
            <a:r>
              <a:rPr lang="en-US" sz="1600" b="1" dirty="0"/>
              <a:t>on 2D scattering map in magnetic fluid in both electric and magnetic </a:t>
            </a:r>
            <a:r>
              <a:rPr lang="en-US" sz="1600" b="1" dirty="0" smtClean="0"/>
              <a:t>field</a:t>
            </a:r>
            <a:endParaRPr lang="sk-SK" sz="1600" b="1" dirty="0"/>
          </a:p>
        </p:txBody>
      </p:sp>
      <p:sp>
        <p:nvSpPr>
          <p:cNvPr id="7" name="Obdĺžnik 6"/>
          <p:cNvSpPr/>
          <p:nvPr/>
        </p:nvSpPr>
        <p:spPr>
          <a:xfrm>
            <a:off x="5724525" y="1347179"/>
            <a:ext cx="623887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New X-ray and </a:t>
            </a:r>
            <a:r>
              <a:rPr lang="en-US" b="1" dirty="0"/>
              <a:t>neutron</a:t>
            </a:r>
            <a:r>
              <a:rPr lang="en-US" b="1" dirty="0" smtClean="0"/>
              <a:t> scattering experiments of </a:t>
            </a:r>
            <a:r>
              <a:rPr lang="en-US" b="1" dirty="0"/>
              <a:t>magnetic </a:t>
            </a:r>
            <a:r>
              <a:rPr lang="en-US" b="1" dirty="0" smtClean="0"/>
              <a:t>fluid and </a:t>
            </a:r>
            <a:r>
              <a:rPr lang="sk-SK" b="1" dirty="0" err="1"/>
              <a:t>magnetoferritin</a:t>
            </a:r>
            <a:r>
              <a:rPr lang="en-US" b="1" dirty="0" smtClean="0"/>
              <a:t> </a:t>
            </a:r>
            <a:r>
              <a:rPr lang="en-US" b="1" dirty="0"/>
              <a:t>in </a:t>
            </a:r>
            <a:r>
              <a:rPr lang="en-US" b="1" dirty="0" smtClean="0"/>
              <a:t>different conditions based on the current </a:t>
            </a:r>
            <a:r>
              <a:rPr 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accepted</a:t>
            </a:r>
            <a:r>
              <a:rPr lang="en-US" b="1" dirty="0" smtClean="0">
                <a:solidFill>
                  <a:schemeClr val="accent1"/>
                </a:solidFill>
              </a:rPr>
              <a:t> proposals</a:t>
            </a:r>
            <a:r>
              <a:rPr lang="en-US" b="1" dirty="0" smtClean="0"/>
              <a:t>: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“SAXS on a magnetic fluid in an external electric field” -  European Molecular Biology Laboratory – </a:t>
            </a:r>
            <a:r>
              <a:rPr lang="en-US" sz="1600" dirty="0" err="1">
                <a:cs typeface="Times New Roman" panose="02020603050405020304" pitchFamily="18" charset="0"/>
              </a:rPr>
              <a:t>BioSAXS</a:t>
            </a:r>
            <a:r>
              <a:rPr lang="en-US" sz="1600" dirty="0">
                <a:cs typeface="Times New Roman" panose="02020603050405020304" pitchFamily="18" charset="0"/>
              </a:rPr>
              <a:t> (P12), Hamburg (Germany) </a:t>
            </a:r>
            <a:endParaRPr lang="en-US" sz="16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imes New Roman" panose="02020603050405020304" pitchFamily="18" charset="0"/>
              </a:rPr>
              <a:t>“</a:t>
            </a:r>
            <a:r>
              <a:rPr lang="en-US" sz="1600" dirty="0"/>
              <a:t>Flow effect on structure of transformer oil-based ferrofluids (TOFF) under electric field by neutron reflectometry</a:t>
            </a:r>
            <a:r>
              <a:rPr lang="en-US" sz="1600" dirty="0" smtClean="0">
                <a:cs typeface="Times New Roman" panose="02020603050405020304" pitchFamily="18" charset="0"/>
              </a:rPr>
              <a:t>”  </a:t>
            </a:r>
            <a:r>
              <a:rPr lang="en-US" sz="1600" dirty="0">
                <a:cs typeface="Times New Roman" panose="02020603050405020304" pitchFamily="18" charset="0"/>
              </a:rPr>
              <a:t>– JINR (</a:t>
            </a:r>
            <a:r>
              <a:rPr lang="en-US" sz="1600" dirty="0" smtClean="0">
                <a:cs typeface="Times New Roman" panose="02020603050405020304" pitchFamily="18" charset="0"/>
              </a:rPr>
              <a:t>GRAINS), </a:t>
            </a:r>
            <a:r>
              <a:rPr lang="en-US" sz="1600" dirty="0" err="1">
                <a:cs typeface="Times New Roman" panose="02020603050405020304" pitchFamily="18" charset="0"/>
              </a:rPr>
              <a:t>Dubna</a:t>
            </a:r>
            <a:r>
              <a:rPr lang="en-US" sz="1600" dirty="0">
                <a:cs typeface="Times New Roman" panose="02020603050405020304" pitchFamily="18" charset="0"/>
              </a:rPr>
              <a:t> (Russia</a:t>
            </a:r>
            <a:r>
              <a:rPr lang="en-US" sz="1600" dirty="0" smtClean="0"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imes New Roman" panose="02020603050405020304" pitchFamily="18" charset="0"/>
              </a:rPr>
              <a:t>“</a:t>
            </a:r>
            <a:r>
              <a:rPr lang="en-US" sz="1600" dirty="0"/>
              <a:t>Identifying the composition of </a:t>
            </a:r>
            <a:r>
              <a:rPr lang="en-US" sz="1600" dirty="0" err="1"/>
              <a:t>magnetoferritin</a:t>
            </a:r>
            <a:r>
              <a:rPr lang="en-US" sz="1600" dirty="0"/>
              <a:t> during </a:t>
            </a:r>
            <a:r>
              <a:rPr lang="en-US" sz="1600" dirty="0" err="1"/>
              <a:t>Verwey</a:t>
            </a:r>
            <a:r>
              <a:rPr lang="en-US" sz="1600" dirty="0"/>
              <a:t> transition</a:t>
            </a:r>
            <a:r>
              <a:rPr lang="en-US" sz="1600" dirty="0" smtClean="0">
                <a:cs typeface="Times New Roman" panose="02020603050405020304" pitchFamily="18" charset="0"/>
              </a:rPr>
              <a:t>”  </a:t>
            </a:r>
            <a:r>
              <a:rPr lang="en-US" sz="1600" dirty="0">
                <a:cs typeface="Times New Roman" panose="02020603050405020304" pitchFamily="18" charset="0"/>
              </a:rPr>
              <a:t>– </a:t>
            </a:r>
            <a:r>
              <a:rPr lang="sk-SK" sz="1600" dirty="0" smtClean="0"/>
              <a:t>HRFD</a:t>
            </a:r>
            <a:r>
              <a:rPr lang="en-US" sz="1600" dirty="0" smtClean="0"/>
              <a:t> </a:t>
            </a:r>
            <a:r>
              <a:rPr lang="en-US" sz="1600" dirty="0" smtClean="0">
                <a:cs typeface="Times New Roman" panose="02020603050405020304" pitchFamily="18" charset="0"/>
              </a:rPr>
              <a:t>(GRAINS</a:t>
            </a:r>
            <a:r>
              <a:rPr lang="en-US" sz="1600" dirty="0"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cs typeface="Times New Roman" panose="02020603050405020304" pitchFamily="18" charset="0"/>
              </a:rPr>
              <a:t>Dubna</a:t>
            </a:r>
            <a:r>
              <a:rPr lang="en-US" sz="1600" dirty="0">
                <a:cs typeface="Times New Roman" panose="02020603050405020304" pitchFamily="18" charset="0"/>
              </a:rPr>
              <a:t> (Russia)</a:t>
            </a:r>
            <a:endParaRPr lang="en-US" sz="16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imes New Roman" panose="02020603050405020304" pitchFamily="18" charset="0"/>
              </a:rPr>
              <a:t>“</a:t>
            </a:r>
            <a:r>
              <a:rPr lang="en-US" sz="1600" dirty="0"/>
              <a:t>Temperature effect on structure of transformer oil-based ferrofluids (TOFF) under magnetic field by neutron reflectometry</a:t>
            </a:r>
            <a:r>
              <a:rPr lang="en-US" sz="1600" dirty="0" smtClean="0">
                <a:cs typeface="Times New Roman" panose="02020603050405020304" pitchFamily="18" charset="0"/>
              </a:rPr>
              <a:t>”  </a:t>
            </a:r>
            <a:r>
              <a:rPr lang="en-US" sz="1600" dirty="0">
                <a:cs typeface="Times New Roman" panose="02020603050405020304" pitchFamily="18" charset="0"/>
              </a:rPr>
              <a:t>– JINR (GRAINS), </a:t>
            </a:r>
            <a:r>
              <a:rPr lang="en-US" sz="1600" dirty="0" err="1">
                <a:cs typeface="Times New Roman" panose="02020603050405020304" pitchFamily="18" charset="0"/>
              </a:rPr>
              <a:t>Dubna</a:t>
            </a:r>
            <a:r>
              <a:rPr lang="en-US" sz="1600" dirty="0">
                <a:cs typeface="Times New Roman" panose="02020603050405020304" pitchFamily="18" charset="0"/>
              </a:rPr>
              <a:t> (Russia</a:t>
            </a:r>
            <a:r>
              <a:rPr lang="en-US" sz="1600" dirty="0" smtClean="0">
                <a:cs typeface="Times New Roman" panose="02020603050405020304" pitchFamily="18" charset="0"/>
              </a:rPr>
              <a:t>) – in </a:t>
            </a:r>
            <a:r>
              <a:rPr lang="en-US" sz="1600" dirty="0" smtClean="0"/>
              <a:t>r</a:t>
            </a:r>
            <a:r>
              <a:rPr lang="sk-SK" sz="1600" dirty="0" err="1" smtClean="0"/>
              <a:t>esubmission</a:t>
            </a:r>
            <a:endParaRPr lang="en-US" sz="1600" dirty="0" smtClean="0"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600" b="1" dirty="0"/>
          </a:p>
        </p:txBody>
      </p:sp>
    </p:spTree>
    <p:extLst>
      <p:ext uri="{BB962C8B-B14F-4D97-AF65-F5344CB8AC3E}">
        <p14:creationId xmlns:p14="http://schemas.microsoft.com/office/powerpoint/2010/main" val="250479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8229600" cy="723900"/>
          </a:xfrm>
        </p:spPr>
        <p:txBody>
          <a:bodyPr>
            <a:normAutofit/>
          </a:bodyPr>
          <a:lstStyle/>
          <a:p>
            <a:pPr algn="ctr"/>
            <a:r>
              <a:rPr lang="en-US" alt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alt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cknowledgment</a:t>
            </a:r>
            <a:endParaRPr lang="en-GB" altLang="sk-SK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1992313" y="1079405"/>
            <a:ext cx="8932862" cy="4525962"/>
          </a:xfrm>
        </p:spPr>
        <p:txBody>
          <a:bodyPr>
            <a:normAutofit/>
          </a:bodyPr>
          <a:lstStyle/>
          <a:p>
            <a:r>
              <a:rPr lang="sk-SK" altLang="sk-SK" dirty="0" smtClean="0">
                <a:cs typeface="Arial" panose="020B0604020202020204" pitchFamily="34" charset="0"/>
              </a:rPr>
              <a:t>RNDr. Milan Timko, CSc.</a:t>
            </a:r>
            <a:endParaRPr lang="en-US" altLang="sk-SK" dirty="0" smtClean="0">
              <a:cs typeface="Arial" panose="020B0604020202020204" pitchFamily="34" charset="0"/>
            </a:endParaRPr>
          </a:p>
          <a:p>
            <a:r>
              <a:rPr lang="sk-SK" altLang="sk-SK" dirty="0">
                <a:cs typeface="Arial" panose="020B0604020202020204" pitchFamily="34" charset="0"/>
              </a:rPr>
              <a:t>RNDr. Michal </a:t>
            </a:r>
            <a:r>
              <a:rPr lang="sk-SK" altLang="sk-SK" dirty="0" err="1">
                <a:cs typeface="Arial" panose="020B0604020202020204" pitchFamily="34" charset="0"/>
              </a:rPr>
              <a:t>Rajňák</a:t>
            </a:r>
            <a:r>
              <a:rPr lang="sk-SK" altLang="sk-SK" dirty="0">
                <a:cs typeface="Arial" panose="020B0604020202020204" pitchFamily="34" charset="0"/>
              </a:rPr>
              <a:t>, PhD.</a:t>
            </a:r>
            <a:endParaRPr lang="sk-SK" altLang="sk-SK" dirty="0" smtClean="0">
              <a:cs typeface="Arial" panose="020B0604020202020204" pitchFamily="34" charset="0"/>
            </a:endParaRPr>
          </a:p>
          <a:p>
            <a:r>
              <a:rPr lang="sk-SK" altLang="sk-SK" dirty="0" smtClean="0">
                <a:cs typeface="Arial" panose="020B0604020202020204" pitchFamily="34" charset="0"/>
              </a:rPr>
              <a:t>doc. RNDr. Peter </a:t>
            </a:r>
            <a:r>
              <a:rPr lang="sk-SK" altLang="sk-SK" dirty="0" err="1" smtClean="0">
                <a:cs typeface="Arial" panose="020B0604020202020204" pitchFamily="34" charset="0"/>
              </a:rPr>
              <a:t>Kopčanský</a:t>
            </a:r>
            <a:r>
              <a:rPr lang="sk-SK" altLang="sk-SK" dirty="0" smtClean="0">
                <a:cs typeface="Arial" panose="020B0604020202020204" pitchFamily="34" charset="0"/>
              </a:rPr>
              <a:t>, CSc.</a:t>
            </a:r>
          </a:p>
          <a:p>
            <a:r>
              <a:rPr lang="en-US" altLang="sk-SK" dirty="0" smtClean="0">
                <a:cs typeface="Arial" panose="020B0604020202020204" pitchFamily="34" charset="0"/>
              </a:rPr>
              <a:t>Dr. Victor </a:t>
            </a:r>
            <a:r>
              <a:rPr lang="en-US" altLang="sk-SK" dirty="0" err="1" smtClean="0">
                <a:cs typeface="Arial" panose="020B0604020202020204" pitchFamily="34" charset="0"/>
              </a:rPr>
              <a:t>Petrenko</a:t>
            </a:r>
            <a:endParaRPr lang="en-US" altLang="sk-SK" dirty="0" smtClean="0">
              <a:cs typeface="Arial" panose="020B0604020202020204" pitchFamily="34" charset="0"/>
            </a:endParaRPr>
          </a:p>
          <a:p>
            <a:r>
              <a:rPr lang="en-US" altLang="sk-SK" dirty="0" smtClean="0">
                <a:cs typeface="Arial" panose="020B0604020202020204" pitchFamily="34" charset="0"/>
              </a:rPr>
              <a:t>Staff of </a:t>
            </a:r>
            <a:r>
              <a:rPr lang="en-US" dirty="0"/>
              <a:t>Department of </a:t>
            </a:r>
            <a:r>
              <a:rPr lang="en-US" dirty="0" smtClean="0"/>
              <a:t>Magnetism (IEP SAS) </a:t>
            </a:r>
          </a:p>
          <a:p>
            <a:r>
              <a:rPr lang="en-US" altLang="sk-SK" dirty="0">
                <a:cs typeface="Arial" panose="020B0604020202020204" pitchFamily="34" charset="0"/>
              </a:rPr>
              <a:t>Staff of </a:t>
            </a:r>
            <a:r>
              <a:rPr lang="en-US" dirty="0" smtClean="0">
                <a:cs typeface="Times New Roman" pitchFamily="18" charset="0"/>
              </a:rPr>
              <a:t>Department </a:t>
            </a:r>
            <a:r>
              <a:rPr lang="en-US" dirty="0">
                <a:cs typeface="Times New Roman" pitchFamily="18" charset="0"/>
              </a:rPr>
              <a:t>of Physics (FEI TUKE)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73034" y="50338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paying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attention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57400" y="-355286"/>
            <a:ext cx="7488936" cy="128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agnetic</a:t>
            </a:r>
            <a:r>
              <a:rPr 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fluids: motivation</a:t>
            </a:r>
            <a:r>
              <a:rPr lang="sk-SK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sk-SK" sz="4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Ferrofluid – tajomná hýbajúca sa kvapalina. Ako funguje? | Unimag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5" y="770315"/>
            <a:ext cx="3076479" cy="20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31064" y="2889504"/>
            <a:ext cx="4258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fluid (MF) - </a:t>
            </a:r>
            <a:r>
              <a:rPr lang="en-US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alt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colloidal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suspension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(5%),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stabilizing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(10%),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carrier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(85%).</a:t>
            </a:r>
          </a:p>
        </p:txBody>
      </p:sp>
      <p:sp>
        <p:nvSpPr>
          <p:cNvPr id="6" name="BlokTextu 13"/>
          <p:cNvSpPr txBox="1">
            <a:spLocks noChangeArrowheads="1"/>
          </p:cNvSpPr>
          <p:nvPr/>
        </p:nvSpPr>
        <p:spPr bwMode="auto">
          <a:xfrm>
            <a:off x="7485358" y="620849"/>
            <a:ext cx="46388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</a:t>
            </a:r>
            <a:r>
              <a:rPr lang="en-US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and biomedical.</a:t>
            </a:r>
          </a:p>
          <a:p>
            <a:pPr algn="ctr" eaLnBrk="1" hangingPunct="1"/>
            <a:r>
              <a:rPr lang="en-US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technical and research applications: seals, bearings, dampers, loudspeakers, stepper motors, sensors, switches.</a:t>
            </a:r>
            <a:endParaRPr lang="sk-SK" altLang="sk-SK" dirty="0">
              <a:latin typeface="Calibri" panose="020F050202020403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013166" y="4649509"/>
            <a:ext cx="5026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changes of the magnetic fluid in the whole volume, as well as at the interface with the solid body under the influence of various magnetic and electric fields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 descr="otazni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01" y="5799790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9678361" y="6324269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aim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9" name="Šípka nadol 8"/>
          <p:cNvSpPr/>
          <p:nvPr/>
        </p:nvSpPr>
        <p:spPr>
          <a:xfrm>
            <a:off x="9790696" y="5990008"/>
            <a:ext cx="307848" cy="270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2"/>
          <p:cNvSpPr txBox="1">
            <a:spLocks noChangeArrowheads="1"/>
          </p:cNvSpPr>
          <p:nvPr/>
        </p:nvSpPr>
        <p:spPr bwMode="auto">
          <a:xfrm>
            <a:off x="10352336" y="2980768"/>
            <a:ext cx="18396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insulating</a:t>
            </a:r>
          </a:p>
          <a:p>
            <a:pPr eaLnBrk="1" hangingPunct="1"/>
            <a:r>
              <a:rPr lang="en-GB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</a:p>
        </p:txBody>
      </p:sp>
      <p:sp>
        <p:nvSpPr>
          <p:cNvPr id="10" name="Obdĺžnik 9"/>
          <p:cNvSpPr/>
          <p:nvPr/>
        </p:nvSpPr>
        <p:spPr>
          <a:xfrm>
            <a:off x="7405151" y="1883095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potential: </a:t>
            </a:r>
            <a:endParaRPr lang="en-US" altLang="sk-SK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US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ENGINEERING</a:t>
            </a:r>
            <a:endParaRPr lang="sk-SK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809265" y="2947913"/>
            <a:ext cx="3231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medium</a:t>
            </a:r>
          </a:p>
          <a:p>
            <a:pPr algn="ctr"/>
            <a:r>
              <a:rPr lang="en-US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(increased thermal conductivity, thermomagnetic convection)</a:t>
            </a:r>
            <a:endParaRPr lang="sk-SK" alt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 flipH="1">
            <a:off x="8506113" y="2516663"/>
            <a:ext cx="419100" cy="36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10066595" y="2543961"/>
            <a:ext cx="529233" cy="28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:\Users\Michal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t="14136" r="56409" b="27177"/>
          <a:stretch>
            <a:fillRect/>
          </a:stretch>
        </p:blipFill>
        <p:spPr bwMode="auto">
          <a:xfrm>
            <a:off x="767287" y="3544003"/>
            <a:ext cx="2945177" cy="22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BlokTextu 8"/>
          <p:cNvSpPr txBox="1">
            <a:spLocks noChangeArrowheads="1"/>
          </p:cNvSpPr>
          <p:nvPr/>
        </p:nvSpPr>
        <p:spPr bwMode="auto">
          <a:xfrm>
            <a:off x="0" y="5491382"/>
            <a:ext cx="1364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i="1" dirty="0" err="1">
                <a:solidFill>
                  <a:srgbClr val="FF0000"/>
                </a:solidFill>
                <a:latin typeface="Calibri" panose="020F0502020204030204" pitchFamily="34" charset="0"/>
              </a:rPr>
              <a:t>magnetic</a:t>
            </a:r>
            <a:endParaRPr lang="sk-SK" altLang="sk-SK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sk-SK" altLang="sk-SK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nanoparticle</a:t>
            </a:r>
            <a:endParaRPr lang="sk-SK" altLang="sk-SK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9"/>
          <p:cNvSpPr txBox="1">
            <a:spLocks noChangeArrowheads="1"/>
          </p:cNvSpPr>
          <p:nvPr/>
        </p:nvSpPr>
        <p:spPr bwMode="auto">
          <a:xfrm>
            <a:off x="-65200" y="3904098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surfactant</a:t>
            </a:r>
            <a:endParaRPr lang="sk-SK" altLang="sk-SK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218797" y="6137494"/>
            <a:ext cx="3343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Stabilizing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surfactant</a:t>
            </a:r>
            <a:r>
              <a:rPr lang="sk-SK" alt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non-polar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(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oleic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US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alt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У Луганській області горіла трансформаторна підстанція - 112 Украї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7572" y="823346"/>
            <a:ext cx="2012278" cy="27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410" y="4230124"/>
            <a:ext cx="2690087" cy="1698118"/>
          </a:xfrm>
          <a:prstGeom prst="rect">
            <a:avLst/>
          </a:prstGeom>
        </p:spPr>
      </p:pic>
      <p:sp>
        <p:nvSpPr>
          <p:cNvPr id="23" name="Obdĺžnik 22"/>
          <p:cNvSpPr/>
          <p:nvPr/>
        </p:nvSpPr>
        <p:spPr>
          <a:xfrm>
            <a:off x="4146148" y="6040476"/>
            <a:ext cx="3108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a model transformer used to test the cooling efficiency of magnetic ferrofluid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4653517" y="3541457"/>
            <a:ext cx="1843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Šípka nadol 26"/>
          <p:cNvSpPr/>
          <p:nvPr/>
        </p:nvSpPr>
        <p:spPr>
          <a:xfrm>
            <a:off x="9758747" y="4230124"/>
            <a:ext cx="307848" cy="270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82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84632" y="15727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7668003" y="3238775"/>
          <a:ext cx="4437233" cy="310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Graph" r:id="rId3" imgW="25961288" imgH="18135576" progId="Origin50.Graph">
                  <p:embed/>
                </p:oleObj>
              </mc:Choice>
              <mc:Fallback>
                <p:oleObj name="Graph" r:id="rId3" imgW="25961288" imgH="1813557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003" y="3238775"/>
                        <a:ext cx="4437233" cy="31027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61304" y="2194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61888" y="33221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3984315" y="3269960"/>
          <a:ext cx="4141141" cy="291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Graph" r:id="rId5" imgW="26730843" imgH="18897408" progId="Origin50.Graph">
                  <p:embed/>
                </p:oleObj>
              </mc:Choice>
              <mc:Fallback>
                <p:oleObj name="Graph" r:id="rId5" imgW="26730843" imgH="1889740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315" y="3269960"/>
                        <a:ext cx="4141141" cy="29130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Nadpis 1"/>
          <p:cNvSpPr txBox="1">
            <a:spLocks/>
          </p:cNvSpPr>
          <p:nvPr/>
        </p:nvSpPr>
        <p:spPr>
          <a:xfrm>
            <a:off x="1662914" y="-168954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The main steps of investigation</a:t>
            </a:r>
            <a:endParaRPr lang="sk-SK" sz="4800" b="1" dirty="0">
              <a:solidFill>
                <a:srgbClr val="FF0000"/>
              </a:solidFill>
            </a:endParaRPr>
          </a:p>
        </p:txBody>
      </p:sp>
      <p:pic>
        <p:nvPicPr>
          <p:cNvPr id="14" name="Obrázok 13"/>
          <p:cNvPicPr/>
          <p:nvPr/>
        </p:nvPicPr>
        <p:blipFill>
          <a:blip r:embed="rId7"/>
          <a:stretch>
            <a:fillRect/>
          </a:stretch>
        </p:blipFill>
        <p:spPr>
          <a:xfrm>
            <a:off x="40021" y="3573678"/>
            <a:ext cx="3889595" cy="2599966"/>
          </a:xfrm>
          <a:prstGeom prst="rect">
            <a:avLst/>
          </a:prstGeom>
        </p:spPr>
      </p:pic>
      <p:sp>
        <p:nvSpPr>
          <p:cNvPr id="18" name="Obdĺžnik 17"/>
          <p:cNvSpPr/>
          <p:nvPr/>
        </p:nvSpPr>
        <p:spPr>
          <a:xfrm>
            <a:off x="8956221" y="6274757"/>
            <a:ext cx="2576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3. Scattering </a:t>
            </a:r>
            <a:r>
              <a:rPr lang="en-US" b="1" dirty="0">
                <a:solidFill>
                  <a:srgbClr val="00B0F0"/>
                </a:solidFill>
              </a:rPr>
              <a:t>e</a:t>
            </a:r>
            <a:r>
              <a:rPr lang="en-US" b="1" dirty="0" smtClean="0">
                <a:solidFill>
                  <a:srgbClr val="00B0F0"/>
                </a:solidFill>
              </a:rPr>
              <a:t>xperiment </a:t>
            </a:r>
            <a:endParaRPr lang="sk-SK" dirty="0">
              <a:solidFill>
                <a:srgbClr val="00B0F0"/>
              </a:solidFill>
            </a:endParaRP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/>
          </p:nvPr>
        </p:nvGraphicFramePr>
        <p:xfrm>
          <a:off x="8474514" y="358826"/>
          <a:ext cx="4038606" cy="28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Graph" r:id="rId8" imgW="25961288" imgH="18135576" progId="Origin50.Graph">
                  <p:embed/>
                </p:oleObj>
              </mc:Choice>
              <mc:Fallback>
                <p:oleObj name="Graph" r:id="rId8" imgW="25961288" imgH="1813557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514" y="358826"/>
                        <a:ext cx="4038606" cy="2823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6000"/>
          </a:blip>
          <a:stretch>
            <a:fillRect/>
          </a:stretch>
        </p:blipFill>
        <p:spPr bwMode="auto">
          <a:xfrm>
            <a:off x="166016" y="1209198"/>
            <a:ext cx="4899015" cy="13646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-1109100" y="707393"/>
            <a:ext cx="8229600" cy="6143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2Fe</a:t>
            </a:r>
            <a:r>
              <a:rPr lang="sk-SK" sz="1800" b="1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+ Fe</a:t>
            </a:r>
            <a:r>
              <a:rPr lang="sk-SK" sz="18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+ 8OH</a:t>
            </a:r>
            <a:r>
              <a:rPr lang="sk-SK" sz="18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  →  Fe</a:t>
            </a: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+ 4H</a:t>
            </a: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22" name="Obdĺžnik 21"/>
          <p:cNvSpPr/>
          <p:nvPr/>
        </p:nvSpPr>
        <p:spPr>
          <a:xfrm>
            <a:off x="1096581" y="2922078"/>
            <a:ext cx="3037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1. Preparation of MF samples 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7076022" y="3007831"/>
            <a:ext cx="341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2. Characterization of MF samples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24" name="Obrázok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679" y="809281"/>
            <a:ext cx="2981945" cy="2014540"/>
          </a:xfrm>
          <a:prstGeom prst="rect">
            <a:avLst/>
          </a:prstGeom>
        </p:spPr>
      </p:pic>
      <p:sp>
        <p:nvSpPr>
          <p:cNvPr id="25" name="Obdĺžnik 24"/>
          <p:cNvSpPr/>
          <p:nvPr/>
        </p:nvSpPr>
        <p:spPr>
          <a:xfrm>
            <a:off x="5074160" y="6240262"/>
            <a:ext cx="1753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4</a:t>
            </a:r>
            <a:r>
              <a:rPr lang="en-US" b="1" dirty="0" smtClean="0">
                <a:solidFill>
                  <a:srgbClr val="00B0F0"/>
                </a:solidFill>
              </a:rPr>
              <a:t>. Fitting of data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26" name="Obdĺžnik 25"/>
          <p:cNvSpPr/>
          <p:nvPr/>
        </p:nvSpPr>
        <p:spPr>
          <a:xfrm>
            <a:off x="1381181" y="6316315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5. Models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27" name="Šípka nadol 26"/>
          <p:cNvSpPr/>
          <p:nvPr/>
        </p:nvSpPr>
        <p:spPr>
          <a:xfrm>
            <a:off x="11224463" y="3117051"/>
            <a:ext cx="307848" cy="270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Šípka nadol 27"/>
          <p:cNvSpPr/>
          <p:nvPr/>
        </p:nvSpPr>
        <p:spPr>
          <a:xfrm rot="16200000">
            <a:off x="5258733" y="1795724"/>
            <a:ext cx="307848" cy="270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Šípka nadol 28"/>
          <p:cNvSpPr/>
          <p:nvPr/>
        </p:nvSpPr>
        <p:spPr>
          <a:xfrm rot="5400000">
            <a:off x="7651206" y="4519250"/>
            <a:ext cx="307848" cy="270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Šípka nadol 29"/>
          <p:cNvSpPr/>
          <p:nvPr/>
        </p:nvSpPr>
        <p:spPr>
          <a:xfrm rot="5400000">
            <a:off x="3910741" y="4573740"/>
            <a:ext cx="307848" cy="270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244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163" y="1366730"/>
            <a:ext cx="3575513" cy="277664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588" y="1246490"/>
            <a:ext cx="3721732" cy="2893852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99796" y="-1055062"/>
            <a:ext cx="1086728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Magnetic characterization </a:t>
            </a:r>
            <a:r>
              <a:rPr lang="en-US" sz="4800" b="1" dirty="0">
                <a:solidFill>
                  <a:srgbClr val="FF0000"/>
                </a:solidFill>
              </a:rPr>
              <a:t>of the textiles modified with magnetic </a:t>
            </a:r>
            <a:r>
              <a:rPr lang="en-US" sz="4800" b="1" dirty="0" smtClean="0">
                <a:solidFill>
                  <a:srgbClr val="FF0000"/>
                </a:solidFill>
              </a:rPr>
              <a:t>nanoparticles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4531186" y="4177568"/>
            <a:ext cx="366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dvOT2e364b11"/>
              </a:rPr>
              <a:t>Magnetization curves measured at room temperature (</a:t>
            </a:r>
            <a:r>
              <a:rPr lang="en-US" sz="1400" dirty="0" smtClean="0">
                <a:latin typeface="AdvOT2e364b11"/>
              </a:rPr>
              <a:t>298 </a:t>
            </a:r>
            <a:r>
              <a:rPr lang="sk-SK" sz="1400" dirty="0" smtClean="0">
                <a:latin typeface="AdvOT2e364b11"/>
              </a:rPr>
              <a:t>K</a:t>
            </a:r>
            <a:r>
              <a:rPr lang="sk-SK" sz="1400" dirty="0">
                <a:latin typeface="AdvOT2e364b11"/>
              </a:rPr>
              <a:t>).</a:t>
            </a:r>
            <a:endParaRPr lang="sk-SK" sz="1400" dirty="0"/>
          </a:p>
        </p:txBody>
      </p:sp>
      <p:sp>
        <p:nvSpPr>
          <p:cNvPr id="3" name="Obdĺžnik 2"/>
          <p:cNvSpPr/>
          <p:nvPr/>
        </p:nvSpPr>
        <p:spPr>
          <a:xfrm>
            <a:off x="8382000" y="4100623"/>
            <a:ext cx="381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dvOT2e364b11"/>
              </a:rPr>
              <a:t>Real part of AC magnetic susceptibility dependent on </a:t>
            </a:r>
            <a:r>
              <a:rPr lang="en-US" sz="1400" dirty="0" smtClean="0">
                <a:latin typeface="AdvOT2e364b11"/>
              </a:rPr>
              <a:t>the frequency </a:t>
            </a:r>
            <a:r>
              <a:rPr lang="en-US" sz="1400" dirty="0">
                <a:latin typeface="AdvOT2e364b11"/>
              </a:rPr>
              <a:t>of the external magnetic </a:t>
            </a:r>
            <a:r>
              <a:rPr lang="en-US" sz="1400" dirty="0">
                <a:latin typeface="AdvOT2e364b11+fb"/>
              </a:rPr>
              <a:t>fi</a:t>
            </a:r>
            <a:r>
              <a:rPr lang="en-US" sz="1400" dirty="0">
                <a:latin typeface="AdvOT2e364b11"/>
              </a:rPr>
              <a:t>eld.</a:t>
            </a:r>
            <a:endParaRPr lang="sk-SK" sz="14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366730"/>
            <a:ext cx="4268764" cy="2312247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-170446" y="4069846"/>
            <a:ext cx="48820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dvOT2e364b11"/>
              </a:rPr>
              <a:t>Appearance of cotton textile squares modi</a:t>
            </a:r>
            <a:r>
              <a:rPr lang="en-US" sz="1400" dirty="0">
                <a:latin typeface="AdvOT2e364b11+fb"/>
              </a:rPr>
              <a:t>fi</a:t>
            </a:r>
            <a:r>
              <a:rPr lang="en-US" sz="1400" dirty="0">
                <a:latin typeface="AdvOT2e364b11"/>
              </a:rPr>
              <a:t>ed with microwave-synthesized magnetic iron oxide </a:t>
            </a:r>
            <a:r>
              <a:rPr lang="en-US" sz="1400" dirty="0" smtClean="0">
                <a:latin typeface="AdvOT2e364b11"/>
              </a:rPr>
              <a:t>particles </a:t>
            </a:r>
            <a:r>
              <a:rPr lang="en-US" sz="1400" dirty="0">
                <a:latin typeface="AdvOT2e364b11"/>
              </a:rPr>
              <a:t>and </a:t>
            </a:r>
            <a:r>
              <a:rPr lang="en-US" sz="1400" dirty="0" err="1">
                <a:latin typeface="AdvOT2e364b11"/>
              </a:rPr>
              <a:t>perchloric</a:t>
            </a:r>
            <a:r>
              <a:rPr lang="en-US" sz="1400" dirty="0">
                <a:latin typeface="AdvOT2e364b11"/>
              </a:rPr>
              <a:t>-acid-stabilized ferro</a:t>
            </a:r>
            <a:r>
              <a:rPr lang="en-US" sz="1400" dirty="0">
                <a:latin typeface="AdvOT2e364b11+fb"/>
              </a:rPr>
              <a:t>fl</a:t>
            </a:r>
            <a:r>
              <a:rPr lang="en-US" sz="1400" dirty="0">
                <a:latin typeface="AdvOT2e364b11"/>
              </a:rPr>
              <a:t>uid in </a:t>
            </a:r>
            <a:r>
              <a:rPr lang="en-US" sz="1400" dirty="0" smtClean="0">
                <a:latin typeface="AdvOT2e364b11"/>
              </a:rPr>
              <a:t>methanol.</a:t>
            </a:r>
            <a:endParaRPr lang="sk-SK" sz="1400" dirty="0"/>
          </a:p>
        </p:txBody>
      </p:sp>
      <p:sp>
        <p:nvSpPr>
          <p:cNvPr id="10" name="Obdĺžnik 9"/>
          <p:cNvSpPr/>
          <p:nvPr/>
        </p:nvSpPr>
        <p:spPr>
          <a:xfrm>
            <a:off x="180975" y="6012761"/>
            <a:ext cx="11319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err="1" smtClean="0"/>
              <a:t>Safarik</a:t>
            </a:r>
            <a:r>
              <a:rPr lang="sk-SK" sz="1400" dirty="0"/>
              <a:t>, I.; </a:t>
            </a:r>
            <a:r>
              <a:rPr lang="sk-SK" sz="1400" dirty="0" err="1"/>
              <a:t>Prochazkova</a:t>
            </a:r>
            <a:r>
              <a:rPr lang="sk-SK" sz="1400" dirty="0"/>
              <a:t>, J.; </a:t>
            </a:r>
            <a:r>
              <a:rPr lang="sk-SK" sz="1400" dirty="0" err="1"/>
              <a:t>Schroer</a:t>
            </a:r>
            <a:r>
              <a:rPr lang="sk-SK" sz="1400" dirty="0"/>
              <a:t>, M. A.; </a:t>
            </a:r>
            <a:r>
              <a:rPr lang="sk-SK" sz="1400" dirty="0" err="1"/>
              <a:t>Garamus</a:t>
            </a:r>
            <a:r>
              <a:rPr lang="sk-SK" sz="1400" dirty="0"/>
              <a:t>, V. M.; </a:t>
            </a:r>
            <a:r>
              <a:rPr lang="sk-SK" sz="1400" dirty="0" err="1"/>
              <a:t>Kopcansky</a:t>
            </a:r>
            <a:r>
              <a:rPr lang="sk-SK" sz="1400" dirty="0"/>
              <a:t>, P.; Timko, M.; </a:t>
            </a:r>
            <a:r>
              <a:rPr lang="sk-SK" sz="1400" dirty="0" err="1"/>
              <a:t>Rajnak</a:t>
            </a:r>
            <a:r>
              <a:rPr lang="sk-SK" sz="1400" dirty="0"/>
              <a:t>, M.; </a:t>
            </a:r>
            <a:r>
              <a:rPr lang="sk-SK" sz="1400" b="1" dirty="0" err="1"/>
              <a:t>Karpets</a:t>
            </a:r>
            <a:r>
              <a:rPr lang="sk-SK" sz="1400" b="1" dirty="0"/>
              <a:t>, M</a:t>
            </a:r>
            <a:r>
              <a:rPr lang="sk-SK" sz="1400" dirty="0"/>
              <a:t>.; Ivankov, O. I.; </a:t>
            </a:r>
            <a:r>
              <a:rPr lang="sk-SK" sz="1400" dirty="0" err="1"/>
              <a:t>Avdeev</a:t>
            </a:r>
            <a:r>
              <a:rPr lang="sk-SK" sz="1400" dirty="0"/>
              <a:t>, M. V.; </a:t>
            </a:r>
            <a:r>
              <a:rPr lang="sk-SK" sz="1400" dirty="0" err="1"/>
              <a:t>Petrenko</a:t>
            </a:r>
            <a:r>
              <a:rPr lang="sk-SK" sz="1400" dirty="0"/>
              <a:t>, V. I.; </a:t>
            </a:r>
            <a:r>
              <a:rPr lang="sk-SK" sz="1400" dirty="0" err="1"/>
              <a:t>Bulavin</a:t>
            </a:r>
            <a:r>
              <a:rPr lang="sk-SK" sz="1400" dirty="0"/>
              <a:t>, L.; </a:t>
            </a:r>
            <a:r>
              <a:rPr lang="sk-SK" sz="1400" dirty="0" err="1"/>
              <a:t>Pospiskova</a:t>
            </a:r>
            <a:r>
              <a:rPr lang="sk-SK" sz="1400" dirty="0"/>
              <a:t>, K. </a:t>
            </a:r>
            <a:r>
              <a:rPr lang="sk-SK" sz="1400" dirty="0" err="1"/>
              <a:t>Cotton</a:t>
            </a:r>
            <a:r>
              <a:rPr lang="sk-SK" sz="1400" dirty="0"/>
              <a:t> Textile/</a:t>
            </a:r>
            <a:r>
              <a:rPr lang="sk-SK" sz="1400" dirty="0" err="1"/>
              <a:t>Iron</a:t>
            </a:r>
            <a:r>
              <a:rPr lang="sk-SK" sz="1400" dirty="0"/>
              <a:t> Oxide </a:t>
            </a:r>
            <a:r>
              <a:rPr lang="sk-SK" sz="1400" dirty="0" err="1"/>
              <a:t>Nanozyme</a:t>
            </a:r>
            <a:r>
              <a:rPr lang="sk-SK" sz="1400" dirty="0"/>
              <a:t> </a:t>
            </a:r>
            <a:r>
              <a:rPr lang="sk-SK" sz="1400" dirty="0" err="1"/>
              <a:t>Composites</a:t>
            </a:r>
            <a:r>
              <a:rPr lang="sk-SK" sz="1400" dirty="0"/>
              <a:t> </a:t>
            </a:r>
            <a:r>
              <a:rPr lang="sk-SK" sz="1400" dirty="0" err="1"/>
              <a:t>with</a:t>
            </a:r>
            <a:r>
              <a:rPr lang="sk-SK" sz="1400" dirty="0"/>
              <a:t> </a:t>
            </a:r>
            <a:r>
              <a:rPr lang="sk-SK" sz="1400" dirty="0" err="1"/>
              <a:t>Peroxidase-like</a:t>
            </a:r>
            <a:r>
              <a:rPr lang="sk-SK" sz="1400" dirty="0"/>
              <a:t> </a:t>
            </a:r>
            <a:r>
              <a:rPr lang="sk-SK" sz="1400" dirty="0" err="1"/>
              <a:t>Activity</a:t>
            </a:r>
            <a:r>
              <a:rPr lang="sk-SK" sz="1400" dirty="0"/>
              <a:t>: </a:t>
            </a:r>
            <a:r>
              <a:rPr lang="sk-SK" sz="1400" dirty="0" err="1"/>
              <a:t>Preparation</a:t>
            </a:r>
            <a:r>
              <a:rPr lang="sk-SK" sz="1400" dirty="0"/>
              <a:t>, </a:t>
            </a:r>
            <a:r>
              <a:rPr lang="sk-SK" sz="1400" dirty="0" err="1"/>
              <a:t>Characterization</a:t>
            </a:r>
            <a:r>
              <a:rPr lang="sk-SK" sz="1400" dirty="0"/>
              <a:t>, and </a:t>
            </a:r>
            <a:r>
              <a:rPr lang="sk-SK" sz="1400" dirty="0" err="1"/>
              <a:t>Application</a:t>
            </a:r>
            <a:r>
              <a:rPr lang="sk-SK" sz="1400" dirty="0"/>
              <a:t>. </a:t>
            </a:r>
            <a:r>
              <a:rPr lang="sk-SK" sz="1400" b="1" i="1" dirty="0"/>
              <a:t>ACS </a:t>
            </a:r>
            <a:r>
              <a:rPr lang="sk-SK" sz="1400" b="1" i="1" dirty="0" err="1"/>
              <a:t>Appl</a:t>
            </a:r>
            <a:r>
              <a:rPr lang="sk-SK" sz="1400" b="1" i="1" dirty="0"/>
              <a:t>. Mater. </a:t>
            </a:r>
            <a:r>
              <a:rPr lang="sk-SK" sz="1400" b="1" i="1" dirty="0" err="1"/>
              <a:t>Interfaces</a:t>
            </a:r>
            <a:r>
              <a:rPr lang="sk-SK" sz="1400" b="1" dirty="0"/>
              <a:t> 2021</a:t>
            </a:r>
            <a:r>
              <a:rPr lang="sk-SK" sz="1400" dirty="0"/>
              <a:t>, </a:t>
            </a:r>
            <a:r>
              <a:rPr lang="sk-SK" sz="1400" i="1" dirty="0"/>
              <a:t>13</a:t>
            </a:r>
            <a:r>
              <a:rPr lang="sk-SK" sz="1400" dirty="0"/>
              <a:t> (20), 23627–23637. </a:t>
            </a:r>
            <a:r>
              <a:rPr lang="sk-SK" sz="1400" dirty="0">
                <a:hlinkClick r:id="rId5"/>
              </a:rPr>
              <a:t>https://doi.org/10.1021/acsami.1c02154</a:t>
            </a:r>
            <a:r>
              <a:rPr lang="sk-SK" sz="1400" dirty="0"/>
              <a:t>.</a:t>
            </a:r>
            <a:endParaRPr lang="sk-SK" sz="1400" dirty="0">
              <a:effectLst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46494" y="4883228"/>
            <a:ext cx="4248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dvOT2e364b11"/>
              </a:rPr>
              <a:t>For each curve, zero </a:t>
            </a:r>
            <a:r>
              <a:rPr lang="en-US" sz="1600" b="1" dirty="0" err="1">
                <a:solidFill>
                  <a:schemeClr val="accent1"/>
                </a:solidFill>
                <a:latin typeface="AdvOT2e364b11"/>
              </a:rPr>
              <a:t>hystereses</a:t>
            </a:r>
            <a:r>
              <a:rPr lang="en-US" sz="1600" b="1" dirty="0">
                <a:solidFill>
                  <a:schemeClr val="accent1"/>
                </a:solidFill>
                <a:latin typeface="AdvOT2e364b11"/>
              </a:rPr>
              <a:t> are found, revealing </a:t>
            </a:r>
            <a:r>
              <a:rPr lang="en-US" sz="1600" b="1" dirty="0" smtClean="0">
                <a:solidFill>
                  <a:schemeClr val="accent1"/>
                </a:solidFill>
                <a:latin typeface="AdvOT2e364b11"/>
              </a:rPr>
              <a:t>the superparamagnetic </a:t>
            </a:r>
            <a:r>
              <a:rPr lang="en-US" sz="1600" b="1" dirty="0">
                <a:solidFill>
                  <a:schemeClr val="accent1"/>
                </a:solidFill>
                <a:latin typeface="AdvOT2e364b11"/>
              </a:rPr>
              <a:t>nature of the magnetic nanoparticles. </a:t>
            </a:r>
            <a:endParaRPr lang="sk-SK" sz="1600" b="1" dirty="0">
              <a:solidFill>
                <a:schemeClr val="accent1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334000" y="482484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AdvOT2e364b11"/>
              </a:rPr>
              <a:t>At higher frequencies, the moments </a:t>
            </a:r>
            <a:r>
              <a:rPr lang="en-US" sz="1600" b="1" dirty="0" smtClean="0">
                <a:solidFill>
                  <a:schemeClr val="accent5"/>
                </a:solidFill>
                <a:latin typeface="AdvOT2e364b11"/>
              </a:rPr>
              <a:t>of </a:t>
            </a:r>
            <a:r>
              <a:rPr lang="en-US" sz="1600" b="1" dirty="0">
                <a:solidFill>
                  <a:schemeClr val="accent5"/>
                </a:solidFill>
                <a:latin typeface="AdvOT2e364b11"/>
              </a:rPr>
              <a:t>greater nanoparticles are not able to follow the </a:t>
            </a:r>
            <a:r>
              <a:rPr lang="en-US" sz="1600" b="1" dirty="0">
                <a:solidFill>
                  <a:schemeClr val="accent5"/>
                </a:solidFill>
                <a:latin typeface="AdvOT2e364b11+fb"/>
              </a:rPr>
              <a:t>fi</a:t>
            </a:r>
            <a:r>
              <a:rPr lang="en-US" sz="1600" b="1" dirty="0">
                <a:solidFill>
                  <a:schemeClr val="accent5"/>
                </a:solidFill>
                <a:latin typeface="AdvOT2e364b11"/>
              </a:rPr>
              <a:t>eld changes </a:t>
            </a:r>
            <a:r>
              <a:rPr lang="en-US" sz="1600" b="1" dirty="0" smtClean="0">
                <a:solidFill>
                  <a:schemeClr val="accent5"/>
                </a:solidFill>
                <a:latin typeface="AdvOT2e364b11"/>
              </a:rPr>
              <a:t>as </a:t>
            </a:r>
            <a:r>
              <a:rPr lang="en-US" sz="1600" b="1" dirty="0">
                <a:solidFill>
                  <a:schemeClr val="accent5"/>
                </a:solidFill>
                <a:latin typeface="AdvOT2e364b11"/>
              </a:rPr>
              <a:t>the </a:t>
            </a:r>
            <a:r>
              <a:rPr lang="en-US" sz="1600" b="1" dirty="0" err="1">
                <a:solidFill>
                  <a:schemeClr val="accent5"/>
                </a:solidFill>
                <a:latin typeface="AdvOT2e364b11"/>
              </a:rPr>
              <a:t>Ne</a:t>
            </a:r>
            <a:r>
              <a:rPr lang="en-US" sz="1600" b="1" dirty="0" err="1">
                <a:solidFill>
                  <a:schemeClr val="accent5"/>
                </a:solidFill>
                <a:latin typeface="AdvOT8608a8d1+03"/>
              </a:rPr>
              <a:t>́</a:t>
            </a:r>
            <a:r>
              <a:rPr lang="en-US" sz="1600" b="1" dirty="0" err="1">
                <a:solidFill>
                  <a:schemeClr val="accent5"/>
                </a:solidFill>
                <a:latin typeface="AdvOT2e364b11"/>
              </a:rPr>
              <a:t>el</a:t>
            </a:r>
            <a:r>
              <a:rPr lang="en-US" sz="1600" b="1" dirty="0">
                <a:solidFill>
                  <a:schemeClr val="accent5"/>
                </a:solidFill>
                <a:latin typeface="AdvOT2e364b11"/>
              </a:rPr>
              <a:t> relaxation time is exponentially dependent on </a:t>
            </a:r>
            <a:r>
              <a:rPr lang="en-US" sz="1600" b="1" dirty="0" smtClean="0">
                <a:solidFill>
                  <a:schemeClr val="accent5"/>
                </a:solidFill>
                <a:latin typeface="AdvOT2e364b11"/>
              </a:rPr>
              <a:t>the magnetic </a:t>
            </a:r>
            <a:r>
              <a:rPr lang="en-US" sz="1600" b="1" dirty="0">
                <a:solidFill>
                  <a:schemeClr val="accent5"/>
                </a:solidFill>
                <a:latin typeface="AdvOT2e364b11"/>
              </a:rPr>
              <a:t>anisotropy energy and therefore on the </a:t>
            </a:r>
            <a:r>
              <a:rPr lang="en-US" sz="1600" b="1" dirty="0" smtClean="0">
                <a:solidFill>
                  <a:schemeClr val="accent5"/>
                </a:solidFill>
                <a:latin typeface="AdvOT2e364b11"/>
              </a:rPr>
              <a:t>nanoparticle </a:t>
            </a:r>
            <a:r>
              <a:rPr lang="sk-SK" sz="1600" b="1" dirty="0" err="1" smtClean="0">
                <a:solidFill>
                  <a:schemeClr val="accent5"/>
                </a:solidFill>
                <a:latin typeface="AdvOT2e364b11"/>
              </a:rPr>
              <a:t>volume</a:t>
            </a:r>
            <a:r>
              <a:rPr lang="sk-SK" sz="1600" b="1" dirty="0" smtClean="0">
                <a:solidFill>
                  <a:schemeClr val="accent5"/>
                </a:solidFill>
                <a:latin typeface="AdvOT2e364b11"/>
              </a:rPr>
              <a:t> </a:t>
            </a:r>
            <a:r>
              <a:rPr lang="sk-SK" sz="1600" b="1" dirty="0">
                <a:solidFill>
                  <a:schemeClr val="accent5"/>
                </a:solidFill>
                <a:latin typeface="AdvOT2e364b11"/>
              </a:rPr>
              <a:t>as </a:t>
            </a:r>
            <a:r>
              <a:rPr lang="sk-SK" sz="1600" b="1" dirty="0" err="1">
                <a:solidFill>
                  <a:schemeClr val="accent5"/>
                </a:solidFill>
                <a:latin typeface="AdvOT2e364b11"/>
              </a:rPr>
              <a:t>well</a:t>
            </a:r>
            <a:r>
              <a:rPr lang="sk-SK" sz="1600" b="1" dirty="0">
                <a:solidFill>
                  <a:schemeClr val="accent5"/>
                </a:solidFill>
                <a:latin typeface="AdvOT2e364b11"/>
              </a:rPr>
              <a:t>.</a:t>
            </a:r>
            <a:endParaRPr lang="sk-SK" sz="1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2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287" y="1310128"/>
            <a:ext cx="3466264" cy="284311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20" y="1263038"/>
            <a:ext cx="4062032" cy="1956513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785521" y="-464512"/>
            <a:ext cx="1086728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Neutron </a:t>
            </a:r>
            <a:r>
              <a:rPr lang="en-US" sz="4800" b="1" dirty="0">
                <a:solidFill>
                  <a:srgbClr val="FF0000"/>
                </a:solidFill>
              </a:rPr>
              <a:t>and </a:t>
            </a:r>
            <a:r>
              <a:rPr lang="en-US" sz="4800" b="1" dirty="0" smtClean="0">
                <a:solidFill>
                  <a:srgbClr val="FF0000"/>
                </a:solidFill>
              </a:rPr>
              <a:t>X-ray reflectometry of thin </a:t>
            </a:r>
            <a:r>
              <a:rPr lang="en-US" sz="4800" b="1" dirty="0">
                <a:solidFill>
                  <a:srgbClr val="FF0000"/>
                </a:solidFill>
              </a:rPr>
              <a:t>films 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of polymer nanocomposites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sk-SK" sz="4800" b="1" dirty="0">
              <a:solidFill>
                <a:srgbClr val="FF0000"/>
              </a:solidFill>
            </a:endParaRPr>
          </a:p>
        </p:txBody>
      </p:sp>
      <p:pic>
        <p:nvPicPr>
          <p:cNvPr id="138" name="Obrázok 1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79" y="1224533"/>
            <a:ext cx="4015141" cy="3597194"/>
          </a:xfrm>
          <a:prstGeom prst="rect">
            <a:avLst/>
          </a:prstGeom>
        </p:spPr>
      </p:pic>
      <p:sp>
        <p:nvSpPr>
          <p:cNvPr id="139" name="Obdĺžnik 138"/>
          <p:cNvSpPr/>
          <p:nvPr/>
        </p:nvSpPr>
        <p:spPr>
          <a:xfrm>
            <a:off x="4850560" y="3292431"/>
            <a:ext cx="3251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dvOT5fcf1b24"/>
              </a:rPr>
              <a:t>AFM images of polystyrene-fullerene C</a:t>
            </a:r>
            <a:r>
              <a:rPr lang="en-US" sz="1050" dirty="0">
                <a:latin typeface="AdvOT5fcf1b24"/>
              </a:rPr>
              <a:t>60 </a:t>
            </a:r>
            <a:r>
              <a:rPr lang="en-US" sz="1400" dirty="0" smtClean="0">
                <a:latin typeface="AdvOT5fcf1b24"/>
              </a:rPr>
              <a:t>(</a:t>
            </a:r>
            <a:r>
              <a:rPr lang="en-US" sz="1400" dirty="0">
                <a:latin typeface="AdvOT5fcf1b24"/>
              </a:rPr>
              <a:t>left) and </a:t>
            </a:r>
            <a:r>
              <a:rPr lang="en-US" sz="1400" dirty="0" smtClean="0">
                <a:latin typeface="AdvOT5fcf1b24"/>
              </a:rPr>
              <a:t>C</a:t>
            </a:r>
            <a:r>
              <a:rPr lang="en-US" sz="1050" dirty="0" smtClean="0">
                <a:latin typeface="AdvOT5fcf1b24"/>
              </a:rPr>
              <a:t>70 </a:t>
            </a:r>
            <a:r>
              <a:rPr lang="en-US" sz="1400" dirty="0" smtClean="0">
                <a:latin typeface="AdvOT5fcf1b24"/>
              </a:rPr>
              <a:t>(</a:t>
            </a:r>
            <a:r>
              <a:rPr lang="en-US" sz="1400" dirty="0">
                <a:latin typeface="AdvOT5fcf1b24"/>
              </a:rPr>
              <a:t>right</a:t>
            </a:r>
            <a:r>
              <a:rPr lang="en-US" sz="1400" dirty="0" smtClean="0">
                <a:latin typeface="AdvOT5fcf1b24"/>
              </a:rPr>
              <a:t>)</a:t>
            </a:r>
            <a:r>
              <a:rPr lang="en-US" sz="1400" dirty="0">
                <a:latin typeface="AdvOT5fcf1b24"/>
              </a:rPr>
              <a:t> thin film </a:t>
            </a:r>
            <a:r>
              <a:rPr lang="en-US" sz="1400" dirty="0" smtClean="0">
                <a:latin typeface="AdvOT5fcf1b24"/>
              </a:rPr>
              <a:t>.</a:t>
            </a:r>
            <a:endParaRPr lang="sk-SK" sz="4000" dirty="0"/>
          </a:p>
        </p:txBody>
      </p:sp>
      <p:sp>
        <p:nvSpPr>
          <p:cNvPr id="140" name="Obdĺžnik 139"/>
          <p:cNvSpPr/>
          <p:nvPr/>
        </p:nvSpPr>
        <p:spPr>
          <a:xfrm>
            <a:off x="8185304" y="4206745"/>
            <a:ext cx="4021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dvOT5fcf1b24"/>
              </a:rPr>
              <a:t>Comparison of reflectivity curves for different models considered </a:t>
            </a:r>
            <a:r>
              <a:rPr lang="en-US" sz="1400" dirty="0" smtClean="0">
                <a:latin typeface="AdvOT5fcf1b24"/>
              </a:rPr>
              <a:t>and the </a:t>
            </a:r>
            <a:r>
              <a:rPr lang="en-US" sz="1400" dirty="0">
                <a:latin typeface="AdvOT5fcf1b24"/>
              </a:rPr>
              <a:t>corresponding SLD profiles (inset) of a model PS-fullerene thin film.</a:t>
            </a:r>
            <a:endParaRPr lang="sk-SK" sz="1400" dirty="0"/>
          </a:p>
        </p:txBody>
      </p:sp>
      <p:sp>
        <p:nvSpPr>
          <p:cNvPr id="141" name="Obdĺžnik 140"/>
          <p:cNvSpPr/>
          <p:nvPr/>
        </p:nvSpPr>
        <p:spPr>
          <a:xfrm>
            <a:off x="203753" y="5901914"/>
            <a:ext cx="112490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dirty="0" smtClean="0"/>
              <a:t> </a:t>
            </a:r>
            <a:endParaRPr lang="sk-SK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1400" dirty="0" err="1"/>
              <a:t>Tropin</a:t>
            </a:r>
            <a:r>
              <a:rPr lang="sk-SK" sz="1400" dirty="0"/>
              <a:t>, T. V.; </a:t>
            </a:r>
            <a:r>
              <a:rPr lang="sk-SK" sz="1400" b="1" dirty="0" err="1"/>
              <a:t>Karpets</a:t>
            </a:r>
            <a:r>
              <a:rPr lang="sk-SK" sz="1400" b="1" dirty="0"/>
              <a:t>, M. L</a:t>
            </a:r>
            <a:r>
              <a:rPr lang="sk-SK" sz="1400" dirty="0"/>
              <a:t>.; </a:t>
            </a:r>
            <a:r>
              <a:rPr lang="sk-SK" sz="1400" dirty="0" err="1"/>
              <a:t>Kosiachkin</a:t>
            </a:r>
            <a:r>
              <a:rPr lang="sk-SK" sz="1400" dirty="0"/>
              <a:t>, Y.; </a:t>
            </a:r>
            <a:r>
              <a:rPr lang="sk-SK" sz="1400" dirty="0" err="1"/>
              <a:t>Gapon</a:t>
            </a:r>
            <a:r>
              <a:rPr lang="sk-SK" sz="1400" dirty="0"/>
              <a:t>, I. V.; </a:t>
            </a:r>
            <a:r>
              <a:rPr lang="sk-SK" sz="1400" dirty="0" err="1"/>
              <a:t>Gorshkova</a:t>
            </a:r>
            <a:r>
              <a:rPr lang="sk-SK" sz="1400" dirty="0"/>
              <a:t>, Y. E.; </a:t>
            </a:r>
            <a:r>
              <a:rPr lang="sk-SK" sz="1400" dirty="0" err="1"/>
              <a:t>Aksenov</a:t>
            </a:r>
            <a:r>
              <a:rPr lang="sk-SK" sz="1400" dirty="0"/>
              <a:t>, V. L. </a:t>
            </a:r>
            <a:r>
              <a:rPr lang="sk-SK" sz="1400" dirty="0" err="1"/>
              <a:t>Evaluation</a:t>
            </a:r>
            <a:r>
              <a:rPr lang="sk-SK" sz="1400" dirty="0"/>
              <a:t> of </a:t>
            </a:r>
            <a:r>
              <a:rPr lang="sk-SK" sz="1400" dirty="0" err="1"/>
              <a:t>Fullerenes</a:t>
            </a:r>
            <a:r>
              <a:rPr lang="sk-SK" sz="1400" dirty="0"/>
              <a:t> C </a:t>
            </a:r>
            <a:r>
              <a:rPr lang="sk-SK" sz="1400" baseline="-25000" dirty="0"/>
              <a:t>60</a:t>
            </a:r>
            <a:r>
              <a:rPr lang="sk-SK" sz="1400" dirty="0"/>
              <a:t> /C </a:t>
            </a:r>
            <a:r>
              <a:rPr lang="sk-SK" sz="1400" baseline="-25000" dirty="0"/>
              <a:t>70</a:t>
            </a:r>
            <a:r>
              <a:rPr lang="sk-SK" sz="1400" dirty="0"/>
              <a:t> </a:t>
            </a:r>
            <a:r>
              <a:rPr lang="sk-SK" sz="1400" dirty="0" err="1"/>
              <a:t>Layers</a:t>
            </a:r>
            <a:r>
              <a:rPr lang="sk-SK" sz="1400" dirty="0"/>
              <a:t> in </a:t>
            </a:r>
            <a:r>
              <a:rPr lang="sk-SK" sz="1400" dirty="0" err="1"/>
              <a:t>Polystyrene</a:t>
            </a:r>
            <a:r>
              <a:rPr lang="sk-SK" sz="1400" dirty="0"/>
              <a:t> </a:t>
            </a:r>
            <a:r>
              <a:rPr lang="sk-SK" sz="1400" dirty="0" err="1"/>
              <a:t>Thin</a:t>
            </a:r>
            <a:r>
              <a:rPr lang="sk-SK" sz="1400" dirty="0"/>
              <a:t> </a:t>
            </a:r>
            <a:r>
              <a:rPr lang="sk-SK" sz="1400" dirty="0" err="1"/>
              <a:t>Films</a:t>
            </a:r>
            <a:r>
              <a:rPr lang="sk-SK" sz="1400" dirty="0"/>
              <a:t> by </a:t>
            </a:r>
            <a:r>
              <a:rPr lang="sk-SK" sz="1400" dirty="0" err="1"/>
              <a:t>Neutron</a:t>
            </a:r>
            <a:r>
              <a:rPr lang="sk-SK" sz="1400" dirty="0"/>
              <a:t> and X-</a:t>
            </a:r>
            <a:r>
              <a:rPr lang="sk-SK" sz="1400" dirty="0" err="1"/>
              <a:t>Ray</a:t>
            </a:r>
            <a:r>
              <a:rPr lang="sk-SK" sz="1400" dirty="0"/>
              <a:t> </a:t>
            </a:r>
            <a:r>
              <a:rPr lang="sk-SK" sz="1400" dirty="0" err="1"/>
              <a:t>Reflectometry</a:t>
            </a:r>
            <a:r>
              <a:rPr lang="sk-SK" sz="1400" dirty="0"/>
              <a:t>. </a:t>
            </a:r>
            <a:r>
              <a:rPr lang="sk-SK" sz="1400" b="1" i="1" dirty="0" err="1"/>
              <a:t>Fullerenes</a:t>
            </a:r>
            <a:r>
              <a:rPr lang="sk-SK" sz="1400" b="1" i="1" dirty="0"/>
              <a:t>, </a:t>
            </a:r>
            <a:r>
              <a:rPr lang="sk-SK" sz="1400" b="1" i="1" dirty="0" err="1"/>
              <a:t>Nanotubes</a:t>
            </a:r>
            <a:r>
              <a:rPr lang="sk-SK" sz="1400" b="1" i="1" dirty="0"/>
              <a:t> and </a:t>
            </a:r>
            <a:r>
              <a:rPr lang="sk-SK" sz="1400" b="1" i="1" dirty="0" err="1"/>
              <a:t>Carbon</a:t>
            </a:r>
            <a:r>
              <a:rPr lang="sk-SK" sz="1400" b="1" i="1" dirty="0"/>
              <a:t> </a:t>
            </a:r>
            <a:r>
              <a:rPr lang="sk-SK" sz="1400" b="1" i="1" dirty="0" err="1"/>
              <a:t>Nanostructures</a:t>
            </a:r>
            <a:r>
              <a:rPr lang="sk-SK" sz="1400" b="1" dirty="0"/>
              <a:t> 2021</a:t>
            </a:r>
            <a:r>
              <a:rPr lang="sk-SK" sz="1400" dirty="0"/>
              <a:t>, 1–6. </a:t>
            </a:r>
            <a:r>
              <a:rPr lang="sk-SK" sz="1400" dirty="0">
                <a:hlinkClick r:id="rId5"/>
              </a:rPr>
              <a:t>https://doi.org/10.1080/1536383X.2021.1901276</a:t>
            </a:r>
            <a:r>
              <a:rPr lang="sk-SK" sz="1400" dirty="0"/>
              <a:t>.</a:t>
            </a:r>
            <a:endParaRPr lang="sk-SK" sz="14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Прямоугольник 29"/>
              <p:cNvSpPr/>
              <p:nvPr/>
            </p:nvSpPr>
            <p:spPr>
              <a:xfrm>
                <a:off x="444217" y="4153243"/>
                <a:ext cx="1112228" cy="339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ru-RU" sz="14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  <m:r>
                        <a:rPr lang="ru-RU" sz="14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</m:e>
                        <m:sub>
                          <m:r>
                            <a:rPr lang="ru-RU" sz="1400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42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17" y="4153243"/>
                <a:ext cx="1112228" cy="339837"/>
              </a:xfrm>
              <a:prstGeom prst="rect">
                <a:avLst/>
              </a:prstGeom>
              <a:blipFill rotWithShape="0"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Прямоугольник 31"/>
              <p:cNvSpPr/>
              <p:nvPr/>
            </p:nvSpPr>
            <p:spPr>
              <a:xfrm>
                <a:off x="410650" y="3554041"/>
                <a:ext cx="1179362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ru-RU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acc>
                        </m:e>
                      </m:d>
                      <m:r>
                        <a:rPr lang="ru-RU" sz="14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ru-RU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ru-RU" sz="1400" b="1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43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50" y="3554041"/>
                <a:ext cx="1179362" cy="541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Прямоугольник 26"/>
          <p:cNvSpPr/>
          <p:nvPr/>
        </p:nvSpPr>
        <p:spPr>
          <a:xfrm>
            <a:off x="18633" y="4586752"/>
            <a:ext cx="2912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Scattering length density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SLD):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 for neutrons</a:t>
            </a:r>
            <a:endParaRPr lang="ru-RU" sz="1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9" name="Picture 14" descr="C:\Users\User\Desktop\jinr\Конференції і школи\ПАК 2019 июнь\Рисунок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217" y="5175338"/>
            <a:ext cx="1744108" cy="645966"/>
          </a:xfrm>
          <a:prstGeom prst="rect">
            <a:avLst/>
          </a:prstGeom>
          <a:noFill/>
        </p:spPr>
      </p:pic>
      <p:sp>
        <p:nvSpPr>
          <p:cNvPr id="150" name="Obdĺžnik 149"/>
          <p:cNvSpPr/>
          <p:nvPr/>
        </p:nvSpPr>
        <p:spPr>
          <a:xfrm>
            <a:off x="3322536" y="5504117"/>
            <a:ext cx="7402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Roboto"/>
              </a:rPr>
              <a:t>Reflectometry </a:t>
            </a:r>
            <a:r>
              <a:rPr lang="en-US" b="1" dirty="0" smtClean="0">
                <a:solidFill>
                  <a:schemeClr val="accent5"/>
                </a:solidFill>
                <a:latin typeface="Roboto"/>
              </a:rPr>
              <a:t>is a </a:t>
            </a:r>
            <a:r>
              <a:rPr lang="en-US" b="1" dirty="0">
                <a:solidFill>
                  <a:schemeClr val="accent5"/>
                </a:solidFill>
                <a:latin typeface="Roboto"/>
              </a:rPr>
              <a:t>powerful method for examining the </a:t>
            </a:r>
            <a:r>
              <a:rPr lang="en-US" b="1" dirty="0" err="1">
                <a:solidFill>
                  <a:schemeClr val="accent5"/>
                </a:solidFill>
                <a:latin typeface="Roboto"/>
              </a:rPr>
              <a:t>nanometric</a:t>
            </a:r>
            <a:r>
              <a:rPr lang="en-US" b="1" dirty="0">
                <a:solidFill>
                  <a:schemeClr val="accent5"/>
                </a:solidFill>
                <a:latin typeface="Roboto"/>
              </a:rPr>
              <a:t> structure of the surface and interfaces of various materials.</a:t>
            </a:r>
            <a:endParaRPr lang="sk-SK" b="1" dirty="0">
              <a:solidFill>
                <a:schemeClr val="accent5"/>
              </a:solidFill>
            </a:endParaRPr>
          </a:p>
        </p:txBody>
      </p:sp>
      <p:pic>
        <p:nvPicPr>
          <p:cNvPr id="182" name="Рисунок 2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50" y="3874704"/>
            <a:ext cx="1261445" cy="1261445"/>
          </a:xfrm>
          <a:prstGeom prst="rect">
            <a:avLst/>
          </a:prstGeom>
        </p:spPr>
      </p:pic>
      <p:sp>
        <p:nvSpPr>
          <p:cNvPr id="184" name="TextBox 233"/>
          <p:cNvSpPr txBox="1"/>
          <p:nvPr/>
        </p:nvSpPr>
        <p:spPr>
          <a:xfrm>
            <a:off x="4418798" y="5159767"/>
            <a:ext cx="2057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Fullerene C</a:t>
            </a:r>
            <a:r>
              <a:rPr lang="uk-UA" sz="1600" b="1" baseline="-25000" dirty="0" smtClean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ru-RU" sz="1600" b="1" baseline="-25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6" name="Obrázok 1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7429" y="3868930"/>
            <a:ext cx="1499490" cy="1222724"/>
          </a:xfrm>
          <a:prstGeom prst="rect">
            <a:avLst/>
          </a:prstGeom>
        </p:spPr>
      </p:pic>
      <p:sp>
        <p:nvSpPr>
          <p:cNvPr id="188" name="TextBox 181"/>
          <p:cNvSpPr txBox="1"/>
          <p:nvPr/>
        </p:nvSpPr>
        <p:spPr>
          <a:xfrm>
            <a:off x="5978256" y="5137375"/>
            <a:ext cx="2297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Fullerene C</a:t>
            </a:r>
            <a:r>
              <a:rPr lang="en-US" sz="1600" b="1" baseline="-25000" dirty="0">
                <a:solidFill>
                  <a:srgbClr val="000000"/>
                </a:solidFill>
                <a:latin typeface="Arial" charset="0"/>
              </a:rPr>
              <a:t>7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ru-RU" sz="1600" b="1" baseline="-25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3" y="963909"/>
            <a:ext cx="2898066" cy="455295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61" y="1087354"/>
            <a:ext cx="2731146" cy="442950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772" y="1356502"/>
            <a:ext cx="5272079" cy="151527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95046" y="-544718"/>
            <a:ext cx="1086728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Neutron </a:t>
            </a:r>
            <a:r>
              <a:rPr lang="en-US" sz="4800" b="1" dirty="0">
                <a:solidFill>
                  <a:srgbClr val="FF0000"/>
                </a:solidFill>
              </a:rPr>
              <a:t>and </a:t>
            </a:r>
            <a:r>
              <a:rPr lang="en-US" sz="4800" b="1" dirty="0" smtClean="0">
                <a:solidFill>
                  <a:srgbClr val="FF0000"/>
                </a:solidFill>
              </a:rPr>
              <a:t>X-ray reflectometry of thin </a:t>
            </a:r>
            <a:r>
              <a:rPr lang="en-US" sz="4800" b="1" dirty="0">
                <a:solidFill>
                  <a:srgbClr val="FF0000"/>
                </a:solidFill>
              </a:rPr>
              <a:t>films 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of polymer nanocomposites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03753" y="5901914"/>
            <a:ext cx="112490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dirty="0" smtClean="0"/>
              <a:t> </a:t>
            </a:r>
            <a:endParaRPr lang="sk-SK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1400" dirty="0" err="1"/>
              <a:t>Tropin</a:t>
            </a:r>
            <a:r>
              <a:rPr lang="sk-SK" sz="1400" dirty="0"/>
              <a:t>, T. V.; </a:t>
            </a:r>
            <a:r>
              <a:rPr lang="sk-SK" sz="1400" b="1" dirty="0" err="1"/>
              <a:t>Karpets</a:t>
            </a:r>
            <a:r>
              <a:rPr lang="sk-SK" sz="1400" b="1" dirty="0"/>
              <a:t>, M. L</a:t>
            </a:r>
            <a:r>
              <a:rPr lang="sk-SK" sz="1400" dirty="0"/>
              <a:t>.; </a:t>
            </a:r>
            <a:r>
              <a:rPr lang="sk-SK" sz="1400" dirty="0" err="1"/>
              <a:t>Kosiachkin</a:t>
            </a:r>
            <a:r>
              <a:rPr lang="sk-SK" sz="1400" dirty="0"/>
              <a:t>, Y.; </a:t>
            </a:r>
            <a:r>
              <a:rPr lang="sk-SK" sz="1400" dirty="0" err="1"/>
              <a:t>Gapon</a:t>
            </a:r>
            <a:r>
              <a:rPr lang="sk-SK" sz="1400" dirty="0"/>
              <a:t>, I. V.; </a:t>
            </a:r>
            <a:r>
              <a:rPr lang="sk-SK" sz="1400" dirty="0" err="1"/>
              <a:t>Gorshkova</a:t>
            </a:r>
            <a:r>
              <a:rPr lang="sk-SK" sz="1400" dirty="0"/>
              <a:t>, Y. E.; </a:t>
            </a:r>
            <a:r>
              <a:rPr lang="sk-SK" sz="1400" dirty="0" err="1"/>
              <a:t>Aksenov</a:t>
            </a:r>
            <a:r>
              <a:rPr lang="sk-SK" sz="1400" dirty="0"/>
              <a:t>, V. L. </a:t>
            </a:r>
            <a:r>
              <a:rPr lang="sk-SK" sz="1400" dirty="0" err="1"/>
              <a:t>Evaluation</a:t>
            </a:r>
            <a:r>
              <a:rPr lang="sk-SK" sz="1400" dirty="0"/>
              <a:t> of </a:t>
            </a:r>
            <a:r>
              <a:rPr lang="sk-SK" sz="1400" dirty="0" err="1"/>
              <a:t>Fullerenes</a:t>
            </a:r>
            <a:r>
              <a:rPr lang="sk-SK" sz="1400" dirty="0"/>
              <a:t> C </a:t>
            </a:r>
            <a:r>
              <a:rPr lang="sk-SK" sz="1400" baseline="-25000" dirty="0"/>
              <a:t>60</a:t>
            </a:r>
            <a:r>
              <a:rPr lang="sk-SK" sz="1400" dirty="0"/>
              <a:t> /C </a:t>
            </a:r>
            <a:r>
              <a:rPr lang="sk-SK" sz="1400" baseline="-25000" dirty="0"/>
              <a:t>70</a:t>
            </a:r>
            <a:r>
              <a:rPr lang="sk-SK" sz="1400" dirty="0"/>
              <a:t> </a:t>
            </a:r>
            <a:r>
              <a:rPr lang="sk-SK" sz="1400" dirty="0" err="1"/>
              <a:t>Layers</a:t>
            </a:r>
            <a:r>
              <a:rPr lang="sk-SK" sz="1400" dirty="0"/>
              <a:t> in </a:t>
            </a:r>
            <a:r>
              <a:rPr lang="sk-SK" sz="1400" dirty="0" err="1"/>
              <a:t>Polystyrene</a:t>
            </a:r>
            <a:r>
              <a:rPr lang="sk-SK" sz="1400" dirty="0"/>
              <a:t> </a:t>
            </a:r>
            <a:r>
              <a:rPr lang="sk-SK" sz="1400" dirty="0" err="1"/>
              <a:t>Thin</a:t>
            </a:r>
            <a:r>
              <a:rPr lang="sk-SK" sz="1400" dirty="0"/>
              <a:t> </a:t>
            </a:r>
            <a:r>
              <a:rPr lang="sk-SK" sz="1400" dirty="0" err="1"/>
              <a:t>Films</a:t>
            </a:r>
            <a:r>
              <a:rPr lang="sk-SK" sz="1400" dirty="0"/>
              <a:t> by </a:t>
            </a:r>
            <a:r>
              <a:rPr lang="sk-SK" sz="1400" dirty="0" err="1"/>
              <a:t>Neutron</a:t>
            </a:r>
            <a:r>
              <a:rPr lang="sk-SK" sz="1400" dirty="0"/>
              <a:t> and X-</a:t>
            </a:r>
            <a:r>
              <a:rPr lang="sk-SK" sz="1400" dirty="0" err="1"/>
              <a:t>Ray</a:t>
            </a:r>
            <a:r>
              <a:rPr lang="sk-SK" sz="1400" dirty="0"/>
              <a:t> </a:t>
            </a:r>
            <a:r>
              <a:rPr lang="sk-SK" sz="1400" dirty="0" err="1"/>
              <a:t>Reflectometry</a:t>
            </a:r>
            <a:r>
              <a:rPr lang="sk-SK" sz="1400" dirty="0"/>
              <a:t>. </a:t>
            </a:r>
            <a:r>
              <a:rPr lang="sk-SK" sz="1400" b="1" i="1" dirty="0" err="1"/>
              <a:t>Fullerenes</a:t>
            </a:r>
            <a:r>
              <a:rPr lang="sk-SK" sz="1400" b="1" i="1" dirty="0"/>
              <a:t>, </a:t>
            </a:r>
            <a:r>
              <a:rPr lang="sk-SK" sz="1400" b="1" i="1" dirty="0" err="1"/>
              <a:t>Nanotubes</a:t>
            </a:r>
            <a:r>
              <a:rPr lang="sk-SK" sz="1400" b="1" i="1" dirty="0"/>
              <a:t> and </a:t>
            </a:r>
            <a:r>
              <a:rPr lang="sk-SK" sz="1400" b="1" i="1" dirty="0" err="1"/>
              <a:t>Carbon</a:t>
            </a:r>
            <a:r>
              <a:rPr lang="sk-SK" sz="1400" b="1" i="1" dirty="0"/>
              <a:t> </a:t>
            </a:r>
            <a:r>
              <a:rPr lang="sk-SK" sz="1400" b="1" i="1" dirty="0" err="1"/>
              <a:t>Nanostructures</a:t>
            </a:r>
            <a:r>
              <a:rPr lang="sk-SK" sz="1400" b="1" dirty="0"/>
              <a:t> 2021</a:t>
            </a:r>
            <a:r>
              <a:rPr lang="sk-SK" sz="1400" dirty="0"/>
              <a:t>, 1–6. </a:t>
            </a:r>
            <a:r>
              <a:rPr lang="sk-SK" sz="1400" dirty="0">
                <a:hlinkClick r:id="rId5"/>
              </a:rPr>
              <a:t>https://doi.org/10.1080/1536383X.2021.1901276</a:t>
            </a:r>
            <a:r>
              <a:rPr lang="sk-SK" sz="1400" dirty="0"/>
              <a:t>.</a:t>
            </a:r>
            <a:endParaRPr lang="sk-SK" sz="1400" dirty="0">
              <a:effectLst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0" y="5516859"/>
            <a:ext cx="7301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dvOT5fcf1b24"/>
              </a:rPr>
              <a:t>X-ray (left) and neutron (right)  </a:t>
            </a:r>
            <a:r>
              <a:rPr lang="en-US" sz="1400" dirty="0">
                <a:latin typeface="AdvOT5fcf1b24"/>
              </a:rPr>
              <a:t>reflectometry measurements of thin films of the </a:t>
            </a:r>
            <a:r>
              <a:rPr lang="en-US" sz="1400" dirty="0" smtClean="0">
                <a:latin typeface="AdvOT5fcf1b24"/>
              </a:rPr>
              <a:t>1 </a:t>
            </a:r>
            <a:r>
              <a:rPr lang="en-US" sz="1400" dirty="0" err="1" smtClean="0">
                <a:latin typeface="AdvOT5fcf1b24"/>
              </a:rPr>
              <a:t>wt</a:t>
            </a:r>
            <a:r>
              <a:rPr lang="en-US" sz="1400" dirty="0" smtClean="0">
                <a:latin typeface="AdvOT5fcf1b24"/>
              </a:rPr>
              <a:t> </a:t>
            </a:r>
            <a:r>
              <a:rPr lang="en-US" sz="1400" dirty="0">
                <a:latin typeface="AdvOT5fcf1b24"/>
              </a:rPr>
              <a:t>% </a:t>
            </a:r>
            <a:r>
              <a:rPr lang="en-US" sz="1400" dirty="0" smtClean="0">
                <a:latin typeface="AdvOT5fcf1b24"/>
              </a:rPr>
              <a:t>polystyrene-</a:t>
            </a:r>
            <a:r>
              <a:rPr lang="sk-SK" sz="1400" dirty="0" err="1" smtClean="0">
                <a:latin typeface="AdvOT5fcf1b24"/>
              </a:rPr>
              <a:t>fullerene</a:t>
            </a:r>
            <a:r>
              <a:rPr lang="sk-SK" sz="1400" dirty="0" smtClean="0">
                <a:latin typeface="AdvOT5fcf1b24"/>
              </a:rPr>
              <a:t> </a:t>
            </a:r>
            <a:r>
              <a:rPr lang="sk-SK" sz="1400" dirty="0" err="1">
                <a:latin typeface="AdvOT5fcf1b24"/>
              </a:rPr>
              <a:t>nanocomposites</a:t>
            </a:r>
            <a:r>
              <a:rPr lang="sk-SK" sz="1400" dirty="0">
                <a:latin typeface="AdvOT5fcf1b24"/>
              </a:rPr>
              <a:t> </a:t>
            </a:r>
            <a:r>
              <a:rPr lang="sk-SK" sz="1400" dirty="0" err="1">
                <a:latin typeface="AdvOT5fcf1b24"/>
              </a:rPr>
              <a:t>prepared</a:t>
            </a:r>
            <a:r>
              <a:rPr lang="sk-SK" sz="1400" dirty="0">
                <a:latin typeface="AdvOT5fcf1b24"/>
              </a:rPr>
              <a:t> at </a:t>
            </a:r>
            <a:r>
              <a:rPr lang="sk-SK" sz="1400" dirty="0" err="1">
                <a:latin typeface="AdvOT5fcf1b24"/>
              </a:rPr>
              <a:t>different</a:t>
            </a:r>
            <a:r>
              <a:rPr lang="sk-SK" sz="1400" dirty="0">
                <a:latin typeface="AdvOT5fcf1b24"/>
              </a:rPr>
              <a:t> </a:t>
            </a:r>
            <a:r>
              <a:rPr lang="sk-SK" sz="1400" dirty="0" err="1">
                <a:latin typeface="AdvOT5fcf1b24"/>
              </a:rPr>
              <a:t>spinning</a:t>
            </a:r>
            <a:r>
              <a:rPr lang="sk-SK" sz="1400" dirty="0">
                <a:latin typeface="AdvOT5fcf1b24"/>
              </a:rPr>
              <a:t> </a:t>
            </a:r>
            <a:r>
              <a:rPr lang="sk-SK" sz="1400" dirty="0" err="1">
                <a:latin typeface="AdvOT5fcf1b24"/>
              </a:rPr>
              <a:t>rates</a:t>
            </a:r>
            <a:r>
              <a:rPr lang="sk-SK" sz="1400" dirty="0">
                <a:latin typeface="AdvOT5fcf1b24"/>
              </a:rPr>
              <a:t> (</a:t>
            </a:r>
            <a:r>
              <a:rPr lang="sk-SK" sz="1400" dirty="0">
                <a:latin typeface="AdvOTc20ddc96"/>
              </a:rPr>
              <a:t>a </a:t>
            </a:r>
            <a:r>
              <a:rPr lang="sk-SK" sz="1400" dirty="0">
                <a:latin typeface="AdvOT5fcf1b24+20"/>
              </a:rPr>
              <a:t>– </a:t>
            </a:r>
            <a:r>
              <a:rPr lang="sk-SK" sz="1400" dirty="0" smtClean="0">
                <a:latin typeface="AdvOT5fcf1b24"/>
              </a:rPr>
              <a:t>C</a:t>
            </a:r>
            <a:r>
              <a:rPr lang="sk-SK" sz="600" dirty="0" smtClean="0">
                <a:latin typeface="AdvOT5fcf1b24"/>
              </a:rPr>
              <a:t>60</a:t>
            </a:r>
            <a:r>
              <a:rPr lang="sk-SK" sz="1400" dirty="0" smtClean="0">
                <a:latin typeface="AdvOT5fcf1b24"/>
              </a:rPr>
              <a:t>,</a:t>
            </a:r>
            <a:r>
              <a:rPr lang="en-US" sz="1400" dirty="0" smtClean="0">
                <a:latin typeface="AdvOT5fcf1b24"/>
              </a:rPr>
              <a:t> </a:t>
            </a:r>
            <a:r>
              <a:rPr lang="sk-SK" sz="1400" dirty="0" smtClean="0">
                <a:latin typeface="AdvOTc20ddc96"/>
              </a:rPr>
              <a:t>b </a:t>
            </a:r>
            <a:r>
              <a:rPr lang="sk-SK" sz="1400" dirty="0">
                <a:latin typeface="AdvOT5fcf1b24+20"/>
              </a:rPr>
              <a:t>– </a:t>
            </a:r>
            <a:r>
              <a:rPr lang="sk-SK" sz="1400" dirty="0">
                <a:latin typeface="AdvOT5fcf1b24"/>
              </a:rPr>
              <a:t>C</a:t>
            </a:r>
            <a:r>
              <a:rPr lang="sk-SK" sz="600" dirty="0">
                <a:latin typeface="AdvOT5fcf1b24"/>
              </a:rPr>
              <a:t>70</a:t>
            </a:r>
            <a:r>
              <a:rPr lang="sk-SK" sz="1400" dirty="0">
                <a:latin typeface="AdvOT5fcf1b24"/>
              </a:rPr>
              <a:t>).</a:t>
            </a:r>
            <a:endParaRPr lang="sk-SK" sz="1400" dirty="0"/>
          </a:p>
        </p:txBody>
      </p:sp>
      <p:sp>
        <p:nvSpPr>
          <p:cNvPr id="8" name="Obdĺžnik 7"/>
          <p:cNvSpPr/>
          <p:nvPr/>
        </p:nvSpPr>
        <p:spPr>
          <a:xfrm>
            <a:off x="6580772" y="2913105"/>
            <a:ext cx="549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dvOT5fcf1b24"/>
              </a:rPr>
              <a:t>Fit results for the experimental data for </a:t>
            </a:r>
            <a:r>
              <a:rPr lang="en-US" sz="1600" dirty="0" smtClean="0">
                <a:latin typeface="AdvOT5fcf1b24"/>
              </a:rPr>
              <a:t>1 </a:t>
            </a:r>
            <a:r>
              <a:rPr lang="en-US" sz="1600" dirty="0" err="1" smtClean="0">
                <a:latin typeface="AdvOT5fcf1b24"/>
              </a:rPr>
              <a:t>wt</a:t>
            </a:r>
            <a:r>
              <a:rPr lang="en-US" sz="1600" dirty="0" smtClean="0">
                <a:latin typeface="AdvOT5fcf1b24"/>
              </a:rPr>
              <a:t> </a:t>
            </a:r>
            <a:r>
              <a:rPr lang="en-US" sz="1600" dirty="0">
                <a:latin typeface="AdvOT5fcf1b24"/>
              </a:rPr>
              <a:t>% PS-fullerene </a:t>
            </a:r>
            <a:r>
              <a:rPr lang="en-US" sz="1600" dirty="0" smtClean="0">
                <a:latin typeface="AdvOT5fcf1b24"/>
              </a:rPr>
              <a:t>thin films</a:t>
            </a:r>
            <a:r>
              <a:rPr lang="en-US" sz="1600" dirty="0">
                <a:latin typeface="AdvOT5fcf1b24"/>
              </a:rPr>
              <a:t>: H </a:t>
            </a:r>
            <a:r>
              <a:rPr lang="en-US" sz="1600" dirty="0">
                <a:latin typeface="AdvOT5fcf1b24+20"/>
              </a:rPr>
              <a:t>– </a:t>
            </a:r>
            <a:r>
              <a:rPr lang="en-US" sz="1600" dirty="0">
                <a:latin typeface="AdvOT5fcf1b24"/>
              </a:rPr>
              <a:t>film thickness (error </a:t>
            </a:r>
            <a:r>
              <a:rPr lang="en-US" sz="1600" dirty="0">
                <a:latin typeface="AdvP4C4E51"/>
              </a:rPr>
              <a:t>&lt;</a:t>
            </a:r>
            <a:r>
              <a:rPr lang="en-US" sz="1600" dirty="0">
                <a:latin typeface="AdvOT5fcf1b24"/>
              </a:rPr>
              <a:t>1 nm), </a:t>
            </a:r>
            <a:r>
              <a:rPr lang="en-US" sz="1600" dirty="0">
                <a:latin typeface="AdvOT5c7b8c86.I"/>
              </a:rPr>
              <a:t>h </a:t>
            </a:r>
            <a:r>
              <a:rPr lang="en-US" sz="1600" dirty="0" smtClean="0">
                <a:latin typeface="AdvOT5fcf1b24+20"/>
              </a:rPr>
              <a:t>–</a:t>
            </a:r>
            <a:r>
              <a:rPr lang="en-US" sz="1600" dirty="0" smtClean="0">
                <a:latin typeface="AdvOT5fcf1b24"/>
              </a:rPr>
              <a:t>layer </a:t>
            </a:r>
            <a:r>
              <a:rPr lang="en-US" sz="1600" dirty="0">
                <a:latin typeface="AdvOT5fcf1b24"/>
              </a:rPr>
              <a:t>thickness, </a:t>
            </a:r>
            <a:r>
              <a:rPr lang="en-US" sz="1600" dirty="0" smtClean="0">
                <a:latin typeface="AdvPSMP10"/>
              </a:rPr>
              <a:t>σ </a:t>
            </a:r>
            <a:r>
              <a:rPr lang="en-US" sz="1600" dirty="0" smtClean="0">
                <a:latin typeface="AdvOT5fcf1b24+20"/>
              </a:rPr>
              <a:t>– </a:t>
            </a:r>
            <a:r>
              <a:rPr lang="sk-SK" sz="1600" dirty="0" err="1" smtClean="0">
                <a:latin typeface="AdvOT5fcf1b24"/>
              </a:rPr>
              <a:t>layer</a:t>
            </a:r>
            <a:r>
              <a:rPr lang="sk-SK" sz="1600" dirty="0" smtClean="0">
                <a:latin typeface="AdvOT5fcf1b24"/>
              </a:rPr>
              <a:t> </a:t>
            </a:r>
            <a:r>
              <a:rPr lang="sk-SK" sz="1600" dirty="0" err="1">
                <a:latin typeface="AdvOT5fcf1b24"/>
              </a:rPr>
              <a:t>roughness</a:t>
            </a:r>
            <a:r>
              <a:rPr lang="sk-SK" sz="1600" dirty="0">
                <a:latin typeface="AdvOT5fcf1b24"/>
              </a:rPr>
              <a:t>.</a:t>
            </a:r>
            <a:endParaRPr lang="sk-SK" sz="1600" dirty="0"/>
          </a:p>
        </p:txBody>
      </p:sp>
      <p:sp>
        <p:nvSpPr>
          <p:cNvPr id="9" name="Obdĺžnik 8"/>
          <p:cNvSpPr/>
          <p:nvPr/>
        </p:nvSpPr>
        <p:spPr>
          <a:xfrm>
            <a:off x="6168811" y="41697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b="1" dirty="0" err="1">
                <a:solidFill>
                  <a:schemeClr val="accent5"/>
                </a:solidFill>
                <a:latin typeface="AdvOT1ef757c0"/>
              </a:rPr>
              <a:t>The</a:t>
            </a:r>
            <a:r>
              <a:rPr lang="sk-SK" b="1" dirty="0">
                <a:solidFill>
                  <a:schemeClr val="accent5"/>
                </a:solidFill>
                <a:latin typeface="AdvOT1ef757c0"/>
              </a:rPr>
              <a:t> </a:t>
            </a:r>
            <a:r>
              <a:rPr lang="sk-SK" b="1" dirty="0" err="1" smtClean="0">
                <a:solidFill>
                  <a:schemeClr val="accent5"/>
                </a:solidFill>
                <a:latin typeface="AdvOT1ef757c0"/>
              </a:rPr>
              <a:t>formation</a:t>
            </a:r>
            <a:r>
              <a:rPr lang="en-US" b="1" dirty="0" smtClean="0">
                <a:solidFill>
                  <a:schemeClr val="accent5"/>
                </a:solidFill>
                <a:latin typeface="AdvOT1ef757c0"/>
              </a:rPr>
              <a:t> of </a:t>
            </a:r>
            <a:r>
              <a:rPr lang="en-US" b="1" dirty="0">
                <a:solidFill>
                  <a:schemeClr val="accent5"/>
                </a:solidFill>
                <a:latin typeface="AdvOT1ef757c0"/>
              </a:rPr>
              <a:t>a nanoparticles-enriched layer at the </a:t>
            </a:r>
            <a:r>
              <a:rPr lang="en-US" b="1" dirty="0" smtClean="0">
                <a:solidFill>
                  <a:schemeClr val="accent5"/>
                </a:solidFill>
                <a:latin typeface="AdvOT1ef757c0"/>
              </a:rPr>
              <a:t>substrate surface </a:t>
            </a:r>
            <a:r>
              <a:rPr lang="en-US" b="1" dirty="0">
                <a:solidFill>
                  <a:schemeClr val="accent5"/>
                </a:solidFill>
                <a:latin typeface="AdvOT1ef757c0"/>
              </a:rPr>
              <a:t>is </a:t>
            </a:r>
            <a:r>
              <a:rPr lang="en-US" b="1" dirty="0" smtClean="0">
                <a:solidFill>
                  <a:schemeClr val="accent5"/>
                </a:solidFill>
                <a:latin typeface="AdvOT1ef757c0"/>
              </a:rPr>
              <a:t>observed for </a:t>
            </a:r>
            <a:r>
              <a:rPr lang="en-US" b="1" dirty="0">
                <a:solidFill>
                  <a:schemeClr val="accent5"/>
                </a:solidFill>
                <a:latin typeface="AdvOT1ef757c0"/>
              </a:rPr>
              <a:t>both</a:t>
            </a:r>
          </a:p>
          <a:p>
            <a:pPr algn="ctr"/>
            <a:r>
              <a:rPr lang="en-US" b="1" dirty="0">
                <a:solidFill>
                  <a:schemeClr val="accent5"/>
                </a:solidFill>
                <a:latin typeface="AdvOT1ef757c0"/>
              </a:rPr>
              <a:t>C</a:t>
            </a:r>
            <a:r>
              <a:rPr lang="en-US" sz="800" b="1" dirty="0">
                <a:solidFill>
                  <a:schemeClr val="accent5"/>
                </a:solidFill>
                <a:latin typeface="AdvOT1ef757c0"/>
              </a:rPr>
              <a:t>60 </a:t>
            </a:r>
            <a:r>
              <a:rPr lang="en-US" b="1" dirty="0">
                <a:solidFill>
                  <a:schemeClr val="accent5"/>
                </a:solidFill>
                <a:latin typeface="AdvOT1ef757c0"/>
              </a:rPr>
              <a:t>and C</a:t>
            </a:r>
            <a:r>
              <a:rPr lang="en-US" sz="800" b="1" dirty="0">
                <a:solidFill>
                  <a:schemeClr val="accent5"/>
                </a:solidFill>
                <a:latin typeface="AdvOT1ef757c0"/>
              </a:rPr>
              <a:t>70 </a:t>
            </a:r>
            <a:r>
              <a:rPr lang="en-US" b="1" dirty="0" smtClean="0">
                <a:solidFill>
                  <a:schemeClr val="accent5"/>
                </a:solidFill>
                <a:latin typeface="AdvOT1ef757c0"/>
              </a:rPr>
              <a:t>macromolecules (</a:t>
            </a:r>
            <a:r>
              <a:rPr lang="sk-SK" b="1" dirty="0" smtClean="0">
                <a:solidFill>
                  <a:schemeClr val="accent5"/>
                </a:solidFill>
                <a:latin typeface="AdvOT1ef757c0"/>
              </a:rPr>
              <a:t>0.7-5 nm</a:t>
            </a:r>
            <a:r>
              <a:rPr lang="en-US" b="1" dirty="0" smtClean="0">
                <a:solidFill>
                  <a:schemeClr val="accent5"/>
                </a:solidFill>
                <a:latin typeface="AdvOT1ef757c0"/>
              </a:rPr>
              <a:t>)</a:t>
            </a:r>
            <a:r>
              <a:rPr lang="sk-SK" b="1" dirty="0" smtClean="0">
                <a:solidFill>
                  <a:schemeClr val="accent5"/>
                </a:solidFill>
                <a:latin typeface="AdvOT1ef757c0"/>
              </a:rPr>
              <a:t>.</a:t>
            </a:r>
            <a:endParaRPr lang="sk-SK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-1"/>
            <a:ext cx="137856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6" name="Obrázo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21486" y="1767741"/>
            <a:ext cx="4015740" cy="3641090"/>
          </a:xfrm>
          <a:prstGeom prst="rect">
            <a:avLst/>
          </a:prstGeom>
        </p:spPr>
      </p:pic>
      <p:pic>
        <p:nvPicPr>
          <p:cNvPr id="7" name="Obrázok 6"/>
          <p:cNvPicPr/>
          <p:nvPr/>
        </p:nvPicPr>
        <p:blipFill>
          <a:blip r:embed="rId3"/>
          <a:stretch>
            <a:fillRect/>
          </a:stretch>
        </p:blipFill>
        <p:spPr>
          <a:xfrm>
            <a:off x="6455283" y="1123851"/>
            <a:ext cx="5204460" cy="428498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12117" y="219928"/>
            <a:ext cx="10836171" cy="903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Simulation of neutron reflectivity (NR)  experiment for magnetic fluid in electric field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-1" y="5790823"/>
            <a:ext cx="6096000" cy="3620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16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olor </a:t>
            </a:r>
            <a:r>
              <a:rPr lang="en-US" sz="16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 of the simulated electric flux </a:t>
            </a:r>
            <a:r>
              <a:rPr lang="en-US" sz="16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endParaRPr lang="sk-SK" sz="16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6095999" y="5679446"/>
            <a:ext cx="5183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Sketch of the stack assumed for the fits of the neutron reflectivity data.</a:t>
            </a:r>
            <a:endParaRPr lang="sk-SK" sz="16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324683"/>
            <a:ext cx="6858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4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84632" y="15727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015255"/>
              </p:ext>
            </p:extLst>
          </p:nvPr>
        </p:nvGraphicFramePr>
        <p:xfrm>
          <a:off x="-578485" y="890477"/>
          <a:ext cx="5927725" cy="414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Graph" r:id="rId3" imgW="25961288" imgH="18135576" progId="Origin50.Graph">
                  <p:embed/>
                </p:oleObj>
              </mc:Choice>
              <mc:Fallback>
                <p:oleObj name="Graph" r:id="rId3" imgW="25961288" imgH="1813557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8485" y="890477"/>
                        <a:ext cx="5927725" cy="414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61304" y="2194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6115661" y="359548"/>
          <a:ext cx="5037138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Graph" r:id="rId5" imgW="25961288" imgH="18135576" progId="Origin50.Graph">
                  <p:embed/>
                </p:oleObj>
              </mc:Choice>
              <mc:Fallback>
                <p:oleObj name="Graph" r:id="rId5" imgW="25961288" imgH="1813557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61" y="359548"/>
                        <a:ext cx="5037138" cy="352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61888" y="33221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6200223" y="3412614"/>
          <a:ext cx="5037138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Graph" r:id="rId7" imgW="26730843" imgH="18897408" progId="Origin50.Graph">
                  <p:embed/>
                </p:oleObj>
              </mc:Choice>
              <mc:Fallback>
                <p:oleObj name="Graph" r:id="rId7" imgW="26730843" imgH="1889740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223" y="3412614"/>
                        <a:ext cx="5037138" cy="354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ĺžnik 12"/>
          <p:cNvSpPr/>
          <p:nvPr/>
        </p:nvSpPr>
        <p:spPr>
          <a:xfrm>
            <a:off x="199041" y="4860008"/>
            <a:ext cx="5412327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14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 data taken when applying electric field from 0 kV/m to 700 </a:t>
            </a:r>
            <a:r>
              <a:rPr lang="en-US" sz="14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kV/m</a:t>
            </a:r>
            <a:endParaRPr lang="sk-SK" sz="14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10460736" y="1617728"/>
            <a:ext cx="1597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SLD for 0 kV/m</a:t>
            </a:r>
            <a:endParaRPr lang="sk-SK" sz="1600" dirty="0"/>
          </a:p>
        </p:txBody>
      </p:sp>
      <p:sp>
        <p:nvSpPr>
          <p:cNvPr id="17" name="Obdĺžnik 16"/>
          <p:cNvSpPr/>
          <p:nvPr/>
        </p:nvSpPr>
        <p:spPr>
          <a:xfrm>
            <a:off x="10816780" y="4370644"/>
            <a:ext cx="151516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16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SLD with </a:t>
            </a:r>
            <a:r>
              <a:rPr lang="en-US" sz="16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US" sz="16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sk-SK" sz="16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Rovná spojovacia šípka 18"/>
          <p:cNvCxnSpPr/>
          <p:nvPr/>
        </p:nvCxnSpPr>
        <p:spPr>
          <a:xfrm flipV="1">
            <a:off x="5349240" y="2633472"/>
            <a:ext cx="941832" cy="292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>
            <a:off x="5258845" y="3795420"/>
            <a:ext cx="941832" cy="170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/>
          <p:cNvSpPr txBox="1">
            <a:spLocks/>
          </p:cNvSpPr>
          <p:nvPr/>
        </p:nvSpPr>
        <p:spPr>
          <a:xfrm>
            <a:off x="533991" y="-130473"/>
            <a:ext cx="115141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FF0000"/>
                </a:solidFill>
              </a:rPr>
              <a:t>N</a:t>
            </a:r>
            <a:r>
              <a:rPr lang="en-US" sz="4400" b="1" dirty="0" smtClean="0">
                <a:solidFill>
                  <a:srgbClr val="FF0000"/>
                </a:solidFill>
              </a:rPr>
              <a:t>eutron </a:t>
            </a:r>
            <a:r>
              <a:rPr lang="en-US" sz="4400" b="1" dirty="0">
                <a:solidFill>
                  <a:srgbClr val="FF0000"/>
                </a:solidFill>
              </a:rPr>
              <a:t>reflectivity </a:t>
            </a:r>
            <a:r>
              <a:rPr lang="en-US" sz="4400" b="1" dirty="0" smtClean="0">
                <a:solidFill>
                  <a:srgbClr val="FF0000"/>
                </a:solidFill>
              </a:rPr>
              <a:t>results for magnetic fluid in electric field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99041" y="530698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the electrode surface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the absence of electric field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observed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wetting MNPs layer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(about 16.3 nm thick) which was doubled and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more concentrated when applying electric field. 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electric field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intensity of 500 kV/m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additional MNPs layer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was detected by comparing the measured SLDs of MF components. </a:t>
            </a:r>
          </a:p>
        </p:txBody>
      </p:sp>
    </p:spTree>
    <p:extLst>
      <p:ext uri="{BB962C8B-B14F-4D97-AF65-F5344CB8AC3E}">
        <p14:creationId xmlns:p14="http://schemas.microsoft.com/office/powerpoint/2010/main" val="102266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512" y="1807222"/>
            <a:ext cx="3585055" cy="3336693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7218836" y="3467648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</a:t>
            </a:r>
            <a:r>
              <a:rPr lang="en-US" sz="1400" b="1" dirty="0" smtClean="0">
                <a:solidFill>
                  <a:srgbClr val="FF0000"/>
                </a:solidFill>
              </a:rPr>
              <a:t>urf.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170943" y="3035961"/>
            <a:ext cx="682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MNPs </a:t>
            </a:r>
          </a:p>
          <a:p>
            <a:pPr algn="ctr"/>
            <a:r>
              <a:rPr lang="en-US" sz="1400" b="1" dirty="0" smtClean="0"/>
              <a:t>layer 1</a:t>
            </a:r>
            <a:endParaRPr lang="sk-SK" sz="14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7170942" y="2505088"/>
            <a:ext cx="682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MNPs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layer 2</a:t>
            </a: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838"/>
            <a:ext cx="3614392" cy="3370543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392" y="1807222"/>
            <a:ext cx="3590447" cy="3389773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7081914" y="1950335"/>
            <a:ext cx="960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ferrofluids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0094" y="5850757"/>
            <a:ext cx="1102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Schematic </a:t>
            </a:r>
            <a:r>
              <a:rPr lang="en-US" dirty="0"/>
              <a:t>drawing of NP-ordering determined from the results of </a:t>
            </a:r>
            <a:r>
              <a:rPr lang="en-US" dirty="0" smtClean="0"/>
              <a:t>NR</a:t>
            </a:r>
            <a:r>
              <a:rPr lang="en-US" dirty="0"/>
              <a:t>. (a) Wetting </a:t>
            </a:r>
            <a:r>
              <a:rPr lang="en-US" dirty="0" smtClean="0"/>
              <a:t>layer </a:t>
            </a:r>
            <a:r>
              <a:rPr lang="en-US" dirty="0"/>
              <a:t>in </a:t>
            </a:r>
            <a:r>
              <a:rPr lang="en-US" dirty="0" smtClean="0"/>
              <a:t>an electric field of 0-100 kV/m, </a:t>
            </a:r>
            <a:r>
              <a:rPr lang="en-US" dirty="0"/>
              <a:t>(b) double layer on top of </a:t>
            </a:r>
            <a:r>
              <a:rPr lang="en-US" dirty="0" smtClean="0"/>
              <a:t>the wetting layer in EF </a:t>
            </a:r>
            <a:r>
              <a:rPr lang="en-US" dirty="0"/>
              <a:t>of </a:t>
            </a:r>
            <a:r>
              <a:rPr lang="en-US" dirty="0" smtClean="0"/>
              <a:t>300-500 </a:t>
            </a:r>
            <a:r>
              <a:rPr lang="en-US" dirty="0"/>
              <a:t>kV/m</a:t>
            </a:r>
            <a:r>
              <a:rPr lang="en-US" dirty="0" smtClean="0"/>
              <a:t>, </a:t>
            </a:r>
            <a:r>
              <a:rPr lang="en-US" dirty="0"/>
              <a:t>and (c) </a:t>
            </a:r>
            <a:r>
              <a:rPr lang="en-US" dirty="0" smtClean="0"/>
              <a:t>more dense double </a:t>
            </a:r>
            <a:r>
              <a:rPr lang="en-US" dirty="0"/>
              <a:t>layer on top of the wetting </a:t>
            </a:r>
            <a:r>
              <a:rPr lang="en-US" dirty="0" smtClean="0"/>
              <a:t>layer </a:t>
            </a:r>
            <a:r>
              <a:rPr lang="en-US" dirty="0"/>
              <a:t>in EF </a:t>
            </a:r>
            <a:r>
              <a:rPr lang="en-US" dirty="0" smtClean="0"/>
              <a:t>of 700 </a:t>
            </a:r>
            <a:r>
              <a:rPr lang="en-US" dirty="0"/>
              <a:t>kV/m</a:t>
            </a:r>
            <a:r>
              <a:rPr lang="en-US" dirty="0" smtClean="0"/>
              <a:t>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096924" y="1398676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Wetting layer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4467334" y="1315135"/>
            <a:ext cx="2407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Second </a:t>
            </a:r>
            <a:r>
              <a:rPr lang="en-US" b="1" dirty="0"/>
              <a:t>layer </a:t>
            </a:r>
            <a:r>
              <a:rPr lang="en-US" b="1" dirty="0" smtClean="0"/>
              <a:t>formation</a:t>
            </a:r>
            <a:endParaRPr lang="sk-SK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279487" y="140019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3815057" y="136704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7904974" y="136283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578475" y="5287727"/>
            <a:ext cx="2248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300-500 kV/m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209236" y="5285042"/>
            <a:ext cx="158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700 kV/m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344916" y="5285042"/>
            <a:ext cx="1882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0-100 kV/m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8371058" y="1310053"/>
            <a:ext cx="242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Second </a:t>
            </a:r>
            <a:r>
              <a:rPr lang="en-US" b="1" dirty="0"/>
              <a:t>layer </a:t>
            </a:r>
            <a:r>
              <a:rPr lang="en-US" b="1" dirty="0" smtClean="0"/>
              <a:t>saturation</a:t>
            </a:r>
            <a:endParaRPr lang="sk-SK" b="1" dirty="0"/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673162" y="-863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FF0000"/>
                </a:solidFill>
              </a:rPr>
              <a:t>Models of nanoparticles layering in magnetic fluids under electric field</a:t>
            </a:r>
            <a:endParaRPr lang="sk-SK" sz="4400" b="1" dirty="0">
              <a:solidFill>
                <a:srgbClr val="FF0000"/>
              </a:solidFill>
            </a:endParaRPr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6052" y="1679385"/>
            <a:ext cx="4572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1811</Words>
  <Application>Microsoft Office PowerPoint</Application>
  <PresentationFormat>Širokouhlá</PresentationFormat>
  <Paragraphs>161</Paragraphs>
  <Slides>15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18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35" baseType="lpstr">
      <vt:lpstr>AdvOT1ef757c0</vt:lpstr>
      <vt:lpstr>AdvOT2e364b11</vt:lpstr>
      <vt:lpstr>AdvOT2e364b11+fb</vt:lpstr>
      <vt:lpstr>AdvOT5c7b8c86.I</vt:lpstr>
      <vt:lpstr>AdvOT5fcf1b24</vt:lpstr>
      <vt:lpstr>AdvOT5fcf1b24+20</vt:lpstr>
      <vt:lpstr>AdvOT8608a8d1+03</vt:lpstr>
      <vt:lpstr>AdvOTc20ddc96</vt:lpstr>
      <vt:lpstr>AdvP4C4E51</vt:lpstr>
      <vt:lpstr>AdvPSMP10</vt:lpstr>
      <vt:lpstr>Arial</vt:lpstr>
      <vt:lpstr>Calibri</vt:lpstr>
      <vt:lpstr>Calibri Light</vt:lpstr>
      <vt:lpstr>Cambria Math</vt:lpstr>
      <vt:lpstr>Roboto</vt:lpstr>
      <vt:lpstr>Tahoma</vt:lpstr>
      <vt:lpstr>Times</vt:lpstr>
      <vt:lpstr>Times New Roman</vt:lpstr>
      <vt:lpstr>Motív Office</vt:lpstr>
      <vt:lpstr>Graph</vt:lpstr>
      <vt:lpstr>Characterization and structural studies of nanomaterials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PhD studies 2020/2021</vt:lpstr>
      <vt:lpstr>Prezentácia programu PowerPoint</vt:lpstr>
      <vt:lpstr>Prezentácia programu PowerPoint</vt:lpstr>
      <vt:lpstr>Acknowledgment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Vplyv magnetického a elektrického poľa na štruktúru magnetických kvapalín</dc:title>
  <dc:creator>Lucia</dc:creator>
  <cp:lastModifiedBy>Lucia</cp:lastModifiedBy>
  <cp:revision>97</cp:revision>
  <dcterms:created xsi:type="dcterms:W3CDTF">2020-06-12T10:11:12Z</dcterms:created>
  <dcterms:modified xsi:type="dcterms:W3CDTF">2021-06-15T21:12:18Z</dcterms:modified>
</cp:coreProperties>
</file>