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7" r:id="rId2"/>
    <p:sldId id="267" r:id="rId3"/>
    <p:sldId id="286" r:id="rId4"/>
    <p:sldId id="283" r:id="rId5"/>
    <p:sldId id="284" r:id="rId6"/>
    <p:sldId id="285" r:id="rId7"/>
    <p:sldId id="390" r:id="rId8"/>
    <p:sldId id="280" r:id="rId9"/>
    <p:sldId id="272" r:id="rId10"/>
    <p:sldId id="273" r:id="rId11"/>
    <p:sldId id="281" r:id="rId12"/>
    <p:sldId id="275" r:id="rId13"/>
    <p:sldId id="282" r:id="rId14"/>
    <p:sldId id="276" r:id="rId15"/>
  </p:sldIdLst>
  <p:sldSz cx="9144000" cy="6858000" type="screen4x3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ka S" initials="KS" lastIdx="1" clrIdx="0">
    <p:extLst>
      <p:ext uri="{19B8F6BF-5375-455C-9EA6-DF929625EA0E}">
        <p15:presenceInfo xmlns:p15="http://schemas.microsoft.com/office/powerpoint/2012/main" userId="Katka 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D60093"/>
    <a:srgbClr val="003399"/>
    <a:srgbClr val="006600"/>
    <a:srgbClr val="FFFF01"/>
    <a:srgbClr val="CC3300"/>
    <a:srgbClr val="A50021"/>
    <a:srgbClr val="990000"/>
    <a:srgbClr val="2A2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Svetlý štýl 3 - zvýrazneni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redný štýl 1 - zvýrazneni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4" autoAdjust="0"/>
  </p:normalViewPr>
  <p:slideViewPr>
    <p:cSldViewPr snapToGrid="0">
      <p:cViewPr varScale="1">
        <p:scale>
          <a:sx n="68" d="100"/>
          <a:sy n="68" d="100"/>
        </p:scale>
        <p:origin x="1224" y="4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4FB8F8-C4AC-4A00-838E-8EA9CA80435E}" type="datetime1">
              <a:rPr lang="sk-SK" smtClean="0"/>
              <a:t>18. 6. 2021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4CF50-034D-4D1E-92F2-EFAF1F2AEF3A}" type="datetime1">
              <a:rPr lang="sk-SK" smtClean="0"/>
              <a:pPr/>
              <a:t>18. 6. 2021</a:t>
            </a:fld>
            <a:endParaRPr lang="sk-SK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4819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4842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3314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10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sk-SK" smtClean="0"/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85080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sk-SK" smtClean="0"/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175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0" y="2606040"/>
            <a:ext cx="75438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51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0100" y="5360437"/>
            <a:ext cx="75438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5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pPr rtl="0"/>
            <a:r>
              <a:rPr lang="sk-SK" noProof="0"/>
              <a:t>Kliknutím upravte štýl predlohy podnadpisov</a:t>
            </a:r>
            <a:endParaRPr lang="sk-SK" noProof="0" dirty="0"/>
          </a:p>
        </p:txBody>
      </p:sp>
      <p:sp>
        <p:nvSpPr>
          <p:cNvPr id="8" name="Obdĺžnik 7"/>
          <p:cNvSpPr/>
          <p:nvPr userDrawn="1"/>
        </p:nvSpPr>
        <p:spPr>
          <a:xfrm>
            <a:off x="0" y="5888736"/>
            <a:ext cx="9144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7B7ABC-BF31-4C4B-9504-B4757AFA3C19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143750" y="382235"/>
            <a:ext cx="1028700" cy="5561369"/>
          </a:xfrm>
        </p:spPr>
        <p:txBody>
          <a:bodyPr vert="eaVert" rtlCol="0"/>
          <a:lstStyle/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971550" y="382230"/>
            <a:ext cx="5897880" cy="5561370"/>
          </a:xfrm>
        </p:spPr>
        <p:txBody>
          <a:bodyPr vert="eaVert" rtlCol="0"/>
          <a:lstStyle/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259C49-68CC-4820-A3F5-15F7F300AE30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8B30FE-66D4-4C28-B664-C6F8E503A8A3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100" y="1565829"/>
            <a:ext cx="44577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405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00101" y="5682343"/>
            <a:ext cx="4457700" cy="655704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50" b="1" cap="all" baseline="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 rtl="0"/>
            <a:r>
              <a:rPr lang="sk-SK" noProof="0"/>
              <a:t>Upraviť štýly predlohy textu</a:t>
            </a:r>
          </a:p>
        </p:txBody>
      </p:sp>
      <p:sp>
        <p:nvSpPr>
          <p:cNvPr id="9" name="Obdĺžnik 8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21463" y="283"/>
            <a:ext cx="3320631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971550" y="1825630"/>
            <a:ext cx="3543300" cy="4117975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29149" y="1825630"/>
            <a:ext cx="3543300" cy="4117975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5F7F5-DE01-44C5-95DE-AFFE36DE0F2C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545586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 cap="all" baseline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sk-SK" noProof="0"/>
              <a:t>Upraviť štýly predlohy textu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71550" y="2470151"/>
            <a:ext cx="3545586" cy="347345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5721" y="1828800"/>
            <a:ext cx="3545586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 cap="all" baseline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sk-SK" noProof="0"/>
              <a:t>Upraviť štýly predlohy textu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6864" y="2470151"/>
            <a:ext cx="3545586" cy="347345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BC48D0-096A-4E41-82B5-1F8131089E18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4FD7BC-A251-42D5-8657-7247787C7772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FD39F6-B694-4E73-B8E9-2469E63BA352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24830" y="283"/>
            <a:ext cx="3326788" cy="68562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72201" y="2303934"/>
            <a:ext cx="2606040" cy="1810871"/>
          </a:xfrm>
        </p:spPr>
        <p:txBody>
          <a:bodyPr rtlCol="0" anchor="b"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92727" y="685800"/>
            <a:ext cx="4594860" cy="54864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35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sk-SK" noProof="0"/>
              <a:t>Upraviť štýly predlohy textu</a:t>
            </a:r>
          </a:p>
        </p:txBody>
      </p:sp>
      <p:sp>
        <p:nvSpPr>
          <p:cNvPr id="10" name="Obdĺžnik 9"/>
          <p:cNvSpPr/>
          <p:nvPr userDrawn="1"/>
        </p:nvSpPr>
        <p:spPr>
          <a:xfrm>
            <a:off x="5783777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C99E2F-B5D5-4B90-B443-092312EDA630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24830" y="283"/>
            <a:ext cx="3326788" cy="68562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72200" y="2312894"/>
            <a:ext cx="2606040" cy="1801906"/>
          </a:xfrm>
        </p:spPr>
        <p:txBody>
          <a:bodyPr rtlCol="0" anchor="b"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sk-SK" noProof="0"/>
              <a:t>Upravte štýly predlohy textu</a:t>
            </a:r>
            <a:endParaRPr lang="sk-SK" noProof="0" dirty="0"/>
          </a:p>
        </p:txBody>
      </p:sp>
      <p:sp>
        <p:nvSpPr>
          <p:cNvPr id="3" name="Zástupný symbol obrázka 2" descr="Prázdny zástupný objekt na pridanie obrázka. Kliknite na zástupný objekt a vyberte obrázok, ktorý chcete pridať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51435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sk-SK" noProof="0"/>
              <a:t>Ak chcete pridať obrázok, kliknite na ikonu</a:t>
            </a:r>
            <a:endParaRPr lang="sk-SK" noProof="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35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sk-SK" noProof="0"/>
              <a:t>Upraviť štýly predlohy textu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D112CF-6D97-46CF-ACE3-94F60C18EE06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sk-SK" noProof="0" smtClean="0"/>
              <a:t>‹#›</a:t>
            </a:fld>
            <a:endParaRPr lang="sk-SK" noProof="0" dirty="0"/>
          </a:p>
        </p:txBody>
      </p:sp>
      <p:sp>
        <p:nvSpPr>
          <p:cNvPr id="11" name="Obdĺžnik 10"/>
          <p:cNvSpPr/>
          <p:nvPr userDrawn="1"/>
        </p:nvSpPr>
        <p:spPr>
          <a:xfrm>
            <a:off x="5783777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971550" y="381000"/>
            <a:ext cx="72009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971550" y="6419462"/>
            <a:ext cx="38862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417130" y="6419462"/>
            <a:ext cx="1013537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rtl="0"/>
            <a:fld id="{F0DA439A-CB04-4466-8344-C1DA1E38558C}" type="datetime1">
              <a:rPr lang="sk-SK" noProof="0" smtClean="0"/>
              <a:t>18. 6. 2021</a:t>
            </a:fld>
            <a:endParaRPr lang="sk-SK" noProof="0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648771" y="6419462"/>
            <a:ext cx="52368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8" name="Obdĺžnik 7"/>
          <p:cNvSpPr/>
          <p:nvPr userDrawn="1"/>
        </p:nvSpPr>
        <p:spPr>
          <a:xfrm>
            <a:off x="0" y="6257036"/>
            <a:ext cx="9144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sz="1350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05735" indent="-171446" algn="l" defTabSz="685783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59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171446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07" indent="-171446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31" indent="-171446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371566" indent="-171446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77300" indent="-171446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83036" indent="-171446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17324" indent="0" algn="l" defTabSz="685783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7.emf"/><Relationship Id="rId5" Type="http://schemas.openxmlformats.org/officeDocument/2006/relationships/image" Target="../media/image32.png"/><Relationship Id="rId10" Type="http://schemas.openxmlformats.org/officeDocument/2006/relationships/image" Target="../media/image36.emf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5" y="90087"/>
            <a:ext cx="834007" cy="96569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233886" y="135807"/>
            <a:ext cx="2841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35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PhD </a:t>
            </a:r>
            <a:r>
              <a:rPr lang="sk-SK" sz="1350" b="1" cap="small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Seminar</a:t>
            </a:r>
            <a:endParaRPr lang="sk-SK" sz="135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055457" y="6213983"/>
            <a:ext cx="4088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  <a:buClr>
                <a:srgbClr val="90147E"/>
              </a:buClr>
            </a:pPr>
            <a:r>
              <a:rPr lang="sk-SK" sz="2000" b="1" cap="small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Biophysics</a:t>
            </a:r>
            <a:r>
              <a:rPr lang="sk-SK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4-1-12</a:t>
            </a:r>
          </a:p>
        </p:txBody>
      </p:sp>
      <p:sp>
        <p:nvSpPr>
          <p:cNvPr id="7" name="Obdĺžnik 6"/>
          <p:cNvSpPr/>
          <p:nvPr/>
        </p:nvSpPr>
        <p:spPr>
          <a:xfrm>
            <a:off x="82475" y="6089590"/>
            <a:ext cx="4088543" cy="64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  <a:buClr>
                <a:srgbClr val="90147E"/>
              </a:buClr>
            </a:pPr>
            <a:r>
              <a:rPr lang="en-US" sz="1600" i="1" cap="sm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Supervisor</a:t>
            </a:r>
            <a:r>
              <a:rPr lang="en-US" sz="1600" cap="sm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:</a:t>
            </a:r>
            <a:r>
              <a:rPr lang="sk-SK" sz="1600" i="1" cap="sm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sz="1600" cap="small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K. Šipošová, </a:t>
            </a:r>
            <a:r>
              <a:rPr lang="sk-SK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PhD.</a:t>
            </a:r>
          </a:p>
          <a:p>
            <a:pPr algn="just">
              <a:spcAft>
                <a:spcPts val="450"/>
              </a:spcAft>
              <a:buClr>
                <a:srgbClr val="90147E"/>
              </a:buClr>
            </a:pPr>
            <a:r>
              <a:rPr lang="sk-SK" sz="1600" i="1" cap="small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Consultant</a:t>
            </a:r>
            <a:r>
              <a:rPr lang="sk-SK" sz="1600" i="1" cap="sm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: </a:t>
            </a:r>
            <a:r>
              <a:rPr lang="sk-SK" sz="1600" cap="small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A. </a:t>
            </a:r>
            <a:r>
              <a:rPr lang="sk-SK" sz="1600" cap="small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Musatov</a:t>
            </a:r>
            <a:r>
              <a:rPr lang="sk-SK" sz="1600" cap="small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sk-SK" sz="1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DrSc</a:t>
            </a:r>
            <a:r>
              <a:rPr lang="sk-SK" sz="16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1E72A06D-3FC8-4431-A4A9-4B28C084C9EE}"/>
              </a:ext>
            </a:extLst>
          </p:cNvPr>
          <p:cNvSpPr txBox="1"/>
          <p:nvPr/>
        </p:nvSpPr>
        <p:spPr>
          <a:xfrm>
            <a:off x="82475" y="2070723"/>
            <a:ext cx="8851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Evaluation </a:t>
            </a:r>
            <a:r>
              <a:rPr lang="en-US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of</a:t>
            </a:r>
            <a:r>
              <a:rPr lang="en-US" sz="3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br>
              <a:rPr lang="sk-SK" sz="3000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3000" b="1" i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anti</a:t>
            </a:r>
            <a:r>
              <a:rPr lang="en-US" sz="3000" b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-amyloid </a:t>
            </a:r>
            <a:r>
              <a:rPr lang="en-US" sz="2400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and</a:t>
            </a:r>
            <a:r>
              <a:rPr lang="en-US" sz="3000" b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000" b="1" i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anti</a:t>
            </a:r>
            <a:r>
              <a:rPr lang="en-US" sz="3000" b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-oxidative</a:t>
            </a:r>
            <a:r>
              <a:rPr lang="sk-SK" sz="3000" b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000" b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activity </a:t>
            </a:r>
            <a:br>
              <a:rPr lang="sk-SK" sz="3000" b="1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of</a:t>
            </a:r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naked </a:t>
            </a:r>
            <a:r>
              <a:rPr lang="en-US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and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surface-modified </a:t>
            </a:r>
            <a:br>
              <a:rPr lang="sk-SK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Ce</a:t>
            </a:r>
            <a:r>
              <a:rPr lang="sk-SK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</a:t>
            </a:r>
            <a:r>
              <a:rPr lang="sk-SK" sz="2800" b="1" baseline="-25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nanoparticles </a:t>
            </a:r>
            <a:endParaRPr lang="sk-SK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08" y="1120925"/>
            <a:ext cx="3358355" cy="262862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8" y="4132317"/>
            <a:ext cx="4740352" cy="200710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0BBDBFA-F17B-41B6-B6D0-DC4849B5DA63}"/>
              </a:ext>
            </a:extLst>
          </p:cNvPr>
          <p:cNvSpPr txBox="1"/>
          <p:nvPr/>
        </p:nvSpPr>
        <p:spPr>
          <a:xfrm>
            <a:off x="5068730" y="4458759"/>
            <a:ext cx="39707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2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Catalase-like</a:t>
            </a:r>
            <a:r>
              <a:rPr lang="sk-SK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sk-SK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monitored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DPD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assay</a:t>
            </a:r>
            <a:endParaRPr lang="sk-SK" sz="12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1200"/>
              </a:spcAft>
              <a:buClr>
                <a:srgbClr val="D60093"/>
              </a:buClr>
              <a:buFont typeface="Wingdings" panose="05000000000000000000" pitchFamily="2" charset="2"/>
              <a:buChar char="Ø"/>
            </a:pPr>
            <a:endParaRPr lang="sk-SK" sz="1200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200"/>
              </a:spcAft>
              <a:buClr>
                <a:srgbClr val="D60093"/>
              </a:buClr>
            </a:pPr>
            <a:r>
              <a:rPr lang="sk-SK" sz="12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sk-SK" sz="12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panel: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Oxidation of DPD by CeO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NPs in the presence 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absence of H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dashed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spcAft>
                <a:spcPts val="1200"/>
              </a:spcAft>
              <a:buClr>
                <a:srgbClr val="D60093"/>
              </a:buClr>
            </a:pPr>
            <a:r>
              <a:rPr lang="sk-SK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 “true” catalase-like activity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H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decomposition by CeO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NPs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sk-SK" sz="1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7A2AACB-8CD2-4648-B691-11519BC8C052}"/>
              </a:ext>
            </a:extLst>
          </p:cNvPr>
          <p:cNvSpPr txBox="1"/>
          <p:nvPr/>
        </p:nvSpPr>
        <p:spPr>
          <a:xfrm>
            <a:off x="4123445" y="2636177"/>
            <a:ext cx="4665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AFM Visualization </a:t>
            </a:r>
            <a:r>
              <a:rPr lang="en-US" sz="1000" dirty="0">
                <a:solidFill>
                  <a:srgbClr val="003399"/>
                </a:solidFill>
                <a:cs typeface="Calibri" panose="020F0502020204030204" pitchFamily="34" charset="0"/>
              </a:rPr>
              <a:t>of </a:t>
            </a:r>
            <a:r>
              <a:rPr lang="sk-SK" sz="1000" dirty="0">
                <a:solidFill>
                  <a:srgbClr val="003399"/>
                </a:solidFill>
                <a:cs typeface="Calibri" panose="020F0502020204030204" pitchFamily="34" charset="0"/>
              </a:rPr>
              <a:t>CeO2-DDM </a:t>
            </a:r>
            <a:r>
              <a:rPr lang="sk-SK" sz="1000" dirty="0" err="1">
                <a:solidFill>
                  <a:srgbClr val="003399"/>
                </a:solidFill>
                <a:cs typeface="Calibri" panose="020F0502020204030204" pitchFamily="34" charset="0"/>
              </a:rPr>
              <a:t>effect</a:t>
            </a:r>
            <a:r>
              <a:rPr lang="sk-SK" sz="1000" dirty="0">
                <a:solidFill>
                  <a:srgbClr val="003399"/>
                </a:solidFill>
                <a:cs typeface="Calibri" panose="020F0502020204030204" pitchFamily="34" charset="0"/>
              </a:rPr>
              <a:t> on </a:t>
            </a:r>
            <a:r>
              <a:rPr lang="sk-SK" sz="1000" dirty="0" err="1">
                <a:solidFill>
                  <a:srgbClr val="003399"/>
                </a:solidFill>
                <a:cs typeface="Calibri" panose="020F0502020204030204" pitchFamily="34" charset="0"/>
              </a:rPr>
              <a:t>insulin</a:t>
            </a:r>
            <a:r>
              <a:rPr lang="sk-SK" sz="1000" dirty="0">
                <a:solidFill>
                  <a:srgbClr val="003399"/>
                </a:solidFill>
                <a:cs typeface="Calibri" panose="020F0502020204030204" pitchFamily="34" charset="0"/>
              </a:rPr>
              <a:t> </a:t>
            </a:r>
            <a:r>
              <a:rPr lang="sk-SK" sz="1000" dirty="0" err="1">
                <a:solidFill>
                  <a:srgbClr val="003399"/>
                </a:solidFill>
                <a:cs typeface="Calibri" panose="020F0502020204030204" pitchFamily="34" charset="0"/>
              </a:rPr>
              <a:t>amyloid</a:t>
            </a:r>
            <a:r>
              <a:rPr lang="sk-SK" sz="1000" dirty="0">
                <a:solidFill>
                  <a:srgbClr val="003399"/>
                </a:solidFill>
                <a:cs typeface="Calibri" panose="020F0502020204030204" pitchFamily="34" charset="0"/>
              </a:rPr>
              <a:t> </a:t>
            </a:r>
            <a:r>
              <a:rPr lang="sk-SK" sz="1000" dirty="0" err="1">
                <a:solidFill>
                  <a:srgbClr val="003399"/>
                </a:solidFill>
                <a:cs typeface="Calibri" panose="020F0502020204030204" pitchFamily="34" charset="0"/>
              </a:rPr>
              <a:t>aggregation</a:t>
            </a:r>
            <a:r>
              <a:rPr lang="sk-SK" sz="1000" dirty="0">
                <a:solidFill>
                  <a:srgbClr val="003399"/>
                </a:solidFill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CeO</a:t>
            </a:r>
            <a:r>
              <a:rPr lang="en-US" sz="1000" b="1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k-SK" sz="1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NPs</a:t>
            </a:r>
            <a:r>
              <a:rPr lang="en-US" sz="1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@DDM at 1:2 ratios </a:t>
            </a:r>
            <a:r>
              <a:rPr lang="en-US" sz="1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00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protein:NPs</a:t>
            </a:r>
            <a:r>
              <a:rPr lang="en-US" sz="1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sk-SK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C2EB81-FBFA-4E34-A46B-00450800B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478" y="1139671"/>
            <a:ext cx="5146019" cy="1586012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C5940B0E-563F-43E0-9550-B9BBB6E7F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2" y="63786"/>
            <a:ext cx="8746493" cy="465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altLang="sk-SK" sz="1800" cap="none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Bioactivity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of </a:t>
            </a:r>
            <a:r>
              <a:rPr lang="en-US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surface-modified 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CeO</a:t>
            </a:r>
            <a:r>
              <a:rPr lang="sk-SK" altLang="sk-SK" sz="1800" cap="none" baseline="-2500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2</a:t>
            </a:r>
            <a:endParaRPr lang="sk-SK" altLang="sk-SK" sz="2200" cap="small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11846E33-2DC4-4B81-B2CE-F96C7E1CD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882197"/>
              </p:ext>
            </p:extLst>
          </p:nvPr>
        </p:nvGraphicFramePr>
        <p:xfrm>
          <a:off x="5279536" y="3406338"/>
          <a:ext cx="3017430" cy="592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2307071674"/>
                    </a:ext>
                  </a:extLst>
                </a:gridCol>
                <a:gridCol w="1094715">
                  <a:extLst>
                    <a:ext uri="{9D8B030D-6E8A-4147-A177-3AD203B41FA5}">
                      <a16:colId xmlns:a16="http://schemas.microsoft.com/office/drawing/2014/main" val="1816561614"/>
                    </a:ext>
                  </a:extLst>
                </a:gridCol>
                <a:gridCol w="1094715">
                  <a:extLst>
                    <a:ext uri="{9D8B030D-6E8A-4147-A177-3AD203B41FA5}">
                      <a16:colId xmlns:a16="http://schemas.microsoft.com/office/drawing/2014/main" val="184487286"/>
                    </a:ext>
                  </a:extLst>
                </a:gridCol>
              </a:tblGrid>
              <a:tr h="288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IC</a:t>
                      </a:r>
                      <a:r>
                        <a:rPr lang="en-US" sz="1400" baseline="-25000" dirty="0"/>
                        <a:t>50</a:t>
                      </a:r>
                    </a:p>
                    <a:p>
                      <a:pPr algn="ctr"/>
                      <a:r>
                        <a:rPr lang="en-US" sz="1100" dirty="0"/>
                        <a:t>[µg/mL]</a:t>
                      </a:r>
                      <a:endParaRPr lang="sk-SK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CeO</a:t>
                      </a:r>
                      <a:r>
                        <a:rPr lang="en-US" sz="1100" baseline="-25000" dirty="0"/>
                        <a:t>2</a:t>
                      </a:r>
                      <a:endParaRPr lang="sk-SK" sz="1100" baseline="-25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CeO</a:t>
                      </a:r>
                      <a:r>
                        <a:rPr lang="en-US" sz="1100" baseline="-25000" dirty="0"/>
                        <a:t>2</a:t>
                      </a:r>
                      <a:r>
                        <a:rPr lang="en-US" sz="1100" dirty="0"/>
                        <a:t>-DDM</a:t>
                      </a:r>
                      <a:endParaRPr lang="sk-SK" sz="11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49905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k-SK" sz="14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300</a:t>
                      </a:r>
                      <a:r>
                        <a:rPr lang="sk-SK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sk-SK" sz="14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sk-SK" sz="14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en-US" sz="14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260 </a:t>
                      </a:r>
                      <a:r>
                        <a:rPr lang="sk-SK" sz="14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sk-SK" sz="140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7864558"/>
                  </a:ext>
                </a:extLst>
              </a:tr>
            </a:tbl>
          </a:graphicData>
        </a:graphic>
      </p:graphicFrame>
      <p:grpSp>
        <p:nvGrpSpPr>
          <p:cNvPr id="24" name="Skupina 23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25" name="Obrázok 24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26" name="BlokTextu 25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  <p:sp>
        <p:nvSpPr>
          <p:cNvPr id="3" name="Pruhovaná šípka vpravo 2"/>
          <p:cNvSpPr/>
          <p:nvPr/>
        </p:nvSpPr>
        <p:spPr>
          <a:xfrm rot="1317476">
            <a:off x="4155452" y="3192426"/>
            <a:ext cx="721695" cy="311199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927487" y="735832"/>
            <a:ext cx="2659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cap="small" dirty="0" err="1">
                <a:solidFill>
                  <a:srgbClr val="003399"/>
                </a:solidFill>
              </a:rPr>
              <a:t>Anti-Amyloid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Activity</a:t>
            </a:r>
            <a:endParaRPr lang="sk-SK" sz="1400" b="1" cap="small" dirty="0">
              <a:solidFill>
                <a:srgbClr val="003399"/>
              </a:solidFill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326595" y="3772424"/>
            <a:ext cx="34945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cap="small" dirty="0" err="1">
                <a:solidFill>
                  <a:srgbClr val="003399"/>
                </a:solidFill>
              </a:rPr>
              <a:t>Pseudo-Enzymatic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Catalase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Activity</a:t>
            </a:r>
            <a:endParaRPr lang="sk-SK" sz="1400" b="1" cap="small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F0B87466-0C55-42BC-B217-59EE62BF40FF}"/>
              </a:ext>
            </a:extLst>
          </p:cNvPr>
          <p:cNvSpPr>
            <a:spLocks noChangeAspect="1"/>
          </p:cNvSpPr>
          <p:nvPr/>
        </p:nvSpPr>
        <p:spPr>
          <a:xfrm>
            <a:off x="666206" y="1306285"/>
            <a:ext cx="7811587" cy="40960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BlokTextu 49"/>
          <p:cNvSpPr txBox="1"/>
          <p:nvPr/>
        </p:nvSpPr>
        <p:spPr>
          <a:xfrm>
            <a:off x="364312" y="351242"/>
            <a:ext cx="2270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r>
              <a:rPr lang="sk-SK" sz="32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B6A11D69-433C-4C1F-9F4C-5BB0C8374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89" y="1722571"/>
            <a:ext cx="6494419" cy="33480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9" name="Obrázok 8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8276" y="465513"/>
            <a:ext cx="5645309" cy="5637257"/>
          </a:xfrm>
        </p:spPr>
        <p:txBody>
          <a:bodyPr rtlCol="0">
            <a:normAutofit/>
          </a:bodyPr>
          <a:lstStyle/>
          <a:p>
            <a:pPr marL="34289" indent="0">
              <a:buNone/>
            </a:pPr>
            <a:r>
              <a:rPr lang="sk-SK" sz="14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  <a:r>
              <a:rPr lang="sk-SK" sz="14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 algn="just"/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SHLAPA,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Yulia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** - TIMASHKOV,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Illia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- VELTRUSKÁ,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Kateřina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- ŠIPOŠOVÁ, Katarína - </a:t>
            </a:r>
            <a:r>
              <a:rPr lang="sk-SK" sz="1200" b="1" dirty="0">
                <a:solidFill>
                  <a:schemeClr val="bg2">
                    <a:lumMod val="25000"/>
                  </a:schemeClr>
                </a:solidFill>
              </a:rPr>
              <a:t>GARČÁROVÁ, Ivana 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- MUSATOV, Andrey - SOLOPAN,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Sergii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- KUBOVČÍKOVÁ, Martina - BELOUS,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Anatolii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Structural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physical-chemical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characterization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of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redox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active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CeO2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nanoparticles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synthesized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by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precipitation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water-alcohol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2">
                    <a:lumMod val="25000"/>
                  </a:schemeClr>
                </a:solidFill>
              </a:rPr>
              <a:t>solutions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. In </a:t>
            </a:r>
            <a:r>
              <a:rPr lang="sk-SK" sz="1200" i="1" dirty="0" err="1">
                <a:solidFill>
                  <a:schemeClr val="bg2">
                    <a:lumMod val="25000"/>
                  </a:schemeClr>
                </a:solidFill>
              </a:rPr>
              <a:t>Nanotechnology</a:t>
            </a:r>
            <a:r>
              <a:rPr lang="sk-SK" sz="1200" dirty="0">
                <a:solidFill>
                  <a:schemeClr val="bg2">
                    <a:lumMod val="25000"/>
                  </a:schemeClr>
                </a:solidFill>
              </a:rPr>
              <a:t>, 2021, 32, 31, 315706. </a:t>
            </a:r>
            <a:endParaRPr lang="sk-SK" sz="1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" indent="0">
              <a:buNone/>
            </a:pPr>
            <a:endParaRPr lang="sk-SK" sz="1400" b="1" cap="smal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" indent="0">
              <a:buNone/>
            </a:pPr>
            <a:endParaRPr lang="sk-SK" sz="1400" b="1" cap="smal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89" indent="0">
              <a:buNone/>
            </a:pPr>
            <a:r>
              <a:rPr lang="sk-SK" sz="14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Conferences</a:t>
            </a:r>
            <a:r>
              <a:rPr lang="sk-SK" sz="14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89" indent="0">
              <a:lnSpc>
                <a:spcPct val="100000"/>
              </a:lnSpc>
              <a:buNone/>
            </a:pPr>
            <a:endParaRPr lang="sk-SK" sz="10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659C011-F17C-464A-9D41-BC294C166639}"/>
              </a:ext>
            </a:extLst>
          </p:cNvPr>
          <p:cNvSpPr txBox="1"/>
          <p:nvPr/>
        </p:nvSpPr>
        <p:spPr>
          <a:xfrm>
            <a:off x="6017437" y="731867"/>
            <a:ext cx="28389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Grants</a:t>
            </a:r>
            <a:r>
              <a:rPr lang="sk-SK" sz="14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sk-SK" sz="1100" dirty="0"/>
          </a:p>
          <a:p>
            <a:endParaRPr lang="sk-SK" sz="1100" dirty="0"/>
          </a:p>
          <a:p>
            <a:r>
              <a:rPr lang="sk-SK" sz="11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</a:t>
            </a:r>
            <a:r>
              <a:rPr lang="sk-SK" sz="11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sk-SK" sz="11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1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sz="11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SAS </a:t>
            </a:r>
            <a:r>
              <a:rPr lang="sk-SK" sz="11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  <a:r>
              <a:rPr lang="sk-SK" sz="11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100" b="1" cap="small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sk-SK" sz="11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 APP0164. </a:t>
            </a:r>
            <a:r>
              <a:rPr lang="sk-SK" sz="1100" dirty="0"/>
              <a:t>"</a:t>
            </a:r>
            <a:r>
              <a:rPr lang="en-US" sz="1100" dirty="0"/>
              <a:t>Study of anti-oxidant and enhanced anti-amyloid activities of cerium nanoparticles for biomedical applications</a:t>
            </a:r>
            <a:r>
              <a:rPr lang="sk-SK" sz="1100" dirty="0"/>
              <a:t>"</a:t>
            </a:r>
            <a:endParaRPr lang="sk-SK" sz="1100" b="1" cap="smal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1100" b="1" cap="smal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G-5683</a:t>
            </a:r>
            <a:r>
              <a:rPr lang="sk-SK" sz="11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sk-SK" sz="1100" dirty="0"/>
              <a:t>"</a:t>
            </a:r>
            <a:r>
              <a:rPr lang="sk-SK" sz="1100" dirty="0" err="1"/>
              <a:t>Novel</a:t>
            </a:r>
            <a:r>
              <a:rPr lang="sk-SK" sz="1100" dirty="0"/>
              <a:t> </a:t>
            </a:r>
            <a:r>
              <a:rPr lang="sk-SK" sz="1100" dirty="0" err="1"/>
              <a:t>Composites</a:t>
            </a:r>
            <a:r>
              <a:rPr lang="sk-SK" sz="1100" dirty="0"/>
              <a:t> </a:t>
            </a:r>
            <a:r>
              <a:rPr lang="sk-SK" sz="1100" dirty="0" err="1"/>
              <a:t>Based</a:t>
            </a:r>
            <a:r>
              <a:rPr lang="sk-SK" sz="1100" dirty="0"/>
              <a:t> on </a:t>
            </a:r>
            <a:r>
              <a:rPr lang="sk-SK" sz="1100" dirty="0" err="1"/>
              <a:t>Cerium</a:t>
            </a:r>
            <a:r>
              <a:rPr lang="sk-SK" sz="1100" dirty="0"/>
              <a:t> Oxide </a:t>
            </a:r>
            <a:r>
              <a:rPr lang="sk-SK" sz="1100" dirty="0" err="1"/>
              <a:t>Nanoparticles</a:t>
            </a:r>
            <a:r>
              <a:rPr lang="sk-SK" sz="1100" dirty="0"/>
              <a:t> and </a:t>
            </a:r>
            <a:r>
              <a:rPr lang="sk-SK" sz="1100" dirty="0" err="1"/>
              <a:t>Carbon</a:t>
            </a:r>
            <a:r>
              <a:rPr lang="sk-SK" sz="1100" dirty="0"/>
              <a:t> </a:t>
            </a:r>
            <a:r>
              <a:rPr lang="sk-SK" sz="1100" dirty="0" err="1"/>
              <a:t>Enterosorbents</a:t>
            </a:r>
            <a:r>
              <a:rPr lang="sk-SK" sz="1100" dirty="0"/>
              <a:t> </a:t>
            </a:r>
            <a:r>
              <a:rPr lang="sk-SK" sz="1100" dirty="0" err="1"/>
              <a:t>for</a:t>
            </a:r>
            <a:r>
              <a:rPr lang="sk-SK" sz="1100" dirty="0"/>
              <a:t> </a:t>
            </a:r>
            <a:r>
              <a:rPr lang="sk-SK" sz="1100" dirty="0" err="1"/>
              <a:t>Acute</a:t>
            </a:r>
            <a:r>
              <a:rPr lang="sk-SK" sz="1100" dirty="0"/>
              <a:t> </a:t>
            </a:r>
            <a:r>
              <a:rPr lang="sk-SK" sz="1100" dirty="0" err="1"/>
              <a:t>Radiation</a:t>
            </a:r>
            <a:r>
              <a:rPr lang="sk-SK" sz="1100" dirty="0"/>
              <a:t> </a:t>
            </a:r>
            <a:r>
              <a:rPr lang="sk-SK" sz="1100" dirty="0" err="1"/>
              <a:t>Sickness</a:t>
            </a:r>
            <a:r>
              <a:rPr lang="sk-SK" sz="1100" dirty="0"/>
              <a:t> </a:t>
            </a:r>
            <a:r>
              <a:rPr lang="sk-SK" sz="1100" dirty="0" err="1"/>
              <a:t>Therapy</a:t>
            </a:r>
            <a:r>
              <a:rPr lang="sk-SK" sz="1100" dirty="0"/>
              <a:t>" </a:t>
            </a:r>
          </a:p>
          <a:p>
            <a:endParaRPr lang="sk-SK" sz="1100" dirty="0"/>
          </a:p>
          <a:p>
            <a:r>
              <a:rPr lang="sk-SK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VEGA-2/0009/17</a:t>
            </a:r>
            <a:r>
              <a:rPr lang="sk-SK" sz="1100" dirty="0"/>
              <a:t> "</a:t>
            </a:r>
            <a:r>
              <a:rPr lang="sk-SK" sz="1100" dirty="0" err="1"/>
              <a:t>Functional</a:t>
            </a:r>
            <a:r>
              <a:rPr lang="sk-SK" sz="1100" dirty="0"/>
              <a:t> and </a:t>
            </a:r>
            <a:r>
              <a:rPr lang="sk-SK" sz="1100" dirty="0" err="1"/>
              <a:t>Structural</a:t>
            </a:r>
            <a:r>
              <a:rPr lang="sk-SK" sz="1100" dirty="0"/>
              <a:t> </a:t>
            </a:r>
            <a:r>
              <a:rPr lang="sk-SK" sz="1100" dirty="0" err="1"/>
              <a:t>Insights</a:t>
            </a:r>
            <a:r>
              <a:rPr lang="sk-SK" sz="1100" dirty="0"/>
              <a:t> </a:t>
            </a:r>
            <a:r>
              <a:rPr lang="sk-SK" sz="1100" dirty="0" err="1"/>
              <a:t>into</a:t>
            </a:r>
            <a:r>
              <a:rPr lang="sk-SK" sz="1100" dirty="0"/>
              <a:t> </a:t>
            </a:r>
            <a:r>
              <a:rPr lang="sk-SK" sz="1100" dirty="0" err="1"/>
              <a:t>the</a:t>
            </a:r>
            <a:r>
              <a:rPr lang="sk-SK" sz="1100" dirty="0"/>
              <a:t> </a:t>
            </a:r>
            <a:r>
              <a:rPr lang="sk-SK" sz="1100" dirty="0" err="1"/>
              <a:t>Phospholipid-Protein</a:t>
            </a:r>
            <a:r>
              <a:rPr lang="sk-SK" sz="1100" dirty="0"/>
              <a:t> </a:t>
            </a:r>
            <a:r>
              <a:rPr lang="sk-SK" sz="1100" dirty="0" err="1"/>
              <a:t>Interaction</a:t>
            </a:r>
            <a:r>
              <a:rPr lang="sk-SK" sz="1100" dirty="0"/>
              <a:t> </a:t>
            </a:r>
            <a:r>
              <a:rPr lang="sk-SK" sz="1100" dirty="0" err="1"/>
              <a:t>during</a:t>
            </a:r>
            <a:r>
              <a:rPr lang="sk-SK" sz="1100" dirty="0"/>
              <a:t> </a:t>
            </a:r>
            <a:r>
              <a:rPr lang="sk-SK" sz="1100" dirty="0" err="1"/>
              <a:t>Oxidative</a:t>
            </a:r>
            <a:r>
              <a:rPr lang="sk-SK" sz="1100" dirty="0"/>
              <a:t> </a:t>
            </a:r>
            <a:r>
              <a:rPr lang="sk-SK" sz="1100" dirty="0" err="1"/>
              <a:t>Stress</a:t>
            </a:r>
            <a:r>
              <a:rPr lang="sk-SK" sz="1100" dirty="0"/>
              <a:t>" </a:t>
            </a:r>
          </a:p>
          <a:p>
            <a:endParaRPr lang="sk-SK" sz="1100" dirty="0"/>
          </a:p>
          <a:p>
            <a:r>
              <a:rPr lang="sk-SK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APVV-19-0324</a:t>
            </a:r>
            <a:r>
              <a:rPr lang="sk-SK" sz="1100" dirty="0"/>
              <a:t> "</a:t>
            </a:r>
            <a:r>
              <a:rPr lang="sk-SK" sz="1100" dirty="0" err="1"/>
              <a:t>The</a:t>
            </a:r>
            <a:r>
              <a:rPr lang="sk-SK" sz="1100" dirty="0"/>
              <a:t> </a:t>
            </a:r>
            <a:r>
              <a:rPr lang="sk-SK" sz="1100" dirty="0" err="1"/>
              <a:t>Development</a:t>
            </a:r>
            <a:r>
              <a:rPr lang="sk-SK" sz="1100" dirty="0"/>
              <a:t> of </a:t>
            </a:r>
            <a:r>
              <a:rPr lang="sk-SK" sz="1100" dirty="0" err="1"/>
              <a:t>Translationally</a:t>
            </a:r>
            <a:r>
              <a:rPr lang="sk-SK" sz="1100" dirty="0"/>
              <a:t> </a:t>
            </a:r>
            <a:r>
              <a:rPr lang="sk-SK" sz="1100" dirty="0" err="1"/>
              <a:t>Relevant</a:t>
            </a:r>
            <a:r>
              <a:rPr lang="sk-SK" sz="1100" dirty="0"/>
              <a:t> </a:t>
            </a:r>
            <a:r>
              <a:rPr lang="sk-SK" sz="1100" dirty="0" err="1"/>
              <a:t>Regenerative</a:t>
            </a:r>
            <a:r>
              <a:rPr lang="sk-SK" sz="1100" dirty="0"/>
              <a:t> and </a:t>
            </a:r>
            <a:r>
              <a:rPr lang="sk-SK" sz="1100" dirty="0" err="1"/>
              <a:t>Reparative</a:t>
            </a:r>
            <a:r>
              <a:rPr lang="sk-SK" sz="1100" dirty="0"/>
              <a:t> </a:t>
            </a:r>
            <a:r>
              <a:rPr lang="sk-SK" sz="1100" dirty="0" err="1"/>
              <a:t>Strategies</a:t>
            </a:r>
            <a:r>
              <a:rPr lang="sk-SK" sz="1100" dirty="0"/>
              <a:t> </a:t>
            </a:r>
            <a:r>
              <a:rPr lang="sk-SK" sz="1100" dirty="0" err="1"/>
              <a:t>After</a:t>
            </a:r>
            <a:r>
              <a:rPr lang="sk-SK" sz="1100" dirty="0"/>
              <a:t> </a:t>
            </a:r>
            <a:r>
              <a:rPr lang="sk-SK" sz="1100" dirty="0" err="1"/>
              <a:t>Spinal</a:t>
            </a:r>
            <a:r>
              <a:rPr lang="sk-SK" sz="1100" dirty="0"/>
              <a:t> </a:t>
            </a:r>
            <a:r>
              <a:rPr lang="sk-SK" sz="1100" dirty="0" err="1"/>
              <a:t>Cord</a:t>
            </a:r>
            <a:r>
              <a:rPr lang="sk-SK" sz="1100" dirty="0"/>
              <a:t> Trauma" </a:t>
            </a:r>
          </a:p>
          <a:p>
            <a:endParaRPr lang="sk-SK" sz="1100" dirty="0"/>
          </a:p>
          <a:p>
            <a:endParaRPr lang="sk-SK" sz="1100" dirty="0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50995B4F-C303-4FB5-87D1-9E73FEAADF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8024" y="4563449"/>
            <a:ext cx="647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4" descr="Image result for VEGA agentura">
            <a:extLst>
              <a:ext uri="{FF2B5EF4-FFF2-40B4-BE49-F238E27FC236}">
                <a16:creationId xmlns:a16="http://schemas.microsoft.com/office/drawing/2014/main" id="{810A1491-A9E6-4349-8156-1FFD78A9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3" t="7382" r="1277" b="7382"/>
          <a:stretch>
            <a:fillRect/>
          </a:stretch>
        </p:blipFill>
        <p:spPr bwMode="auto">
          <a:xfrm>
            <a:off x="5990904" y="6102770"/>
            <a:ext cx="1637084" cy="6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644329BF-FEF7-4A61-82C6-5E6FEF83A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44" t="9470" r="72081" b="83180"/>
          <a:stretch/>
        </p:blipFill>
        <p:spPr bwMode="auto">
          <a:xfrm>
            <a:off x="6150985" y="4983255"/>
            <a:ext cx="2086204" cy="68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32AB4B7-39FD-404F-A1B7-8B1707E857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9849"/>
          <a:stretch/>
        </p:blipFill>
        <p:spPr>
          <a:xfrm>
            <a:off x="7656165" y="6102770"/>
            <a:ext cx="1339559" cy="623519"/>
          </a:xfrm>
          <a:prstGeom prst="rect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148276" y="3100347"/>
            <a:ext cx="5499627" cy="3002423"/>
            <a:chOff x="206467" y="3723865"/>
            <a:chExt cx="5499627" cy="3002423"/>
          </a:xfrm>
        </p:grpSpPr>
        <p:pic>
          <p:nvPicPr>
            <p:cNvPr id="7" name="Obrázok 6">
              <a:extLst>
                <a:ext uri="{FF2B5EF4-FFF2-40B4-BE49-F238E27FC236}">
                  <a16:creationId xmlns:a16="http://schemas.microsoft.com/office/drawing/2014/main" id="{857E46A1-5700-48AF-94F4-842ED0CFB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583" t="13169" r="30417" b="60350"/>
            <a:stretch/>
          </p:blipFill>
          <p:spPr>
            <a:xfrm>
              <a:off x="206467" y="5909058"/>
              <a:ext cx="2194560" cy="817230"/>
            </a:xfrm>
            <a:prstGeom prst="rect">
              <a:avLst/>
            </a:prstGeom>
          </p:spPr>
        </p:pic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CD03DA39-C720-43BF-9E4C-C086B40D3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238" t="19630" r="30625" b="61296"/>
            <a:stretch/>
          </p:blipFill>
          <p:spPr>
            <a:xfrm>
              <a:off x="2413701" y="5908288"/>
              <a:ext cx="3292393" cy="818000"/>
            </a:xfrm>
            <a:prstGeom prst="rect">
              <a:avLst/>
            </a:prstGeom>
          </p:spPr>
        </p:pic>
        <p:pic>
          <p:nvPicPr>
            <p:cNvPr id="2050" name="Picture 2" descr="Interaktívna Konferencia Mladých Vedcov 2016 - VEDA NA DOSAH">
              <a:extLst>
                <a:ext uri="{FF2B5EF4-FFF2-40B4-BE49-F238E27FC236}">
                  <a16:creationId xmlns:a16="http://schemas.microsoft.com/office/drawing/2014/main" id="{8D828199-6CFA-49FD-8B71-E02E4840C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80" y="4846320"/>
              <a:ext cx="2194560" cy="792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10"/>
            <a:srcRect l="31708" t="18522" r="31896" b="68610"/>
            <a:stretch/>
          </p:blipFill>
          <p:spPr bwMode="auto">
            <a:xfrm>
              <a:off x="2401027" y="4846320"/>
              <a:ext cx="3276941" cy="7924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Obrázok 12"/>
            <p:cNvPicPr>
              <a:picLocks noChangeAspect="1"/>
            </p:cNvPicPr>
            <p:nvPr/>
          </p:nvPicPr>
          <p:blipFill rotWithShape="1">
            <a:blip r:embed="rId11"/>
            <a:srcRect l="38987" t="13852" r="40005" b="65249"/>
            <a:stretch/>
          </p:blipFill>
          <p:spPr bwMode="auto">
            <a:xfrm>
              <a:off x="206467" y="3723865"/>
              <a:ext cx="1789031" cy="934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Obrázok 13"/>
            <p:cNvPicPr>
              <a:picLocks noChangeAspect="1"/>
            </p:cNvPicPr>
            <p:nvPr/>
          </p:nvPicPr>
          <p:blipFill rotWithShape="1">
            <a:blip r:embed="rId12"/>
            <a:srcRect l="32570" t="18743" r="33402" b="66446"/>
            <a:stretch/>
          </p:blipFill>
          <p:spPr bwMode="auto">
            <a:xfrm>
              <a:off x="1995498" y="3736722"/>
              <a:ext cx="3710596" cy="934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34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221971" y="1546168"/>
            <a:ext cx="7282411" cy="3169918"/>
            <a:chOff x="0" y="0"/>
            <a:chExt cx="6634922" cy="2774287"/>
          </a:xfrm>
        </p:grpSpPr>
        <p:grpSp>
          <p:nvGrpSpPr>
            <p:cNvPr id="4" name="Skupina 3"/>
            <p:cNvGrpSpPr/>
            <p:nvPr/>
          </p:nvGrpSpPr>
          <p:grpSpPr>
            <a:xfrm>
              <a:off x="3331596" y="254442"/>
              <a:ext cx="2708274" cy="1035686"/>
              <a:chOff x="-94899" y="25881"/>
              <a:chExt cx="2708695" cy="1035982"/>
            </a:xfrm>
          </p:grpSpPr>
          <p:pic>
            <p:nvPicPr>
              <p:cNvPr id="58" name="Obrázok 57">
                <a:extLst>
                  <a:ext uri="{FF2B5EF4-FFF2-40B4-BE49-F238E27FC236}">
                    <a16:creationId xmlns:a16="http://schemas.microsoft.com/office/drawing/2014/main" id="{96E511A4-D734-4C9D-B320-6C7A80BBA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31" b="11903"/>
              <a:stretch/>
            </p:blipFill>
            <p:spPr>
              <a:xfrm>
                <a:off x="1293962" y="327803"/>
                <a:ext cx="906780" cy="734060"/>
              </a:xfrm>
              <a:prstGeom prst="rect">
                <a:avLst/>
              </a:prstGeom>
            </p:spPr>
          </p:pic>
          <p:pic>
            <p:nvPicPr>
              <p:cNvPr id="59" name="Obrázok 58">
                <a:extLst>
                  <a:ext uri="{FF2B5EF4-FFF2-40B4-BE49-F238E27FC236}">
                    <a16:creationId xmlns:a16="http://schemas.microsoft.com/office/drawing/2014/main" id="{AA145AC1-2131-4B88-8B2B-7CE1E1EF5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58"/>
              <a:stretch/>
            </p:blipFill>
            <p:spPr>
              <a:xfrm>
                <a:off x="336430" y="327803"/>
                <a:ext cx="913765" cy="734060"/>
              </a:xfrm>
              <a:prstGeom prst="rect">
                <a:avLst/>
              </a:prstGeom>
            </p:spPr>
          </p:pic>
          <p:sp>
            <p:nvSpPr>
              <p:cNvPr id="60" name="BlokTextu 52">
                <a:extLst>
                  <a:ext uri="{FF2B5EF4-FFF2-40B4-BE49-F238E27FC236}">
                    <a16:creationId xmlns:a16="http://schemas.microsoft.com/office/drawing/2014/main" id="{35BB8402-C839-4259-B286-0A53A85F6A6B}"/>
                  </a:ext>
                </a:extLst>
              </p:cNvPr>
              <p:cNvSpPr txBox="1"/>
              <p:nvPr/>
            </p:nvSpPr>
            <p:spPr>
              <a:xfrm>
                <a:off x="-94899" y="25881"/>
                <a:ext cx="2708695" cy="281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k-SK" sz="1300" b="1" kern="1200" cap="small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Anti-AMYLOIDOGENIC Activity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5" name="Skupina 4"/>
            <p:cNvGrpSpPr/>
            <p:nvPr/>
          </p:nvGrpSpPr>
          <p:grpSpPr>
            <a:xfrm>
              <a:off x="2814762" y="1447137"/>
              <a:ext cx="3820160" cy="1278890"/>
              <a:chOff x="0" y="0"/>
              <a:chExt cx="3820230" cy="1278890"/>
            </a:xfrm>
          </p:grpSpPr>
          <p:sp>
            <p:nvSpPr>
              <p:cNvPr id="48" name="BlokTextu 53">
                <a:extLst>
                  <a:ext uri="{FF2B5EF4-FFF2-40B4-BE49-F238E27FC236}">
                    <a16:creationId xmlns:a16="http://schemas.microsoft.com/office/drawing/2014/main" id="{BBBE4D6A-CBB9-4A78-8A31-1FFA487C17A7}"/>
                  </a:ext>
                </a:extLst>
              </p:cNvPr>
              <p:cNvSpPr txBox="1"/>
              <p:nvPr/>
            </p:nvSpPr>
            <p:spPr>
              <a:xfrm>
                <a:off x="538118" y="0"/>
                <a:ext cx="2898775" cy="281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k-SK" sz="1300" b="1" kern="1200" cap="small">
                    <a:solidFill>
                      <a:srgbClr val="008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Anti-OXIDANT Activity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9" name="BlokTextu 47">
                <a:extLst>
                  <a:ext uri="{FF2B5EF4-FFF2-40B4-BE49-F238E27FC236}">
                    <a16:creationId xmlns:a16="http://schemas.microsoft.com/office/drawing/2014/main" id="{F6E229AF-BC1D-4CD6-8E51-2EFB23682C0D}"/>
                  </a:ext>
                </a:extLst>
              </p:cNvPr>
              <p:cNvSpPr txBox="1"/>
              <p:nvPr/>
            </p:nvSpPr>
            <p:spPr>
              <a:xfrm>
                <a:off x="1490539" y="895350"/>
                <a:ext cx="1831340" cy="383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sk-SK" sz="800" kern="1200">
                    <a:solidFill>
                      <a:srgbClr val="0054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„pseudo“</a:t>
                </a:r>
                <a:r>
                  <a:rPr lang="sk-SK" sz="1000" kern="1200">
                    <a:solidFill>
                      <a:srgbClr val="0054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catalase/peroxidase activity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0" name="BlokTextu 46">
                <a:extLst>
                  <a:ext uri="{FF2B5EF4-FFF2-40B4-BE49-F238E27FC236}">
                    <a16:creationId xmlns:a16="http://schemas.microsoft.com/office/drawing/2014/main" id="{7C34B8DF-FE6F-4975-A38F-7E15B9B4A4A3}"/>
                  </a:ext>
                </a:extLst>
              </p:cNvPr>
              <p:cNvSpPr txBox="1"/>
              <p:nvPr/>
            </p:nvSpPr>
            <p:spPr>
              <a:xfrm>
                <a:off x="147626" y="895350"/>
                <a:ext cx="1323975" cy="237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sk-SK" sz="800" kern="1200">
                    <a:solidFill>
                      <a:srgbClr val="0054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„pseudo“</a:t>
                </a:r>
                <a:r>
                  <a:rPr lang="sk-SK" sz="1000" kern="1200">
                    <a:solidFill>
                      <a:srgbClr val="0054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SOD activity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" name="BlokTextu 42">
                <a:extLst>
                  <a:ext uri="{FF2B5EF4-FFF2-40B4-BE49-F238E27FC236}">
                    <a16:creationId xmlns:a16="http://schemas.microsoft.com/office/drawing/2014/main" id="{A578A906-AC1C-4861-814A-3F42E7D24DAA}"/>
                  </a:ext>
                </a:extLst>
              </p:cNvPr>
              <p:cNvSpPr txBox="1"/>
              <p:nvPr/>
            </p:nvSpPr>
            <p:spPr>
              <a:xfrm>
                <a:off x="2023895" y="271462"/>
                <a:ext cx="103505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O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 </a:t>
                </a: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+ 2H</a:t>
                </a:r>
                <a:r>
                  <a:rPr lang="sk-SK" sz="1200" b="1" kern="12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+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2" name="BlokTextu 43">
                <a:extLst>
                  <a:ext uri="{FF2B5EF4-FFF2-40B4-BE49-F238E27FC236}">
                    <a16:creationId xmlns:a16="http://schemas.microsoft.com/office/drawing/2014/main" id="{19C0CF3E-8162-4B8D-A1DA-C520BBC264B5}"/>
                  </a:ext>
                </a:extLst>
              </p:cNvPr>
              <p:cNvSpPr txBox="1"/>
              <p:nvPr/>
            </p:nvSpPr>
            <p:spPr>
              <a:xfrm>
                <a:off x="2976315" y="647700"/>
                <a:ext cx="843915" cy="31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O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3" name="Šípka: zakrivená doľava 44">
                <a:extLst>
                  <a:ext uri="{FF2B5EF4-FFF2-40B4-BE49-F238E27FC236}">
                    <a16:creationId xmlns:a16="http://schemas.microsoft.com/office/drawing/2014/main" id="{8AD586AF-D0DB-4A4D-A696-0A9A407F88A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604153" flipH="1" flipV="1">
                <a:off x="3071812" y="219075"/>
                <a:ext cx="269240" cy="491490"/>
              </a:xfrm>
              <a:prstGeom prst="curvedLeftArrow">
                <a:avLst>
                  <a:gd name="adj1" fmla="val 18503"/>
                  <a:gd name="adj2" fmla="val 26734"/>
                  <a:gd name="adj3" fmla="val 18750"/>
                </a:avLst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3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3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54" name="BlokTextu 42">
                <a:extLst/>
              </p:cNvPr>
              <p:cNvSpPr txBox="1"/>
              <p:nvPr/>
            </p:nvSpPr>
            <p:spPr>
              <a:xfrm>
                <a:off x="0" y="585787"/>
                <a:ext cx="103505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 O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sk-SK" sz="1200" b="1" kern="12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</a:t>
                </a: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+ 2 H</a:t>
                </a:r>
                <a:r>
                  <a:rPr lang="sk-SK" sz="1200" b="1" kern="12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+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5" name="BlokTextu 42">
                <a:extLst/>
              </p:cNvPr>
              <p:cNvSpPr txBox="1"/>
              <p:nvPr/>
            </p:nvSpPr>
            <p:spPr>
              <a:xfrm>
                <a:off x="952483" y="333375"/>
                <a:ext cx="1035050" cy="317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O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+ H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sk-SK" sz="1200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O</a:t>
                </a:r>
                <a:r>
                  <a:rPr lang="sk-SK" sz="1200" b="1" kern="12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 </a:t>
                </a:r>
                <a:endParaRPr lang="sk-S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6" name="Šípka: zakrivená doľava 44">
                <a:extLst/>
              </p:cNvPr>
              <p:cNvSpPr>
                <a:spLocks noChangeAspect="1"/>
              </p:cNvSpPr>
              <p:nvPr/>
            </p:nvSpPr>
            <p:spPr>
              <a:xfrm rot="3706878" flipH="1" flipV="1">
                <a:off x="566737" y="171450"/>
                <a:ext cx="269240" cy="491490"/>
              </a:xfrm>
              <a:prstGeom prst="curvedLeftArrow">
                <a:avLst>
                  <a:gd name="adj1" fmla="val 18503"/>
                  <a:gd name="adj2" fmla="val 26734"/>
                  <a:gd name="adj3" fmla="val 18750"/>
                </a:avLst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3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3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sk-SK"/>
              </a:p>
            </p:txBody>
          </p:sp>
          <p:sp>
            <p:nvSpPr>
              <p:cNvPr id="57" name="Textové pole 2"/>
              <p:cNvSpPr txBox="1">
                <a:spLocks noChangeArrowheads="1"/>
              </p:cNvSpPr>
              <p:nvPr/>
            </p:nvSpPr>
            <p:spPr bwMode="auto">
              <a:xfrm>
                <a:off x="1719263" y="295275"/>
                <a:ext cx="431165" cy="370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k-SK" sz="1000">
                    <a:ln w="9525" cap="flat" cmpd="sng" algn="ctr">
                      <a:solidFill>
                        <a:srgbClr val="595959"/>
                      </a:solidFill>
                      <a:prstDash val="solid"/>
                      <a:round/>
                    </a:ln>
                    <a:solidFill>
                      <a:srgbClr val="000000"/>
                    </a:solidFill>
                    <a:effectLst>
                      <a:outerShdw blurRad="12700" dist="38100" dir="2700000" algn="tl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. .</a:t>
                </a:r>
                <a:endParaRPr lang="sk-SK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Skupina 5"/>
            <p:cNvGrpSpPr/>
            <p:nvPr/>
          </p:nvGrpSpPr>
          <p:grpSpPr>
            <a:xfrm>
              <a:off x="0" y="0"/>
              <a:ext cx="3580278" cy="2774287"/>
              <a:chOff x="0" y="0"/>
              <a:chExt cx="3580278" cy="2774287"/>
            </a:xfrm>
          </p:grpSpPr>
          <p:grpSp>
            <p:nvGrpSpPr>
              <p:cNvPr id="7" name="Skupina 6"/>
              <p:cNvGrpSpPr/>
              <p:nvPr/>
            </p:nvGrpSpPr>
            <p:grpSpPr>
              <a:xfrm>
                <a:off x="1948069" y="508883"/>
                <a:ext cx="1632209" cy="1520453"/>
                <a:chOff x="0" y="0"/>
                <a:chExt cx="1632209" cy="1520453"/>
              </a:xfrm>
            </p:grpSpPr>
            <p:grpSp>
              <p:nvGrpSpPr>
                <p:cNvPr id="16" name="Skupina 15"/>
                <p:cNvGrpSpPr>
                  <a:grpSpLocks noChangeAspect="1"/>
                </p:cNvGrpSpPr>
                <p:nvPr/>
              </p:nvGrpSpPr>
              <p:grpSpPr>
                <a:xfrm>
                  <a:off x="333956" y="580446"/>
                  <a:ext cx="831599" cy="802801"/>
                  <a:chOff x="0" y="0"/>
                  <a:chExt cx="1789823" cy="1728115"/>
                </a:xfrm>
              </p:grpSpPr>
              <p:sp>
                <p:nvSpPr>
                  <p:cNvPr id="22" name="Ovál 21"/>
                  <p:cNvSpPr/>
                  <p:nvPr/>
                </p:nvSpPr>
                <p:spPr>
                  <a:xfrm>
                    <a:off x="168558" y="196343"/>
                    <a:ext cx="1438275" cy="1343025"/>
                  </a:xfrm>
                  <a:prstGeom prst="ellipse">
                    <a:avLst/>
                  </a:prstGeom>
                  <a:gradFill flip="none" rotWithShape="1">
                    <a:gsLst>
                      <a:gs pos="59000">
                        <a:schemeClr val="accent1">
                          <a:lumMod val="75000"/>
                        </a:schemeClr>
                      </a:gs>
                      <a:gs pos="0">
                        <a:schemeClr val="tx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3" name="Ovál 22"/>
                  <p:cNvSpPr/>
                  <p:nvPr/>
                </p:nvSpPr>
                <p:spPr>
                  <a:xfrm rot="20588690">
                    <a:off x="449048" y="67318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4" name="Ovál 23"/>
                  <p:cNvSpPr/>
                  <p:nvPr/>
                </p:nvSpPr>
                <p:spPr>
                  <a:xfrm rot="3743055">
                    <a:off x="31117" y="894765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5" name="Ovál 24"/>
                  <p:cNvSpPr/>
                  <p:nvPr/>
                </p:nvSpPr>
                <p:spPr>
                  <a:xfrm rot="16200000">
                    <a:off x="14288" y="698422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6" name="Ovál 25"/>
                  <p:cNvSpPr/>
                  <p:nvPr/>
                </p:nvSpPr>
                <p:spPr>
                  <a:xfrm rot="17125836">
                    <a:off x="64776" y="496468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7" name="Ovál 26"/>
                  <p:cNvSpPr/>
                  <p:nvPr/>
                </p:nvSpPr>
                <p:spPr>
                  <a:xfrm rot="18573849">
                    <a:off x="151728" y="319759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8" name="Ovál 27"/>
                  <p:cNvSpPr/>
                  <p:nvPr/>
                </p:nvSpPr>
                <p:spPr>
                  <a:xfrm rot="19845628">
                    <a:off x="286364" y="179514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29" name="Ovál 28"/>
                  <p:cNvSpPr/>
                  <p:nvPr/>
                </p:nvSpPr>
                <p:spPr>
                  <a:xfrm>
                    <a:off x="830516" y="0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0" name="Ovál 29"/>
                  <p:cNvSpPr/>
                  <p:nvPr/>
                </p:nvSpPr>
                <p:spPr>
                  <a:xfrm>
                    <a:off x="634172" y="5610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1" name="Ovál 30"/>
                  <p:cNvSpPr/>
                  <p:nvPr/>
                </p:nvSpPr>
                <p:spPr>
                  <a:xfrm rot="4011803">
                    <a:off x="1556987" y="530127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2" name="Ovál 31"/>
                  <p:cNvSpPr/>
                  <p:nvPr/>
                </p:nvSpPr>
                <p:spPr>
                  <a:xfrm rot="2994303">
                    <a:off x="1475645" y="364638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3" name="Ovál 32"/>
                  <p:cNvSpPr/>
                  <p:nvPr/>
                </p:nvSpPr>
                <p:spPr>
                  <a:xfrm rot="2050671">
                    <a:off x="1352229" y="213173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4" name="Ovál 33"/>
                  <p:cNvSpPr/>
                  <p:nvPr/>
                </p:nvSpPr>
                <p:spPr>
                  <a:xfrm rot="1061164">
                    <a:off x="1189544" y="95367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5" name="Ovál 34"/>
                  <p:cNvSpPr/>
                  <p:nvPr/>
                </p:nvSpPr>
                <p:spPr>
                  <a:xfrm rot="546293">
                    <a:off x="1015640" y="28049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6" name="Ovál 35"/>
                  <p:cNvSpPr/>
                  <p:nvPr/>
                </p:nvSpPr>
                <p:spPr>
                  <a:xfrm rot="5400000">
                    <a:off x="1585036" y="726472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7" name="Ovál 36"/>
                  <p:cNvSpPr/>
                  <p:nvPr/>
                </p:nvSpPr>
                <p:spPr>
                  <a:xfrm rot="20800728">
                    <a:off x="931492" y="1497821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8" name="Ovál 37"/>
                  <p:cNvSpPr/>
                  <p:nvPr/>
                </p:nvSpPr>
                <p:spPr>
                  <a:xfrm>
                    <a:off x="729539" y="1509040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39" name="Ovál 38"/>
                  <p:cNvSpPr/>
                  <p:nvPr/>
                </p:nvSpPr>
                <p:spPr>
                  <a:xfrm rot="20134745">
                    <a:off x="1116616" y="1447332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0" name="Ovál 39"/>
                  <p:cNvSpPr/>
                  <p:nvPr/>
                </p:nvSpPr>
                <p:spPr>
                  <a:xfrm rot="3147943">
                    <a:off x="101240" y="1088304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1" name="Ovál 40"/>
                  <p:cNvSpPr/>
                  <p:nvPr/>
                </p:nvSpPr>
                <p:spPr>
                  <a:xfrm rot="2835029">
                    <a:off x="213436" y="1256598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2" name="Ovál 41"/>
                  <p:cNvSpPr/>
                  <p:nvPr/>
                </p:nvSpPr>
                <p:spPr>
                  <a:xfrm rot="2569572">
                    <a:off x="359291" y="1391234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3" name="Ovál 42"/>
                  <p:cNvSpPr/>
                  <p:nvPr/>
                </p:nvSpPr>
                <p:spPr>
                  <a:xfrm rot="1015422">
                    <a:off x="533196" y="1475382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4" name="Ovál 43"/>
                  <p:cNvSpPr/>
                  <p:nvPr/>
                </p:nvSpPr>
                <p:spPr>
                  <a:xfrm rot="19199415">
                    <a:off x="1279301" y="1351966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5" name="Ovál 44"/>
                  <p:cNvSpPr/>
                  <p:nvPr/>
                </p:nvSpPr>
                <p:spPr>
                  <a:xfrm rot="7672900">
                    <a:off x="1413937" y="1234159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6" name="Ovál 45"/>
                  <p:cNvSpPr/>
                  <p:nvPr/>
                </p:nvSpPr>
                <p:spPr>
                  <a:xfrm rot="7120474">
                    <a:off x="1512109" y="1096718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  <p:sp>
                <p:nvSpPr>
                  <p:cNvPr id="47" name="Ovál 46"/>
                  <p:cNvSpPr/>
                  <p:nvPr/>
                </p:nvSpPr>
                <p:spPr>
                  <a:xfrm rot="16677323">
                    <a:off x="1573817" y="917204"/>
                    <a:ext cx="190500" cy="21907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sk-SK"/>
                  </a:p>
                </p:txBody>
              </p:sp>
            </p:grpSp>
            <p:sp>
              <p:nvSpPr>
                <p:cNvPr id="17" name="Textové pole 2"/>
                <p:cNvSpPr txBox="1">
                  <a:spLocks noChangeArrowheads="1"/>
                </p:cNvSpPr>
                <p:nvPr/>
              </p:nvSpPr>
              <p:spPr bwMode="auto">
                <a:xfrm>
                  <a:off x="15903" y="0"/>
                  <a:ext cx="1557020" cy="494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sk-SK" sz="1100">
                      <a:solidFill>
                        <a:srgbClr val="59595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core/shell</a:t>
                  </a:r>
                  <a:endParaRPr lang="sk-SK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sk-SK" sz="1400" b="1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Fe</a:t>
                  </a:r>
                  <a:r>
                    <a:rPr lang="sk-SK" sz="1400" b="1" baseline="-25000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</a:t>
                  </a:r>
                  <a:r>
                    <a:rPr lang="sk-SK" sz="1400" b="1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lang="sk-SK" sz="1400" b="1" baseline="-25000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4</a:t>
                  </a:r>
                  <a:r>
                    <a:rPr lang="en-US" sz="1100">
                      <a:solidFill>
                        <a:srgbClr val="7F7F7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@</a:t>
                  </a:r>
                  <a:r>
                    <a:rPr lang="sk-SK" sz="1400" b="1">
                      <a:solidFill>
                        <a:srgbClr val="BF8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CeO</a:t>
                  </a:r>
                  <a:r>
                    <a:rPr lang="sk-SK" sz="1400" b="1" baseline="-25000">
                      <a:solidFill>
                        <a:srgbClr val="BF8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</a:t>
                  </a:r>
                  <a:endParaRPr lang="sk-SK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Rovná spojovacia šípka 17"/>
                <p:cNvCxnSpPr/>
                <p:nvPr/>
              </p:nvCxnSpPr>
              <p:spPr>
                <a:xfrm flipV="1">
                  <a:off x="1256307" y="421420"/>
                  <a:ext cx="323850" cy="287655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Rovná spojovacia šípka 18"/>
                <p:cNvCxnSpPr/>
                <p:nvPr/>
              </p:nvCxnSpPr>
              <p:spPr>
                <a:xfrm>
                  <a:off x="1272209" y="1129086"/>
                  <a:ext cx="360000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Rovná spojovacia šípka 19"/>
                <p:cNvCxnSpPr/>
                <p:nvPr/>
              </p:nvCxnSpPr>
              <p:spPr>
                <a:xfrm flipH="1" flipV="1">
                  <a:off x="7952" y="405517"/>
                  <a:ext cx="324000" cy="28800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Rovná spojovacia šípka 20"/>
                <p:cNvCxnSpPr/>
                <p:nvPr/>
              </p:nvCxnSpPr>
              <p:spPr>
                <a:xfrm flipH="1">
                  <a:off x="0" y="1232453"/>
                  <a:ext cx="324000" cy="28800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Skupina 7"/>
              <p:cNvGrpSpPr/>
              <p:nvPr/>
            </p:nvGrpSpPr>
            <p:grpSpPr>
              <a:xfrm>
                <a:off x="0" y="0"/>
                <a:ext cx="2245387" cy="2774287"/>
                <a:chOff x="0" y="0"/>
                <a:chExt cx="2245387" cy="2774287"/>
              </a:xfrm>
            </p:grpSpPr>
            <p:pic>
              <p:nvPicPr>
                <p:cNvPr id="9" name="Obrázok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8254" y="1288111"/>
                  <a:ext cx="820420" cy="10902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Obrázok 9" descr="Magnet attracting black spheres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299" y="166977"/>
                  <a:ext cx="1270635" cy="8489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Šípka: zakrivená doprava 40"/>
                <p:cNvSpPr/>
                <p:nvPr/>
              </p:nvSpPr>
              <p:spPr>
                <a:xfrm>
                  <a:off x="310101" y="341906"/>
                  <a:ext cx="204936" cy="492506"/>
                </a:xfrm>
                <a:prstGeom prst="curved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2" name="Šípka: zakrivená doprava 41"/>
                <p:cNvSpPr/>
                <p:nvPr/>
              </p:nvSpPr>
              <p:spPr>
                <a:xfrm>
                  <a:off x="214685" y="310101"/>
                  <a:ext cx="306070" cy="1343025"/>
                </a:xfrm>
                <a:prstGeom prst="curvedRightArrow">
                  <a:avLst>
                    <a:gd name="adj1" fmla="val 25000"/>
                    <a:gd name="adj2" fmla="val 53473"/>
                    <a:gd name="adj3" fmla="val 31907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3" name="BlokTextu 52">
                  <a:extLst/>
                </p:cNvPr>
                <p:cNvSpPr txBox="1"/>
                <p:nvPr/>
              </p:nvSpPr>
              <p:spPr>
                <a:xfrm>
                  <a:off x="381662" y="1001864"/>
                  <a:ext cx="1863725" cy="281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k-SK" sz="1300" b="1" kern="1200" cap="small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Magnetic Delivery</a:t>
                  </a:r>
                  <a:endParaRPr lang="sk-SK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4" name="BlokTextu 52">
                  <a:extLst/>
                </p:cNvPr>
                <p:cNvSpPr txBox="1"/>
                <p:nvPr/>
              </p:nvSpPr>
              <p:spPr>
                <a:xfrm>
                  <a:off x="381662" y="2361537"/>
                  <a:ext cx="1863090" cy="4127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k-SK" sz="900" b="1" kern="1200" cap="small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AC magnetic Field</a:t>
                  </a:r>
                  <a:r>
                    <a:rPr lang="sk-SK" sz="1300" b="1" kern="1200" cap="small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HyperThermia</a:t>
                  </a:r>
                  <a:endParaRPr lang="sk-SK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5" name="BlokTextu 52">
                  <a:extLst/>
                </p:cNvPr>
                <p:cNvSpPr txBox="1"/>
                <p:nvPr/>
              </p:nvSpPr>
              <p:spPr>
                <a:xfrm rot="20006093">
                  <a:off x="0" y="0"/>
                  <a:ext cx="1291590" cy="2520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sk-SK" sz="1100" kern="1200">
                      <a:solidFill>
                        <a:srgbClr val="134999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ferromagnetic</a:t>
                  </a:r>
                  <a:endParaRPr lang="sk-SK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4" name="BlokTextu 63"/>
          <p:cNvSpPr txBox="1"/>
          <p:nvPr/>
        </p:nvSpPr>
        <p:spPr>
          <a:xfrm>
            <a:off x="364311" y="351242"/>
            <a:ext cx="370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sk-SK" sz="32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2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</a:t>
            </a:r>
            <a:r>
              <a:rPr lang="sk-SK" sz="32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69" name="Obrázok 68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70" name="BlokTextu 69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5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14366" y="3051810"/>
            <a:ext cx="5229085" cy="891540"/>
          </a:xfrm>
        </p:spPr>
        <p:txBody>
          <a:bodyPr rtlCol="0">
            <a:normAutofit/>
          </a:bodyPr>
          <a:lstStyle/>
          <a:p>
            <a:pPr rtl="0"/>
            <a:r>
              <a:rPr lang="sk-SK" sz="27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sk-SK" sz="27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7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sk-SK" sz="27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7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sz="27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7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sk-SK" sz="27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700" b="1" cap="sm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endParaRPr lang="sk-SK" sz="2700" b="1" cap="sm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6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455" y="206416"/>
            <a:ext cx="7200900" cy="600595"/>
          </a:xfrm>
        </p:spPr>
        <p:txBody>
          <a:bodyPr rtlCol="0">
            <a:normAutofit/>
          </a:bodyPr>
          <a:lstStyle/>
          <a:p>
            <a:r>
              <a:rPr lang="sk-SK" sz="2000" dirty="0" err="1"/>
              <a:t>Activities</a:t>
            </a:r>
            <a:r>
              <a:rPr lang="sk-SK" sz="2000" dirty="0"/>
              <a:t> </a:t>
            </a:r>
            <a:r>
              <a:rPr lang="sk-SK" sz="2000" dirty="0" err="1"/>
              <a:t>during</a:t>
            </a:r>
            <a:r>
              <a:rPr lang="sk-SK" sz="2000" cap="none" dirty="0"/>
              <a:t> </a:t>
            </a:r>
            <a:r>
              <a:rPr lang="sk-SK" sz="2000" cap="none" dirty="0" err="1"/>
              <a:t>the</a:t>
            </a:r>
            <a:r>
              <a:rPr lang="en-US" sz="2000" cap="none" dirty="0"/>
              <a:t> </a:t>
            </a:r>
            <a:r>
              <a:rPr lang="en-US" sz="2000" dirty="0"/>
              <a:t>academic year 2020/2021 </a:t>
            </a:r>
            <a:endParaRPr lang="sk-SK" sz="2000" dirty="0"/>
          </a:p>
        </p:txBody>
      </p:sp>
      <p:sp>
        <p:nvSpPr>
          <p:cNvPr id="7" name="BlokTextu 6"/>
          <p:cNvSpPr txBox="1"/>
          <p:nvPr/>
        </p:nvSpPr>
        <p:spPr>
          <a:xfrm>
            <a:off x="364312" y="1273878"/>
            <a:ext cx="8200848" cy="4659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</a:t>
            </a:r>
            <a:r>
              <a:rPr lang="sk-SK" sz="14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sk-SK" sz="14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Activities</a:t>
            </a:r>
            <a:r>
              <a:rPr lang="sk-SK" sz="14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sk-SK" sz="1400" dirty="0"/>
              <a:t>i)    Study of </a:t>
            </a:r>
            <a:r>
              <a:rPr lang="sk-SK" sz="1400" dirty="0" err="1"/>
              <a:t>Bioactivity</a:t>
            </a:r>
            <a:r>
              <a:rPr lang="sk-SK" sz="1400" dirty="0"/>
              <a:t> of CeO</a:t>
            </a:r>
            <a:r>
              <a:rPr lang="sk-SK" sz="1400" baseline="-25000" dirty="0"/>
              <a:t>2</a:t>
            </a:r>
            <a:r>
              <a:rPr lang="sk-SK" sz="1400" dirty="0"/>
              <a:t>-nanoparticles (CeO</a:t>
            </a:r>
            <a:r>
              <a:rPr lang="sk-SK" sz="1400" baseline="-25000" dirty="0"/>
              <a:t>2</a:t>
            </a:r>
            <a:r>
              <a:rPr lang="sk-SK" sz="1400" dirty="0"/>
              <a:t>-NPs)</a:t>
            </a:r>
          </a:p>
          <a:p>
            <a:pPr>
              <a:lnSpc>
                <a:spcPct val="125000"/>
              </a:lnSpc>
            </a:pPr>
            <a:r>
              <a:rPr lang="sk-SK" sz="1400" dirty="0"/>
              <a:t>	</a:t>
            </a:r>
            <a:r>
              <a:rPr lang="sk-SK" sz="1400" dirty="0" err="1"/>
              <a:t>evaulation</a:t>
            </a:r>
            <a:r>
              <a:rPr lang="sk-SK" sz="1400" dirty="0"/>
              <a:t> of: a) </a:t>
            </a:r>
            <a:r>
              <a:rPr lang="sk-SK" sz="1400" dirty="0" err="1"/>
              <a:t>pseudo-enzymatic</a:t>
            </a:r>
            <a:r>
              <a:rPr lang="sk-SK" sz="1400" dirty="0"/>
              <a:t> </a:t>
            </a:r>
            <a:r>
              <a:rPr lang="sk-SK" sz="1400" dirty="0" err="1"/>
              <a:t>activity</a:t>
            </a:r>
            <a:r>
              <a:rPr lang="sk-SK" sz="1400" dirty="0"/>
              <a:t> - </a:t>
            </a:r>
            <a:r>
              <a:rPr lang="en-US" sz="1400" dirty="0"/>
              <a:t>„</a:t>
            </a:r>
            <a:r>
              <a:rPr lang="sk-SK" sz="1400" dirty="0" err="1"/>
              <a:t>catalase</a:t>
            </a:r>
            <a:r>
              <a:rPr lang="sk-SK" sz="1400" dirty="0"/>
              <a:t>-</a:t>
            </a:r>
            <a:r>
              <a:rPr lang="en-US" sz="1400" dirty="0"/>
              <a:t>" and "superoxide dismutase</a:t>
            </a:r>
            <a:r>
              <a:rPr lang="sk-SK" sz="1400" dirty="0"/>
              <a:t>-</a:t>
            </a:r>
            <a:r>
              <a:rPr lang="sk-SK" sz="1400" dirty="0" err="1"/>
              <a:t>like</a:t>
            </a:r>
            <a:r>
              <a:rPr lang="en-US" sz="1400" dirty="0"/>
              <a:t>" </a:t>
            </a:r>
            <a:endParaRPr lang="sk-SK" sz="1400" dirty="0"/>
          </a:p>
          <a:p>
            <a:pPr>
              <a:lnSpc>
                <a:spcPct val="125000"/>
              </a:lnSpc>
            </a:pPr>
            <a:r>
              <a:rPr lang="sk-SK" sz="1400" dirty="0"/>
              <a:t>                                                       </a:t>
            </a:r>
            <a:r>
              <a:rPr lang="en-US" sz="1400" dirty="0"/>
              <a:t>activity of </a:t>
            </a:r>
            <a:r>
              <a:rPr lang="sk-SK" sz="1400" dirty="0"/>
              <a:t>CeO</a:t>
            </a:r>
            <a:r>
              <a:rPr lang="sk-SK" sz="1400" baseline="-25000" dirty="0"/>
              <a:t>2</a:t>
            </a:r>
            <a:r>
              <a:rPr lang="sk-SK" sz="1400" dirty="0"/>
              <a:t>-NPs;</a:t>
            </a:r>
          </a:p>
          <a:p>
            <a:pPr>
              <a:lnSpc>
                <a:spcPct val="125000"/>
              </a:lnSpc>
            </a:pPr>
            <a:r>
              <a:rPr lang="sk-SK" sz="1400" dirty="0"/>
              <a:t>		     b) e</a:t>
            </a:r>
            <a:r>
              <a:rPr lang="en-US" sz="1400" dirty="0" err="1"/>
              <a:t>ffect</a:t>
            </a:r>
            <a:r>
              <a:rPr lang="en-US" sz="1400" dirty="0"/>
              <a:t> of </a:t>
            </a:r>
            <a:r>
              <a:rPr lang="sk-SK" sz="1400" dirty="0"/>
              <a:t>CeO</a:t>
            </a:r>
            <a:r>
              <a:rPr lang="sk-SK" sz="1400" baseline="-25000" dirty="0"/>
              <a:t>2</a:t>
            </a:r>
            <a:r>
              <a:rPr lang="sk-SK" sz="1400" dirty="0"/>
              <a:t>-NPs </a:t>
            </a:r>
            <a:r>
              <a:rPr lang="en-US" sz="1400" dirty="0"/>
              <a:t>on </a:t>
            </a:r>
            <a:r>
              <a:rPr lang="sk-SK" sz="1400" dirty="0" err="1"/>
              <a:t>insulin</a:t>
            </a:r>
            <a:r>
              <a:rPr lang="sk-SK" sz="1400" dirty="0"/>
              <a:t> </a:t>
            </a:r>
            <a:r>
              <a:rPr lang="en-US" sz="1400" dirty="0"/>
              <a:t>amyloid aggregation</a:t>
            </a:r>
            <a:endParaRPr lang="sk-SK" sz="1400" dirty="0"/>
          </a:p>
          <a:p>
            <a:pPr>
              <a:lnSpc>
                <a:spcPct val="125000"/>
              </a:lnSpc>
            </a:pPr>
            <a:endParaRPr lang="sk-SK" sz="1400" dirty="0"/>
          </a:p>
          <a:p>
            <a:pPr>
              <a:lnSpc>
                <a:spcPct val="125000"/>
              </a:lnSpc>
            </a:pPr>
            <a:r>
              <a:rPr lang="sk-SK" sz="1400" dirty="0"/>
              <a:t>ii) </a:t>
            </a:r>
            <a:r>
              <a:rPr lang="en-US" sz="1400" dirty="0"/>
              <a:t> </a:t>
            </a:r>
            <a:r>
              <a:rPr lang="sk-SK" sz="1400" dirty="0"/>
              <a:t>   </a:t>
            </a:r>
            <a:r>
              <a:rPr lang="sk-SK" sz="1400" dirty="0" err="1"/>
              <a:t>Preparation</a:t>
            </a:r>
            <a:r>
              <a:rPr lang="sk-SK" sz="1400" dirty="0"/>
              <a:t> of </a:t>
            </a:r>
            <a:r>
              <a:rPr lang="sk-SK" sz="1400" dirty="0" err="1"/>
              <a:t>surface-modified</a:t>
            </a:r>
            <a:r>
              <a:rPr lang="sk-SK" sz="1400" dirty="0"/>
              <a:t> CeO</a:t>
            </a:r>
            <a:r>
              <a:rPr lang="sk-SK" sz="1400" baseline="-25000" dirty="0"/>
              <a:t>2</a:t>
            </a:r>
            <a:r>
              <a:rPr lang="sk-SK" sz="1400" dirty="0"/>
              <a:t>-NPs</a:t>
            </a:r>
          </a:p>
          <a:p>
            <a:pPr>
              <a:lnSpc>
                <a:spcPct val="200000"/>
              </a:lnSpc>
            </a:pPr>
            <a:r>
              <a:rPr lang="sk-SK" sz="1400" dirty="0"/>
              <a:t>iii)    </a:t>
            </a:r>
            <a:r>
              <a:rPr lang="sk-SK" sz="1400" dirty="0" err="1"/>
              <a:t>Examination</a:t>
            </a:r>
            <a:r>
              <a:rPr lang="sk-SK" sz="1400" dirty="0"/>
              <a:t> of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en-US" sz="1400" dirty="0"/>
              <a:t>detergent</a:t>
            </a:r>
            <a:r>
              <a:rPr lang="sk-SK" sz="1400" dirty="0"/>
              <a:t>´s </a:t>
            </a:r>
            <a:r>
              <a:rPr lang="sk-SK" sz="1400" dirty="0" err="1"/>
              <a:t>effect</a:t>
            </a:r>
            <a:r>
              <a:rPr lang="en-US" sz="1400" dirty="0"/>
              <a:t> on amyloid aggregation </a:t>
            </a:r>
            <a:endParaRPr lang="sk-SK" sz="1400" dirty="0"/>
          </a:p>
          <a:p>
            <a:pPr>
              <a:lnSpc>
                <a:spcPct val="200000"/>
              </a:lnSpc>
            </a:pPr>
            <a:endParaRPr lang="sk-SK" sz="1400" dirty="0"/>
          </a:p>
          <a:p>
            <a:pPr>
              <a:lnSpc>
                <a:spcPct val="200000"/>
              </a:lnSpc>
            </a:pPr>
            <a:r>
              <a:rPr lang="en-US" sz="14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sk-SK" sz="14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b="1" i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sk-SK" sz="1400" b="1" i="1" cap="small" dirty="0"/>
          </a:p>
          <a:p>
            <a:pPr marL="324000" indent="-3240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sk-SK" sz="1400" dirty="0" err="1"/>
              <a:t>Completed</a:t>
            </a:r>
            <a:r>
              <a:rPr lang="sk-SK" sz="1400" dirty="0"/>
              <a:t> of </a:t>
            </a:r>
            <a:r>
              <a:rPr lang="en-US" sz="1400" dirty="0"/>
              <a:t>all</a:t>
            </a:r>
            <a:r>
              <a:rPr lang="sk-SK" sz="1400" dirty="0"/>
              <a:t> </a:t>
            </a:r>
            <a:r>
              <a:rPr lang="sk-SK" sz="1400" dirty="0" err="1"/>
              <a:t>exams</a:t>
            </a:r>
            <a:r>
              <a:rPr lang="sk-SK" sz="1400" dirty="0"/>
              <a:t> (study part of PhD)</a:t>
            </a:r>
            <a:r>
              <a:rPr lang="en-US" sz="1400" dirty="0"/>
              <a:t> </a:t>
            </a:r>
            <a:endParaRPr lang="sk-SK" sz="1400" dirty="0"/>
          </a:p>
          <a:p>
            <a:pPr marL="324000" indent="-3240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sk-SK" sz="1400" dirty="0" err="1"/>
              <a:t>Preparation</a:t>
            </a:r>
            <a:r>
              <a:rPr lang="sk-SK" sz="1400" dirty="0"/>
              <a:t> </a:t>
            </a:r>
            <a:r>
              <a:rPr lang="sk-SK" sz="1400" dirty="0" err="1"/>
              <a:t>for</a:t>
            </a:r>
            <a:r>
              <a:rPr lang="sk-SK" sz="1400" dirty="0"/>
              <a:t> </a:t>
            </a:r>
            <a:r>
              <a:rPr lang="sk-SK" sz="1400" dirty="0" err="1"/>
              <a:t>dissertation</a:t>
            </a:r>
            <a:r>
              <a:rPr lang="sk-SK" sz="1400" dirty="0"/>
              <a:t> </a:t>
            </a:r>
            <a:r>
              <a:rPr lang="sk-SK" sz="1400" dirty="0" err="1"/>
              <a:t>exam</a:t>
            </a:r>
            <a:r>
              <a:rPr lang="sk-SK" sz="1400" dirty="0"/>
              <a:t> and </a:t>
            </a:r>
            <a:r>
              <a:rPr lang="sk-SK" sz="1400" dirty="0" err="1"/>
              <a:t>for</a:t>
            </a:r>
            <a:r>
              <a:rPr lang="sk-SK" sz="1400" dirty="0"/>
              <a:t> </a:t>
            </a:r>
            <a:r>
              <a:rPr lang="sk-SK" sz="1400" dirty="0" err="1"/>
              <a:t>defense</a:t>
            </a:r>
            <a:r>
              <a:rPr lang="sk-SK" sz="1400" dirty="0"/>
              <a:t> of </a:t>
            </a:r>
            <a:r>
              <a:rPr lang="sk-SK" sz="1400" dirty="0" err="1"/>
              <a:t>rigorous</a:t>
            </a:r>
            <a:r>
              <a:rPr lang="sk-SK" sz="1400" dirty="0"/>
              <a:t> </a:t>
            </a:r>
            <a:r>
              <a:rPr lang="sk-SK" sz="1400" dirty="0" err="1"/>
              <a:t>thesis</a:t>
            </a:r>
            <a:r>
              <a:rPr lang="en-US" sz="1400" dirty="0"/>
              <a:t> </a:t>
            </a:r>
            <a:endParaRPr lang="sk-SK" sz="1400" dirty="0"/>
          </a:p>
          <a:p>
            <a:pPr marL="324000" indent="-3240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sk-SK" sz="1400" dirty="0"/>
              <a:t>P</a:t>
            </a:r>
            <a:r>
              <a:rPr lang="en-US" sz="1400" dirty="0" err="1"/>
              <a:t>articipation</a:t>
            </a:r>
            <a:r>
              <a:rPr lang="en-US" sz="1400" dirty="0"/>
              <a:t> </a:t>
            </a:r>
            <a:r>
              <a:rPr lang="sk-SK" sz="1400" dirty="0"/>
              <a:t>at</a:t>
            </a:r>
            <a:r>
              <a:rPr lang="en-US" sz="1400" dirty="0"/>
              <a:t> the conference </a:t>
            </a:r>
            <a:endParaRPr lang="sk-SK" sz="1400" dirty="0"/>
          </a:p>
          <a:p>
            <a:pPr marL="324000" indent="-324000">
              <a:lnSpc>
                <a:spcPct val="125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sk-SK" sz="1400" dirty="0" err="1"/>
              <a:t>Participation</a:t>
            </a:r>
            <a:r>
              <a:rPr lang="sk-SK" sz="1400" dirty="0"/>
              <a:t> in p</a:t>
            </a:r>
            <a:r>
              <a:rPr lang="en-US" sz="1400" dirty="0"/>
              <a:t>reparation of publications</a:t>
            </a:r>
            <a:endParaRPr lang="sk-SK" sz="1400" dirty="0">
              <a:latin typeface="+mj-lt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15" name="Obrázok 14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F71B5323-AB50-431A-95D1-B9307ACE9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3" t="22614" r="15429" b="18466"/>
          <a:stretch/>
        </p:blipFill>
        <p:spPr>
          <a:xfrm>
            <a:off x="4692893" y="1007428"/>
            <a:ext cx="4333378" cy="242444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9B89FD7-34AA-482D-8A0B-5A803ABD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11" y="191589"/>
            <a:ext cx="8657164" cy="419693"/>
          </a:xfrm>
        </p:spPr>
        <p:txBody>
          <a:bodyPr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sk-SK" sz="2000" cap="none" dirty="0" err="1">
                <a:solidFill>
                  <a:srgbClr val="C00000"/>
                </a:solidFill>
              </a:rPr>
              <a:t>Interplay</a:t>
            </a:r>
            <a:r>
              <a:rPr lang="sk-SK" sz="2000" cap="none" dirty="0">
                <a:solidFill>
                  <a:srgbClr val="C00000"/>
                </a:solidFill>
              </a:rPr>
              <a:t> </a:t>
            </a:r>
            <a:r>
              <a:rPr lang="sk-SK" sz="2000" b="0" cap="none" dirty="0" err="1">
                <a:solidFill>
                  <a:srgbClr val="C00000"/>
                </a:solidFill>
                <a:effectLst/>
              </a:rPr>
              <a:t>between</a:t>
            </a:r>
            <a:r>
              <a:rPr lang="sk-SK" sz="2000" b="0" cap="none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cap="none" dirty="0">
                <a:solidFill>
                  <a:srgbClr val="003399"/>
                </a:solidFill>
              </a:rPr>
              <a:t>oxidative stress</a:t>
            </a:r>
            <a:r>
              <a:rPr lang="sk-SK" sz="2000" b="0" cap="none" dirty="0">
                <a:solidFill>
                  <a:srgbClr val="003399"/>
                </a:solidFill>
                <a:effectLst/>
              </a:rPr>
              <a:t>,</a:t>
            </a:r>
            <a:r>
              <a:rPr lang="en-US" sz="2000" cap="none" dirty="0">
                <a:solidFill>
                  <a:srgbClr val="C00000"/>
                </a:solidFill>
              </a:rPr>
              <a:t> a</a:t>
            </a:r>
            <a:r>
              <a:rPr lang="sk-SK" sz="2000" cap="none" dirty="0" err="1">
                <a:solidFill>
                  <a:srgbClr val="C00000"/>
                </a:solidFill>
              </a:rPr>
              <a:t>ging</a:t>
            </a:r>
            <a:r>
              <a:rPr lang="sk-SK" sz="2000" cap="none" dirty="0">
                <a:solidFill>
                  <a:srgbClr val="C00000"/>
                </a:solidFill>
              </a:rPr>
              <a:t> </a:t>
            </a:r>
            <a:r>
              <a:rPr lang="sk-SK" sz="2000" b="0" cap="none" dirty="0">
                <a:solidFill>
                  <a:srgbClr val="C00000"/>
                </a:solidFill>
                <a:effectLst/>
              </a:rPr>
              <a:t>a</a:t>
            </a:r>
            <a:r>
              <a:rPr lang="en-US" sz="2000" b="0" cap="none" dirty="0" err="1">
                <a:solidFill>
                  <a:srgbClr val="C00000"/>
                </a:solidFill>
                <a:effectLst/>
              </a:rPr>
              <a:t>nd</a:t>
            </a:r>
            <a:r>
              <a:rPr lang="en-US" sz="2000" b="0" cap="none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cap="none" dirty="0">
                <a:solidFill>
                  <a:srgbClr val="C00000"/>
                </a:solidFill>
              </a:rPr>
              <a:t>neurodegenerative diseases </a:t>
            </a:r>
            <a:endParaRPr lang="sk-SK" sz="2000" i="1" cap="none" dirty="0">
              <a:solidFill>
                <a:srgbClr val="C00000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C0C2E7A-8C7E-4519-BE14-0997CC14559D}"/>
              </a:ext>
            </a:extLst>
          </p:cNvPr>
          <p:cNvSpPr/>
          <p:nvPr/>
        </p:nvSpPr>
        <p:spPr>
          <a:xfrm>
            <a:off x="161272" y="1181735"/>
            <a:ext cx="4410728" cy="207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5000"/>
              </a:lnSpc>
              <a:spcAft>
                <a:spcPts val="12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rgbClr val="003399"/>
                </a:solidFill>
              </a:rPr>
              <a:t>Loss of protein homeostasis is a common feature of aging and diseases that are characterized by the appearance of nonnative protein aggregates in various tissues </a:t>
            </a:r>
            <a:r>
              <a:rPr lang="sk-SK" sz="900" dirty="0">
                <a:solidFill>
                  <a:srgbClr val="003399"/>
                </a:solidFill>
              </a:rPr>
              <a:t>(</a:t>
            </a:r>
            <a:r>
              <a:rPr lang="sk-SK" sz="900" dirty="0" err="1">
                <a:solidFill>
                  <a:srgbClr val="003399"/>
                </a:solidFill>
              </a:rPr>
              <a:t>Lévy</a:t>
            </a:r>
            <a:r>
              <a:rPr lang="sk-SK" sz="900" dirty="0">
                <a:solidFill>
                  <a:srgbClr val="003399"/>
                </a:solidFill>
              </a:rPr>
              <a:t>, 2019)</a:t>
            </a:r>
          </a:p>
          <a:p>
            <a:pPr marL="171450" indent="-171450" algn="just">
              <a:lnSpc>
                <a:spcPct val="125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rgbClr val="003399"/>
                </a:solidFill>
              </a:rPr>
              <a:t>One of the currently accepted theories is that oxidative stress is associated with aging processes and age-related neurodegenerative disorders, which are characterized by amyloid aggregation of proteins </a:t>
            </a:r>
            <a:r>
              <a:rPr lang="en-US" sz="900" dirty="0">
                <a:solidFill>
                  <a:srgbClr val="003399"/>
                </a:solidFill>
              </a:rPr>
              <a:t>(Lévy, 2019; Butterfield, 1997)</a:t>
            </a:r>
          </a:p>
          <a:p>
            <a:pPr marL="171450" indent="-171450" algn="just">
              <a:lnSpc>
                <a:spcPct val="125000"/>
              </a:lnSpc>
              <a:buClr>
                <a:srgbClr val="C00000"/>
              </a:buClr>
              <a:buSzPct val="90000"/>
              <a:buFont typeface="Wingdings" panose="05000000000000000000" pitchFamily="2" charset="2"/>
              <a:buChar char="v"/>
            </a:pPr>
            <a:endParaRPr lang="sk-SK" sz="900" dirty="0">
              <a:solidFill>
                <a:srgbClr val="003399"/>
              </a:solidFill>
            </a:endParaRPr>
          </a:p>
          <a:p>
            <a:pPr algn="just">
              <a:lnSpc>
                <a:spcPct val="125000"/>
              </a:lnSpc>
            </a:pPr>
            <a:endParaRPr lang="sk-SK" sz="900" dirty="0">
              <a:solidFill>
                <a:srgbClr val="003399"/>
              </a:solidFill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45160F9-7562-4F56-BBE4-EA68868E0815}"/>
              </a:ext>
            </a:extLst>
          </p:cNvPr>
          <p:cNvGrpSpPr/>
          <p:nvPr/>
        </p:nvGrpSpPr>
        <p:grpSpPr>
          <a:xfrm>
            <a:off x="200197" y="3515799"/>
            <a:ext cx="8821278" cy="2592507"/>
            <a:chOff x="200197" y="3515799"/>
            <a:chExt cx="8821278" cy="2592507"/>
          </a:xfrm>
        </p:grpSpPr>
        <p:pic>
          <p:nvPicPr>
            <p:cNvPr id="4" name="Obrázok 3">
              <a:extLst>
                <a:ext uri="{FF2B5EF4-FFF2-40B4-BE49-F238E27FC236}">
                  <a16:creationId xmlns:a16="http://schemas.microsoft.com/office/drawing/2014/main" id="{19798B43-6F44-4339-BA09-A24AF901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213" y="3515799"/>
              <a:ext cx="4977262" cy="2592507"/>
            </a:xfrm>
            <a:prstGeom prst="rect">
              <a:avLst/>
            </a:prstGeom>
          </p:spPr>
        </p:pic>
        <p:sp>
          <p:nvSpPr>
            <p:cNvPr id="9" name="Obdĺžnik 8">
              <a:extLst>
                <a:ext uri="{FF2B5EF4-FFF2-40B4-BE49-F238E27FC236}">
                  <a16:creationId xmlns:a16="http://schemas.microsoft.com/office/drawing/2014/main" id="{49B0920B-2638-48BB-95C5-1DF271E88CD0}"/>
                </a:ext>
              </a:extLst>
            </p:cNvPr>
            <p:cNvSpPr/>
            <p:nvPr/>
          </p:nvSpPr>
          <p:spPr>
            <a:xfrm>
              <a:off x="200197" y="3797090"/>
              <a:ext cx="374376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k-SK" sz="1200" dirty="0">
                  <a:solidFill>
                    <a:srgbClr val="003399"/>
                  </a:solidFill>
                </a:rPr>
                <a:t>s</a:t>
              </a:r>
              <a:r>
                <a:rPr lang="en-US" sz="1200" dirty="0" err="1">
                  <a:solidFill>
                    <a:srgbClr val="003399"/>
                  </a:solidFill>
                </a:rPr>
                <a:t>everal</a:t>
              </a:r>
              <a:r>
                <a:rPr lang="en-US" sz="1200" dirty="0">
                  <a:solidFill>
                    <a:srgbClr val="003399"/>
                  </a:solidFill>
                </a:rPr>
                <a:t> pathways linking </a:t>
              </a:r>
              <a:endParaRPr lang="sk-SK" sz="1200" dirty="0">
                <a:solidFill>
                  <a:srgbClr val="003399"/>
                </a:solidFill>
              </a:endParaRPr>
            </a:p>
            <a:p>
              <a:pPr algn="ctr"/>
              <a:endParaRPr lang="sk-SK" sz="1200" dirty="0">
                <a:solidFill>
                  <a:srgbClr val="003399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oxidative stress</a:t>
              </a:r>
              <a:r>
                <a:rPr lang="en-US" sz="1600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sk-SK" sz="1600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</a:p>
            <a:p>
              <a:pPr algn="ctr"/>
              <a:endParaRPr lang="sk-SK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sk-SK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16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neurodegenerative diseases</a:t>
              </a:r>
              <a:endParaRPr lang="sk-SK" sz="1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sk-SK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sk-SK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endParaRPr lang="sk-SK" sz="1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sk-SK" sz="1600" dirty="0">
                  <a:solidFill>
                    <a:srgbClr val="C00000"/>
                  </a:solidFill>
                </a:rPr>
                <a:t>!!! </a:t>
              </a:r>
              <a:r>
                <a:rPr lang="en-US" sz="1600" dirty="0">
                  <a:solidFill>
                    <a:srgbClr val="003399"/>
                  </a:solidFill>
                </a:rPr>
                <a:t>the exact mechanism </a:t>
              </a:r>
              <a:r>
                <a:rPr lang="en-US" sz="1600" b="1" dirty="0">
                  <a:solidFill>
                    <a:srgbClr val="990000"/>
                  </a:solidFill>
                </a:rPr>
                <a:t>is unknown </a:t>
              </a:r>
              <a:endParaRPr lang="sk-SK" sz="1600" b="1" dirty="0">
                <a:solidFill>
                  <a:srgbClr val="990000"/>
                </a:solidFill>
              </a:endParaRPr>
            </a:p>
          </p:txBody>
        </p:sp>
        <p:sp>
          <p:nvSpPr>
            <p:cNvPr id="2" name="Šípka: zakrivená doprava 1">
              <a:extLst>
                <a:ext uri="{FF2B5EF4-FFF2-40B4-BE49-F238E27FC236}">
                  <a16:creationId xmlns:a16="http://schemas.microsoft.com/office/drawing/2014/main" id="{7244886F-FB5E-40DE-BECB-3CF9519978A1}"/>
                </a:ext>
              </a:extLst>
            </p:cNvPr>
            <p:cNvSpPr/>
            <p:nvPr/>
          </p:nvSpPr>
          <p:spPr>
            <a:xfrm rot="1611093">
              <a:off x="499767" y="4242110"/>
              <a:ext cx="369116" cy="687897"/>
            </a:xfrm>
            <a:prstGeom prst="curvedRightArrow">
              <a:avLst/>
            </a:prstGeom>
            <a:solidFill>
              <a:schemeClr val="bg2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  <p:sp>
          <p:nvSpPr>
            <p:cNvPr id="8" name="Šípka: zakrivená doprava 7">
              <a:extLst>
                <a:ext uri="{FF2B5EF4-FFF2-40B4-BE49-F238E27FC236}">
                  <a16:creationId xmlns:a16="http://schemas.microsoft.com/office/drawing/2014/main" id="{02169C75-6243-41FA-A1D5-00D0FD3D7DFE}"/>
                </a:ext>
              </a:extLst>
            </p:cNvPr>
            <p:cNvSpPr/>
            <p:nvPr/>
          </p:nvSpPr>
          <p:spPr>
            <a:xfrm rot="10800000">
              <a:off x="3610511" y="4379052"/>
              <a:ext cx="369116" cy="597231"/>
            </a:xfrm>
            <a:prstGeom prst="curvedRightArrow">
              <a:avLst/>
            </a:prstGeom>
            <a:solidFill>
              <a:schemeClr val="bg2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  <p:sp>
          <p:nvSpPr>
            <p:cNvPr id="3" name="Šípka: obojsmerná zvislá 2">
              <a:extLst>
                <a:ext uri="{FF2B5EF4-FFF2-40B4-BE49-F238E27FC236}">
                  <a16:creationId xmlns:a16="http://schemas.microsoft.com/office/drawing/2014/main" id="{2AD8F262-7B3D-4AE0-8F6B-16050D22102E}"/>
                </a:ext>
              </a:extLst>
            </p:cNvPr>
            <p:cNvSpPr/>
            <p:nvPr/>
          </p:nvSpPr>
          <p:spPr>
            <a:xfrm>
              <a:off x="2080470" y="4530056"/>
              <a:ext cx="184558" cy="377504"/>
            </a:xfrm>
            <a:prstGeom prst="upDownArrow">
              <a:avLst/>
            </a:prstGeom>
            <a:solidFill>
              <a:schemeClr val="bg2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Šípka: obojsmerná zvislá 9">
              <a:extLst>
                <a:ext uri="{FF2B5EF4-FFF2-40B4-BE49-F238E27FC236}">
                  <a16:creationId xmlns:a16="http://schemas.microsoft.com/office/drawing/2014/main" id="{071433E6-8F51-4A08-B0CA-11A57711E3D8}"/>
                </a:ext>
              </a:extLst>
            </p:cNvPr>
            <p:cNvSpPr/>
            <p:nvPr/>
          </p:nvSpPr>
          <p:spPr>
            <a:xfrm>
              <a:off x="1746024" y="4530056"/>
              <a:ext cx="184558" cy="377504"/>
            </a:xfrm>
            <a:prstGeom prst="upDownArrow">
              <a:avLst/>
            </a:prstGeom>
            <a:solidFill>
              <a:schemeClr val="bg2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10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8CDF8658-EB92-4D84-9B02-09FF8ADC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0" y="98139"/>
            <a:ext cx="7934508" cy="46565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sk-SK" altLang="sk-SK" sz="2200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CeO</a:t>
            </a:r>
            <a:r>
              <a:rPr lang="sk-SK" altLang="sk-SK" sz="2200" cap="none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  <a:r>
              <a:rPr lang="sk-SK" altLang="sk-SK" sz="2200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Nanoparticles</a:t>
            </a:r>
            <a:r>
              <a:rPr lang="sk-SK" altLang="sk-SK" sz="2200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for</a:t>
            </a:r>
            <a:r>
              <a:rPr lang="sk-SK" altLang="sk-SK" sz="2200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biomedical</a:t>
            </a:r>
            <a:r>
              <a:rPr lang="sk-SK" altLang="sk-SK" sz="2200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applications</a:t>
            </a:r>
            <a:endParaRPr lang="sk-SK" altLang="sk-SK" sz="2200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66A2337-35F8-47B2-8096-229226BE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33" y="806273"/>
            <a:ext cx="1165961" cy="2185606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1A726989-09E8-4C92-8269-908A353C22A8}"/>
              </a:ext>
            </a:extLst>
          </p:cNvPr>
          <p:cNvSpPr/>
          <p:nvPr/>
        </p:nvSpPr>
        <p:spPr>
          <a:xfrm>
            <a:off x="1609585" y="987533"/>
            <a:ext cx="3776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k-SK" sz="1400" dirty="0">
                <a:solidFill>
                  <a:srgbClr val="003399"/>
                </a:solidFill>
              </a:rPr>
              <a:t>shielded 4f-electrons and low redox potential of the Ce</a:t>
            </a:r>
            <a:r>
              <a:rPr lang="en-US" altLang="sk-SK" sz="1400" baseline="30000" dirty="0">
                <a:solidFill>
                  <a:srgbClr val="003399"/>
                </a:solidFill>
              </a:rPr>
              <a:t>4+/</a:t>
            </a:r>
            <a:r>
              <a:rPr lang="en-US" altLang="sk-SK" sz="1400" dirty="0">
                <a:solidFill>
                  <a:srgbClr val="003399"/>
                </a:solidFill>
              </a:rPr>
              <a:t>Ce</a:t>
            </a:r>
            <a:r>
              <a:rPr lang="en-US" altLang="sk-SK" sz="1400" baseline="30000" dirty="0">
                <a:solidFill>
                  <a:srgbClr val="003399"/>
                </a:solidFill>
              </a:rPr>
              <a:t>3+ </a:t>
            </a:r>
            <a:r>
              <a:rPr lang="en-US" altLang="sk-SK" sz="1400" dirty="0">
                <a:solidFill>
                  <a:srgbClr val="003399"/>
                </a:solidFill>
              </a:rPr>
              <a:t>redox couple (~1.52 V)</a:t>
            </a:r>
            <a:endParaRPr lang="sk-SK" sz="1400" dirty="0">
              <a:solidFill>
                <a:srgbClr val="003399"/>
              </a:solidFill>
            </a:endParaRPr>
          </a:p>
        </p:txBody>
      </p:sp>
      <p:sp>
        <p:nvSpPr>
          <p:cNvPr id="6" name="Šípka: doprava s prúžkami 5">
            <a:extLst>
              <a:ext uri="{FF2B5EF4-FFF2-40B4-BE49-F238E27FC236}">
                <a16:creationId xmlns:a16="http://schemas.microsoft.com/office/drawing/2014/main" id="{5F17D806-D83D-46DE-AD98-AB83609891F3}"/>
              </a:ext>
            </a:extLst>
          </p:cNvPr>
          <p:cNvSpPr/>
          <p:nvPr/>
        </p:nvSpPr>
        <p:spPr>
          <a:xfrm>
            <a:off x="5430954" y="1144281"/>
            <a:ext cx="427839" cy="209724"/>
          </a:xfrm>
          <a:prstGeom prst="stripedRightArrow">
            <a:avLst>
              <a:gd name="adj1" fmla="val 42000"/>
              <a:gd name="adj2" fmla="val 94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DB849E3-6A5B-4ED0-8158-7B6687D1E216}"/>
              </a:ext>
            </a:extLst>
          </p:cNvPr>
          <p:cNvSpPr/>
          <p:nvPr/>
        </p:nvSpPr>
        <p:spPr>
          <a:xfrm>
            <a:off x="5904016" y="1034201"/>
            <a:ext cx="2828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altLang="sk-SK" sz="1400" dirty="0">
                <a:solidFill>
                  <a:srgbClr val="003399"/>
                </a:solidFill>
              </a:rPr>
              <a:t>a</a:t>
            </a:r>
            <a:r>
              <a:rPr lang="en-US" altLang="sk-SK" sz="1400" dirty="0" err="1">
                <a:solidFill>
                  <a:srgbClr val="003399"/>
                </a:solidFill>
              </a:rPr>
              <a:t>ttractive</a:t>
            </a:r>
            <a:r>
              <a:rPr lang="en-US" altLang="sk-SK" sz="1400" dirty="0">
                <a:solidFill>
                  <a:srgbClr val="003399"/>
                </a:solidFill>
              </a:rPr>
              <a:t> optical, magnetic, and chemical properties</a:t>
            </a:r>
            <a:endParaRPr lang="sk-SK" sz="1400" dirty="0"/>
          </a:p>
        </p:txBody>
      </p:sp>
      <p:pic>
        <p:nvPicPr>
          <p:cNvPr id="8" name="Picture 9" descr="VÃ½sledok vyhÄ¾adÃ¡vania obrÃ¡zkov pre dopyt Ukrainian Academy of Sciences">
            <a:extLst>
              <a:ext uri="{FF2B5EF4-FFF2-40B4-BE49-F238E27FC236}">
                <a16:creationId xmlns:a16="http://schemas.microsoft.com/office/drawing/2014/main" id="{3A0933DA-B296-47F9-B458-0217C4E3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307" y="40235"/>
            <a:ext cx="713266" cy="8537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56A57BB5-612F-4C43-95C7-AE132B904CA2}"/>
              </a:ext>
            </a:extLst>
          </p:cNvPr>
          <p:cNvSpPr txBox="1"/>
          <p:nvPr/>
        </p:nvSpPr>
        <p:spPr>
          <a:xfrm>
            <a:off x="1531838" y="1692564"/>
            <a:ext cx="735181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sk-SK" sz="12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sk-SK" sz="12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k-SK" sz="12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 of prof. </a:t>
            </a:r>
            <a:r>
              <a:rPr lang="sk-SK" sz="1200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Belous</a:t>
            </a:r>
            <a:r>
              <a:rPr lang="sk-SK" sz="12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of Inorganic Chemistry </a:t>
            </a:r>
            <a:r>
              <a:rPr lang="sk-SK" sz="1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NAS, </a:t>
            </a:r>
            <a:r>
              <a:rPr lang="sk-SK" sz="10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Ukraine</a:t>
            </a:r>
            <a:r>
              <a:rPr lang="sk-SK" sz="1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sk-SK" sz="10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sk-SK" sz="1100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</a:t>
            </a:r>
            <a:r>
              <a:rPr lang="en-US" sz="11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CeO</a:t>
            </a:r>
            <a:r>
              <a:rPr lang="en-US" sz="1100" b="1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-NPs</a:t>
            </a:r>
            <a:r>
              <a:rPr lang="en-US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1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sk-SK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1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prepared</a:t>
            </a:r>
            <a:r>
              <a:rPr lang="sk-SK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sk-SK" sz="11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sk-SK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1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sk-SK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aqueous-alcoholic</a:t>
            </a:r>
            <a:r>
              <a:rPr lang="sk-SK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sk-SK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dd-H</a:t>
            </a:r>
            <a:r>
              <a:rPr lang="sk-SK" sz="1200" b="1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k-SK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O+Isopropanol (IPA)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precisely determined ratios</a:t>
            </a:r>
            <a:endParaRPr lang="sk-SK" sz="12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Ce1 – Ce5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12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ii) 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reverse microemulsion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en-US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esence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Triton X-100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(CeO</a:t>
            </a:r>
            <a:r>
              <a:rPr lang="sk-SK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99C07579-9F1F-47DB-A71E-91C746FED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94" y="3146142"/>
            <a:ext cx="5063750" cy="1491692"/>
          </a:xfrm>
          <a:prstGeom prst="rect">
            <a:avLst/>
          </a:prstGeom>
        </p:spPr>
      </p:pic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D8249882-9AAA-4B6C-BE74-8929C73E2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898691"/>
              </p:ext>
            </p:extLst>
          </p:nvPr>
        </p:nvGraphicFramePr>
        <p:xfrm>
          <a:off x="5365146" y="3584006"/>
          <a:ext cx="3634860" cy="212156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02860">
                  <a:extLst>
                    <a:ext uri="{9D8B030D-6E8A-4147-A177-3AD203B41FA5}">
                      <a16:colId xmlns:a16="http://schemas.microsoft.com/office/drawing/2014/main" val="193188928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13673906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834854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32262834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1795180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6731152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CeO</a:t>
                      </a:r>
                      <a:r>
                        <a:rPr lang="sk-SK" sz="1000" baseline="-25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 </a:t>
                      </a:r>
                      <a:r>
                        <a:rPr lang="sk-SK" sz="1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NPs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d</a:t>
                      </a:r>
                      <a:r>
                        <a:rPr lang="sk-SK" sz="1000" baseline="-25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TEM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[nm]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w 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</a:t>
                      </a:r>
                      <a:r>
                        <a:rPr lang="sk-SK" sz="1000" baseline="30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3+ 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[%]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ζ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r>
                        <a:rPr lang="sk-SK" sz="1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potential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[</a:t>
                      </a:r>
                      <a:r>
                        <a:rPr lang="sk-SK" sz="10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mV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]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2336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sk-SK" sz="900" b="0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sk-SK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sk-SK" sz="9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mM</a:t>
                      </a:r>
                      <a:r>
                        <a:rPr lang="sk-SK" sz="9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sk-SK" sz="900" b="0" baseline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sk-SK" sz="9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pH 1.6</a:t>
                      </a:r>
                      <a:endParaRPr lang="sk-SK" sz="9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+ </a:t>
                      </a:r>
                      <a:r>
                        <a:rPr lang="sk-SK" sz="9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Insulin</a:t>
                      </a:r>
                      <a:r>
                        <a:rPr lang="sk-SK" sz="9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pH 1.6</a:t>
                      </a:r>
                      <a:endParaRPr lang="sk-SK" sz="9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846736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Ce1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4±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2,3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23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+40,9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33,4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24,9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3983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Ce2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0±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0,8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+41,5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35,3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28,9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2663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Ce3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6±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0,6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35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+41,6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37,8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25,3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86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>
                          <a:effectLst/>
                          <a:latin typeface="+mn-lt"/>
                          <a:cs typeface="Arial" panose="020B0604020202020204" pitchFamily="34" charset="0"/>
                        </a:rPr>
                        <a:t>Ce4</a:t>
                      </a:r>
                      <a:endParaRPr lang="sk-SK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5±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0,4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38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+42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36,9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29,5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0433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Ce5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</a:t>
                      </a: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8±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0,4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44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+42,9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35,7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28,1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7620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CeO</a:t>
                      </a:r>
                      <a:r>
                        <a:rPr lang="sk-SK" sz="1000" baseline="-25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5-6</a:t>
                      </a:r>
                      <a:r>
                        <a:rPr lang="uk-UA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±</a:t>
                      </a:r>
                      <a:r>
                        <a:rPr lang="sk-SK" sz="1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sk-SK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441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+46,9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+36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+26</a:t>
                      </a:r>
                    </a:p>
                  </a:txBody>
                  <a:tcPr marL="27838" marR="278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050728"/>
                  </a:ext>
                </a:extLst>
              </a:tr>
            </a:tbl>
          </a:graphicData>
        </a:graphic>
      </p:graphicFrame>
      <p:sp>
        <p:nvSpPr>
          <p:cNvPr id="13" name="BlokTextu 12">
            <a:extLst>
              <a:ext uri="{FF2B5EF4-FFF2-40B4-BE49-F238E27FC236}">
                <a16:creationId xmlns:a16="http://schemas.microsoft.com/office/drawing/2014/main" id="{EDFEAA80-275D-4E80-8E07-EF646CE6DD63}"/>
              </a:ext>
            </a:extLst>
          </p:cNvPr>
          <p:cNvSpPr txBox="1"/>
          <p:nvPr/>
        </p:nvSpPr>
        <p:spPr>
          <a:xfrm>
            <a:off x="589854" y="4796383"/>
            <a:ext cx="445769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diffraction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(XRD) c</a:t>
            </a:r>
            <a:r>
              <a:rPr lang="en-US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rystallographic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confirmed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b="1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200" b="1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luorite</a:t>
            </a:r>
            <a:r>
              <a:rPr lang="en-US" sz="1200" b="1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Fm3m </a:t>
            </a:r>
            <a:r>
              <a:rPr lang="sk-SK" sz="1200" b="1" i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b="1" i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tructure</a:t>
            </a:r>
            <a:endParaRPr lang="sk-SK" sz="1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sk-SK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XPS </a:t>
            </a:r>
            <a:r>
              <a:rPr lang="sk-SK" sz="1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sk-SK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</a:t>
            </a:r>
            <a:r>
              <a:rPr lang="sk-SK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percentage of Ce</a:t>
            </a:r>
            <a:r>
              <a:rPr lang="en-US" sz="1200" b="1" baseline="30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 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 on the surface of CeO</a:t>
            </a:r>
            <a:r>
              <a:rPr lang="en-US" sz="1200" b="1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-NPs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3BC1F8BF-1863-4AE9-A049-A847D225BDC0}"/>
              </a:ext>
            </a:extLst>
          </p:cNvPr>
          <p:cNvSpPr/>
          <p:nvPr/>
        </p:nvSpPr>
        <p:spPr>
          <a:xfrm>
            <a:off x="1382825" y="5923262"/>
            <a:ext cx="6128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4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sk-S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orrelation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between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size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and Ce</a:t>
            </a:r>
            <a:r>
              <a:rPr kumimoji="0" lang="sk-SK" sz="14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3+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/Ce</a:t>
            </a:r>
            <a:r>
              <a:rPr kumimoji="0" lang="sk-SK" sz="14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on </a:t>
            </a:r>
            <a:r>
              <a:rPr kumimoji="0" lang="sk-S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surface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sk-SK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demonstrated</a:t>
            </a:r>
            <a:r>
              <a:rPr kumimoji="0" lang="sk-SK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sk-SK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16" name="Obrázok 15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  <p:sp>
        <p:nvSpPr>
          <p:cNvPr id="2" name="BlokTextu 1"/>
          <p:cNvSpPr txBox="1"/>
          <p:nvPr/>
        </p:nvSpPr>
        <p:spPr>
          <a:xfrm>
            <a:off x="3998419" y="6385302"/>
            <a:ext cx="5213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SHLAPA Y.; TIMASHKOV I.;  VELTRUSKÁ K.; </a:t>
            </a:r>
            <a:r>
              <a:rPr lang="sk-SK" sz="1000" b="1" dirty="0">
                <a:solidFill>
                  <a:schemeClr val="tx1">
                    <a:lumMod val="75000"/>
                  </a:schemeClr>
                </a:solidFill>
              </a:rPr>
              <a:t>ŠIPOŠOVÁ K.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sk-SK" sz="1000" b="1" dirty="0">
                <a:solidFill>
                  <a:schemeClr val="tx1">
                    <a:lumMod val="75000"/>
                  </a:schemeClr>
                </a:solidFill>
              </a:rPr>
              <a:t>GARČÁROVÁ I.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;</a:t>
            </a:r>
            <a:r>
              <a:rPr lang="sk-SK" sz="1000" b="1" dirty="0">
                <a:solidFill>
                  <a:schemeClr val="tx1">
                    <a:lumMod val="75000"/>
                  </a:schemeClr>
                </a:solidFill>
              </a:rPr>
              <a:t> MUSATOV A.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; SOLOPAN S.; KUBOVČÍKOVÁ M.; BELOUS A. </a:t>
            </a:r>
            <a:r>
              <a:rPr lang="sk-SK" sz="1000" dirty="0" err="1">
                <a:solidFill>
                  <a:schemeClr val="tx1">
                    <a:lumMod val="75000"/>
                  </a:schemeClr>
                </a:solidFill>
              </a:rPr>
              <a:t>Nanotechnology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, 32, 31, 315706. 2021. </a:t>
            </a: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7DF8004-04B8-4F1A-B034-FE126738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82" y="115354"/>
            <a:ext cx="8746493" cy="465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altLang="sk-SK" sz="1800" cap="none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Bioactivity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of CeO</a:t>
            </a:r>
            <a:r>
              <a:rPr lang="sk-SK" altLang="sk-SK" sz="1800" cap="none" baseline="-2500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2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-NPs                                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Pseudo-enzymatic</a:t>
            </a:r>
            <a:r>
              <a:rPr lang="sk-SK" altLang="sk-SK" sz="2200" cap="none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activity</a:t>
            </a:r>
            <a:endParaRPr lang="sk-SK" altLang="sk-SK" sz="2200" cap="small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3EDF1955-D1FD-4453-A2DC-109CAA5A522A}"/>
              </a:ext>
            </a:extLst>
          </p:cNvPr>
          <p:cNvGrpSpPr/>
          <p:nvPr/>
        </p:nvGrpSpPr>
        <p:grpSpPr>
          <a:xfrm>
            <a:off x="243682" y="1551766"/>
            <a:ext cx="2103734" cy="2129717"/>
            <a:chOff x="243682" y="1299283"/>
            <a:chExt cx="2103734" cy="2129717"/>
          </a:xfrm>
        </p:grpSpPr>
        <p:sp>
          <p:nvSpPr>
            <p:cNvPr id="26" name="Obdĺžnik 25">
              <a:extLst>
                <a:ext uri="{FF2B5EF4-FFF2-40B4-BE49-F238E27FC236}">
                  <a16:creationId xmlns:a16="http://schemas.microsoft.com/office/drawing/2014/main" id="{BCA9BAD1-8D2A-46FF-857E-7975A45637BD}"/>
                </a:ext>
              </a:extLst>
            </p:cNvPr>
            <p:cNvSpPr/>
            <p:nvPr/>
          </p:nvSpPr>
          <p:spPr>
            <a:xfrm>
              <a:off x="243682" y="1299283"/>
              <a:ext cx="2103734" cy="2129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1999AFA0-EC14-477C-8C93-B2BF62752B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3682" y="1343142"/>
              <a:ext cx="1994255" cy="2085858"/>
              <a:chOff x="127219" y="0"/>
              <a:chExt cx="2524406" cy="2640536"/>
            </a:xfrm>
          </p:grpSpPr>
          <p:sp>
            <p:nvSpPr>
              <p:cNvPr id="6" name="Šípka nahor 34">
                <a:extLst>
                  <a:ext uri="{FF2B5EF4-FFF2-40B4-BE49-F238E27FC236}">
                    <a16:creationId xmlns:a16="http://schemas.microsoft.com/office/drawing/2014/main" id="{238CC797-19E0-4770-9EA2-FC9DFA9A4463}"/>
                  </a:ext>
                </a:extLst>
              </p:cNvPr>
              <p:cNvSpPr/>
              <p:nvPr/>
            </p:nvSpPr>
            <p:spPr>
              <a:xfrm>
                <a:off x="2399184" y="406592"/>
                <a:ext cx="252441" cy="2109509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rgbClr val="B04CEE"/>
                  </a:gs>
                  <a:gs pos="79000">
                    <a:schemeClr val="bg1"/>
                  </a:gs>
                </a:gsLst>
                <a:lin ang="5400000" scaled="1"/>
                <a:tileRect/>
              </a:gradFill>
              <a:ln w="6350">
                <a:solidFill>
                  <a:srgbClr val="3C08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sk-SK" dirty="0"/>
              </a:p>
            </p:txBody>
          </p:sp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595FF404-AAB5-4B7A-BDA3-9F28EB2C91ED}"/>
                  </a:ext>
                </a:extLst>
              </p:cNvPr>
              <p:cNvGrpSpPr/>
              <p:nvPr/>
            </p:nvGrpSpPr>
            <p:grpSpPr>
              <a:xfrm>
                <a:off x="341906" y="0"/>
                <a:ext cx="2020527" cy="2640536"/>
                <a:chOff x="0" y="0"/>
                <a:chExt cx="2020527" cy="2640536"/>
              </a:xfrm>
            </p:grpSpPr>
            <p:grpSp>
              <p:nvGrpSpPr>
                <p:cNvPr id="9" name="Skupina 8">
                  <a:extLst>
                    <a:ext uri="{FF2B5EF4-FFF2-40B4-BE49-F238E27FC236}">
                      <a16:creationId xmlns:a16="http://schemas.microsoft.com/office/drawing/2014/main" id="{61113D39-673D-4B56-96F6-D8A0F9A12A7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681200" cy="2640536"/>
                  <a:chOff x="0" y="0"/>
                  <a:chExt cx="1681200" cy="2640536"/>
                </a:xfrm>
              </p:grpSpPr>
              <p:pic>
                <p:nvPicPr>
                  <p:cNvPr id="12" name="Obrázok 11" descr="https://www.sigmaaldrich.com/content/dam/sigma-aldrich/structure4/065/mfcd00007861.eps/_jcr_content/renditions/mfcd00007861-large.png">
                    <a:extLst>
                      <a:ext uri="{FF2B5EF4-FFF2-40B4-BE49-F238E27FC236}">
                        <a16:creationId xmlns:a16="http://schemas.microsoft.com/office/drawing/2014/main" id="{B27F1A7F-6996-46C0-A0AE-AD9A139728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3419" y="1783921"/>
                    <a:ext cx="979170" cy="8566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13" name="Skupina 12">
                    <a:extLst>
                      <a:ext uri="{FF2B5EF4-FFF2-40B4-BE49-F238E27FC236}">
                        <a16:creationId xmlns:a16="http://schemas.microsoft.com/office/drawing/2014/main" id="{ACCB9901-CC23-47DB-9235-A479F063C228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681200" cy="795655"/>
                    <a:chOff x="0" y="0"/>
                    <a:chExt cx="1681200" cy="795655"/>
                  </a:xfrm>
                </p:grpSpPr>
                <p:grpSp>
                  <p:nvGrpSpPr>
                    <p:cNvPr id="14" name="Skupina 13">
                      <a:extLst>
                        <a:ext uri="{FF2B5EF4-FFF2-40B4-BE49-F238E27FC236}">
                          <a16:creationId xmlns:a16="http://schemas.microsoft.com/office/drawing/2014/main" id="{304477F8-DA2E-4F09-A324-2AE89FE883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1681200" cy="795655"/>
                      <a:chOff x="0" y="0"/>
                      <a:chExt cx="1681200" cy="795655"/>
                    </a:xfrm>
                  </p:grpSpPr>
                  <p:grpSp>
                    <p:nvGrpSpPr>
                      <p:cNvPr id="17" name="Skupina 16">
                        <a:extLst>
                          <a:ext uri="{FF2B5EF4-FFF2-40B4-BE49-F238E27FC236}">
                            <a16:creationId xmlns:a16="http://schemas.microsoft.com/office/drawing/2014/main" id="{6A89AEC4-386D-40C4-8C41-6245F1397B53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853214" y="20396"/>
                        <a:ext cx="827986" cy="697865"/>
                        <a:chOff x="0" y="0"/>
                        <a:chExt cx="1036320" cy="874395"/>
                      </a:xfrm>
                    </p:grpSpPr>
                    <p:pic>
                      <p:nvPicPr>
                        <p:cNvPr id="21" name="Obrázok 20">
                          <a:extLst>
                            <a:ext uri="{FF2B5EF4-FFF2-40B4-BE49-F238E27FC236}">
                              <a16:creationId xmlns:a16="http://schemas.microsoft.com/office/drawing/2014/main" id="{AE8E742E-E678-4117-80E3-674C0D2F1AF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036320" cy="8743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grpSp>
                      <p:nvGrpSpPr>
                        <p:cNvPr id="22" name="Skupina 21">
                          <a:extLst>
                            <a:ext uri="{FF2B5EF4-FFF2-40B4-BE49-F238E27FC236}">
                              <a16:creationId xmlns:a16="http://schemas.microsoft.com/office/drawing/2014/main" id="{36FE77E4-A2A4-44B2-9440-21EBE625EA2D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344090" y="198288"/>
                          <a:ext cx="280143" cy="462700"/>
                          <a:chOff x="694772" y="415851"/>
                          <a:chExt cx="572054" cy="945532"/>
                        </a:xfrm>
                      </p:grpSpPr>
                      <p:sp>
                        <p:nvSpPr>
                          <p:cNvPr id="23" name="Ovál 22">
                            <a:extLst>
                              <a:ext uri="{FF2B5EF4-FFF2-40B4-BE49-F238E27FC236}">
                                <a16:creationId xmlns:a16="http://schemas.microsoft.com/office/drawing/2014/main" id="{C7F49119-618B-42B0-932E-59E213E0B73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23913" y="633413"/>
                            <a:ext cx="442913" cy="438149"/>
                          </a:xfrm>
                          <a:prstGeom prst="ellipse">
                            <a:avLst/>
                          </a:prstGeom>
                          <a:noFill/>
                          <a:ln w="127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sk-SK"/>
                          </a:p>
                        </p:txBody>
                      </p:sp>
                      <p:sp>
                        <p:nvSpPr>
                          <p:cNvPr id="24" name="Textové pole 2">
                            <a:extLst>
                              <a:ext uri="{FF2B5EF4-FFF2-40B4-BE49-F238E27FC236}">
                                <a16:creationId xmlns:a16="http://schemas.microsoft.com/office/drawing/2014/main" id="{73B00B01-C731-4D78-B369-6C6D35144D1F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94772" y="415851"/>
                            <a:ext cx="491739" cy="94553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/>
                          <a:p>
                            <a:pPr>
                              <a:lnSpc>
                                <a:spcPct val="107000"/>
                              </a:lnSpc>
                              <a:spcAft>
                                <a:spcPts val="800"/>
                              </a:spcAft>
                            </a:pPr>
                            <a:r>
                              <a:rPr lang="sk-SK" sz="1000" dirty="0">
                                <a:solidFill>
                                  <a:srgbClr val="3B3838"/>
                                </a:solidFill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+</a:t>
                            </a:r>
                            <a:endParaRPr lang="sk-SK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8" name="Skupina 17">
                        <a:extLst>
                          <a:ext uri="{FF2B5EF4-FFF2-40B4-BE49-F238E27FC236}">
                            <a16:creationId xmlns:a16="http://schemas.microsoft.com/office/drawing/2014/main" id="{F9D5C04B-3727-4C79-8DF2-D10003C5AF48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0" y="0"/>
                        <a:ext cx="852805" cy="795655"/>
                        <a:chOff x="0" y="0"/>
                        <a:chExt cx="1065530" cy="994056"/>
                      </a:xfrm>
                    </p:grpSpPr>
                    <p:pic>
                      <p:nvPicPr>
                        <p:cNvPr id="19" name="Obrázok 18" descr="Mechanism of DPD (N,N-diethyl-p-phenylenediamine) reaction with ...">
                          <a:extLst>
                            <a:ext uri="{FF2B5EF4-FFF2-40B4-BE49-F238E27FC236}">
                              <a16:creationId xmlns:a16="http://schemas.microsoft.com/office/drawing/2014/main" id="{E8EF0F6A-3252-4C1B-BB77-85A76CE098B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065530" cy="932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sp>
                      <p:nvSpPr>
                        <p:cNvPr id="20" name="Textové pole 2">
                          <a:extLst>
                            <a:ext uri="{FF2B5EF4-FFF2-40B4-BE49-F238E27FC236}">
                              <a16:creationId xmlns:a16="http://schemas.microsoft.com/office/drawing/2014/main" id="{75387CE2-36B9-4419-9BD6-02EB475139DC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9516" y="532427"/>
                          <a:ext cx="240286" cy="46162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sk-SK" sz="1000">
                              <a:solidFill>
                                <a:srgbClr val="3B3838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sk-SK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cxnSp>
                  <p:nvCxnSpPr>
                    <p:cNvPr id="15" name="Rovná spojovacia šípka 14">
                      <a:extLst>
                        <a:ext uri="{FF2B5EF4-FFF2-40B4-BE49-F238E27FC236}">
                          <a16:creationId xmlns:a16="http://schemas.microsoft.com/office/drawing/2014/main" id="{0FABBD18-55C7-4FF5-B6A9-A92263119A4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3667" y="308540"/>
                      <a:ext cx="258344" cy="0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Rovná spojovacia šípka 15">
                      <a:extLst>
                        <a:ext uri="{FF2B5EF4-FFF2-40B4-BE49-F238E27FC236}">
                          <a16:creationId xmlns:a16="http://schemas.microsoft.com/office/drawing/2014/main" id="{1FBF8086-E7C0-474A-9C9A-DDDB3589C9A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06837" y="398297"/>
                      <a:ext cx="259200" cy="0"/>
                    </a:xfrm>
                    <a:prstGeom prst="straightConnector1">
                      <a:avLst/>
                    </a:prstGeom>
                    <a:ln>
                      <a:solidFill>
                        <a:schemeClr val="bg2">
                          <a:lumMod val="2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Zahnutá šípka doprava 38">
                  <a:extLst>
                    <a:ext uri="{FF2B5EF4-FFF2-40B4-BE49-F238E27FC236}">
                      <a16:creationId xmlns:a16="http://schemas.microsoft.com/office/drawing/2014/main" id="{B8230D8C-4208-41C3-812A-36459280A24F}"/>
                    </a:ext>
                  </a:extLst>
                </p:cNvPr>
                <p:cNvSpPr/>
                <p:nvPr/>
              </p:nvSpPr>
              <p:spPr>
                <a:xfrm rot="10800000">
                  <a:off x="1502796" y="739472"/>
                  <a:ext cx="452755" cy="1463040"/>
                </a:xfrm>
                <a:prstGeom prst="curvedRightArrow">
                  <a:avLst>
                    <a:gd name="adj1" fmla="val 21184"/>
                    <a:gd name="adj2" fmla="val 90716"/>
                    <a:gd name="adj3" fmla="val 39050"/>
                  </a:avLst>
                </a:prstGeom>
                <a:gradFill>
                  <a:gsLst>
                    <a:gs pos="34444">
                      <a:srgbClr val="DBDBDB"/>
                    </a:gs>
                    <a:gs pos="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79000">
                      <a:schemeClr val="bg1"/>
                    </a:gs>
                  </a:gsLst>
                  <a:lin ang="5400000" scaled="1"/>
                </a:gra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sk-SK"/>
                </a:p>
              </p:txBody>
            </p:sp>
            <p:sp>
              <p:nvSpPr>
                <p:cNvPr id="11" name="Textové pole 2">
                  <a:extLst>
                    <a:ext uri="{FF2B5EF4-FFF2-40B4-BE49-F238E27FC236}">
                      <a16:creationId xmlns:a16="http://schemas.microsoft.com/office/drawing/2014/main" id="{03ADA06E-5975-4287-88C2-6ED97C7B0B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5042" y="1327869"/>
                  <a:ext cx="855485" cy="304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sk-SK" sz="900" dirty="0" err="1">
                      <a:ln>
                        <a:noFill/>
                      </a:ln>
                      <a:effectLst>
                        <a:outerShdw blurRad="50800" dist="3810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Oxidation</a:t>
                  </a:r>
                  <a:endParaRPr lang="sk-SK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" name="Textové pole 2">
                <a:extLst>
                  <a:ext uri="{FF2B5EF4-FFF2-40B4-BE49-F238E27FC236}">
                    <a16:creationId xmlns:a16="http://schemas.microsoft.com/office/drawing/2014/main" id="{7881B93D-475F-4492-A1B7-EC60304D34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219" y="1049569"/>
                <a:ext cx="1299210" cy="543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k-SK" sz="1050" dirty="0" err="1">
                    <a:ln>
                      <a:noFill/>
                    </a:ln>
                    <a:solidFill>
                      <a:srgbClr val="262626"/>
                    </a:solidFill>
                    <a:effectLst>
                      <a:glow rad="63500">
                        <a:srgbClr val="994BEF">
                          <a:alpha val="15000"/>
                        </a:srgbClr>
                      </a:glow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catalase-like</a:t>
                </a:r>
                <a:r>
                  <a:rPr lang="sk-SK" sz="1050" dirty="0">
                    <a:ln>
                      <a:noFill/>
                    </a:ln>
                    <a:solidFill>
                      <a:srgbClr val="262626"/>
                    </a:solidFill>
                    <a:effectLst>
                      <a:glow rad="63500">
                        <a:srgbClr val="994BEF">
                          <a:alpha val="15000"/>
                        </a:srgbClr>
                      </a:glow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sk-SK" sz="1050" dirty="0" err="1">
                    <a:ln>
                      <a:noFill/>
                    </a:ln>
                    <a:solidFill>
                      <a:srgbClr val="262626"/>
                    </a:solidFill>
                    <a:effectLst>
                      <a:glow rad="63500">
                        <a:srgbClr val="994BEF">
                          <a:alpha val="15000"/>
                        </a:srgbClr>
                      </a:glow>
                      <a:outerShdw blurRad="50800" dist="38100" dir="2700000" algn="tl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activity</a:t>
                </a:r>
                <a:endParaRPr lang="sk-SK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" name="BlokTextu 24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167695" y="769632"/>
            <a:ext cx="2659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cap="small" dirty="0" err="1">
                <a:solidFill>
                  <a:srgbClr val="003399"/>
                </a:solidFill>
              </a:rPr>
              <a:t>Catalase-like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Activity</a:t>
            </a:r>
            <a:endParaRPr lang="sk-SK" sz="1400" b="1" cap="small" dirty="0">
              <a:solidFill>
                <a:srgbClr val="003399"/>
              </a:solidFill>
            </a:endParaRPr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D0A173D3-8F59-464C-921E-34EBC5801DBF}"/>
              </a:ext>
            </a:extLst>
          </p:cNvPr>
          <p:cNvSpPr/>
          <p:nvPr/>
        </p:nvSpPr>
        <p:spPr>
          <a:xfrm>
            <a:off x="159382" y="1124834"/>
            <a:ext cx="31477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11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Catalytic</a:t>
            </a:r>
            <a:r>
              <a:rPr lang="sk-SK" sz="11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11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activity</a:t>
            </a:r>
            <a:r>
              <a:rPr lang="sk-SK" sz="11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of CeO</a:t>
            </a:r>
            <a:r>
              <a:rPr lang="sk-SK" sz="900" baseline="-250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2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NPs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led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to 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oxidation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of N,N, 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Diethyl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-p-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phenylenediamine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 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sulfate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k-SK" sz="900" dirty="0" err="1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salt</a:t>
            </a:r>
            <a:r>
              <a:rPr lang="sk-SK" sz="900" dirty="0">
                <a:solidFill>
                  <a:srgbClr val="003399"/>
                </a:solidFill>
                <a:latin typeface="+mj-lt"/>
                <a:ea typeface="Times New Roman" panose="02020603050405020304" pitchFamily="18" charset="0"/>
              </a:rPr>
              <a:t> (DPD)</a:t>
            </a:r>
            <a:endParaRPr lang="sk-SK" sz="900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9B75CD6D-BEC2-4E13-B9D3-E963446A33D7}"/>
              </a:ext>
            </a:extLst>
          </p:cNvPr>
          <p:cNvGrpSpPr/>
          <p:nvPr/>
        </p:nvGrpSpPr>
        <p:grpSpPr>
          <a:xfrm>
            <a:off x="3265924" y="1111289"/>
            <a:ext cx="5818559" cy="2416531"/>
            <a:chOff x="3186781" y="1272222"/>
            <a:chExt cx="5818559" cy="2416531"/>
          </a:xfrm>
        </p:grpSpPr>
        <p:pic>
          <p:nvPicPr>
            <p:cNvPr id="33" name="Obrázok 32">
              <a:extLst>
                <a:ext uri="{FF2B5EF4-FFF2-40B4-BE49-F238E27FC236}">
                  <a16:creationId xmlns:a16="http://schemas.microsoft.com/office/drawing/2014/main" id="{D0F86669-8799-4087-85B2-233E92B1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4467" y="1279202"/>
              <a:ext cx="3020873" cy="2402281"/>
            </a:xfrm>
            <a:prstGeom prst="rect">
              <a:avLst/>
            </a:prstGeom>
          </p:spPr>
        </p:pic>
        <p:pic>
          <p:nvPicPr>
            <p:cNvPr id="34" name="Obrázok 33">
              <a:extLst>
                <a:ext uri="{FF2B5EF4-FFF2-40B4-BE49-F238E27FC236}">
                  <a16:creationId xmlns:a16="http://schemas.microsoft.com/office/drawing/2014/main" id="{1E75F2E2-A09C-4CA2-9E50-687BB81E1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652"/>
            <a:stretch/>
          </p:blipFill>
          <p:spPr>
            <a:xfrm>
              <a:off x="3186781" y="1272222"/>
              <a:ext cx="2986454" cy="2416531"/>
            </a:xfrm>
            <a:prstGeom prst="rect">
              <a:avLst/>
            </a:prstGeom>
          </p:spPr>
        </p:pic>
      </p:grpSp>
      <p:sp>
        <p:nvSpPr>
          <p:cNvPr id="35" name="Šípka doprava 8">
            <a:extLst>
              <a:ext uri="{FF2B5EF4-FFF2-40B4-BE49-F238E27FC236}">
                <a16:creationId xmlns:a16="http://schemas.microsoft.com/office/drawing/2014/main" id="{E53C8E26-7C5C-445E-8F30-73D6C48489DF}"/>
              </a:ext>
            </a:extLst>
          </p:cNvPr>
          <p:cNvSpPr/>
          <p:nvPr/>
        </p:nvSpPr>
        <p:spPr>
          <a:xfrm>
            <a:off x="2530646" y="2446469"/>
            <a:ext cx="430876" cy="1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2370280D-4061-470F-BA90-3387B097BC7A}"/>
              </a:ext>
            </a:extLst>
          </p:cNvPr>
          <p:cNvGrpSpPr/>
          <p:nvPr/>
        </p:nvGrpSpPr>
        <p:grpSpPr>
          <a:xfrm>
            <a:off x="159382" y="786258"/>
            <a:ext cx="4015187" cy="2895225"/>
            <a:chOff x="159382" y="786258"/>
            <a:chExt cx="4015187" cy="2895225"/>
          </a:xfrm>
        </p:grpSpPr>
        <p:sp>
          <p:nvSpPr>
            <p:cNvPr id="37" name="Obdĺžnik 36">
              <a:extLst>
                <a:ext uri="{FF2B5EF4-FFF2-40B4-BE49-F238E27FC236}">
                  <a16:creationId xmlns:a16="http://schemas.microsoft.com/office/drawing/2014/main" id="{706E43D8-DF91-4AF5-9683-7726976C84CC}"/>
                </a:ext>
              </a:extLst>
            </p:cNvPr>
            <p:cNvSpPr/>
            <p:nvPr/>
          </p:nvSpPr>
          <p:spPr>
            <a:xfrm>
              <a:off x="159382" y="1094035"/>
              <a:ext cx="3070754" cy="25874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9" name="Šípka: zakrivená nadol 38">
              <a:extLst>
                <a:ext uri="{FF2B5EF4-FFF2-40B4-BE49-F238E27FC236}">
                  <a16:creationId xmlns:a16="http://schemas.microsoft.com/office/drawing/2014/main" id="{6676B9AD-3BEC-45DE-866C-3FD68E154304}"/>
                </a:ext>
              </a:extLst>
            </p:cNvPr>
            <p:cNvSpPr/>
            <p:nvPr/>
          </p:nvSpPr>
          <p:spPr>
            <a:xfrm flipH="1">
              <a:off x="2886458" y="786258"/>
              <a:ext cx="1288111" cy="298208"/>
            </a:xfrm>
            <a:prstGeom prst="curvedDownArrow">
              <a:avLst>
                <a:gd name="adj1" fmla="val 53452"/>
                <a:gd name="adj2" fmla="val 145927"/>
                <a:gd name="adj3" fmla="val 69806"/>
              </a:avLst>
            </a:prstGeom>
            <a:gradFill>
              <a:gsLst>
                <a:gs pos="34000">
                  <a:schemeClr val="accent1">
                    <a:lumMod val="5000"/>
                    <a:lumOff val="95000"/>
                  </a:schemeClr>
                </a:gs>
                <a:gs pos="83000">
                  <a:srgbClr val="C00000"/>
                </a:gs>
                <a:gs pos="100000">
                  <a:srgbClr val="C0000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</p:grpSp>
      <p:pic>
        <p:nvPicPr>
          <p:cNvPr id="41" name="Obrázok 40">
            <a:extLst>
              <a:ext uri="{FF2B5EF4-FFF2-40B4-BE49-F238E27FC236}">
                <a16:creationId xmlns:a16="http://schemas.microsoft.com/office/drawing/2014/main" id="{07318890-A28B-4E5B-8DC1-C4706C23D7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31"/>
          <a:stretch/>
        </p:blipFill>
        <p:spPr>
          <a:xfrm>
            <a:off x="180918" y="1246458"/>
            <a:ext cx="2986454" cy="2361468"/>
          </a:xfrm>
          <a:prstGeom prst="rect">
            <a:avLst/>
          </a:prstGeom>
        </p:spPr>
      </p:pic>
      <p:sp>
        <p:nvSpPr>
          <p:cNvPr id="43" name="Obdĺžnik 42">
            <a:extLst>
              <a:ext uri="{FF2B5EF4-FFF2-40B4-BE49-F238E27FC236}">
                <a16:creationId xmlns:a16="http://schemas.microsoft.com/office/drawing/2014/main" id="{74367ABB-C65F-450F-AD0F-629B19A5513A}"/>
              </a:ext>
            </a:extLst>
          </p:cNvPr>
          <p:cNvSpPr/>
          <p:nvPr/>
        </p:nvSpPr>
        <p:spPr>
          <a:xfrm>
            <a:off x="3438648" y="3554643"/>
            <a:ext cx="5249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C00000"/>
                </a:solidFill>
                <a:latin typeface="Calibri" panose="020F0502020204030204"/>
              </a:rPr>
              <a:t>“true”</a:t>
            </a:r>
            <a:r>
              <a:rPr lang="sk-SK" sz="13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1300" b="1" dirty="0">
                <a:solidFill>
                  <a:srgbClr val="C00000"/>
                </a:solidFill>
                <a:latin typeface="Calibri" panose="020F0502020204030204"/>
              </a:rPr>
              <a:t>catalase-like activity </a:t>
            </a:r>
            <a:r>
              <a:rPr lang="en-US" sz="1100" dirty="0">
                <a:solidFill>
                  <a:srgbClr val="003399"/>
                </a:solidFill>
                <a:latin typeface="Calibri" panose="020F0502020204030204"/>
              </a:rPr>
              <a:t>obtained by subtraction of </a:t>
            </a:r>
            <a:r>
              <a:rPr lang="en-US" sz="11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kinetic curves without H</a:t>
            </a:r>
            <a:r>
              <a:rPr lang="en-US" sz="11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</a:t>
            </a:r>
            <a:r>
              <a:rPr lang="en-US" sz="11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</a:t>
            </a:r>
            <a:r>
              <a:rPr lang="en-US" sz="11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</a:t>
            </a:r>
            <a:r>
              <a:rPr lang="en-US" sz="11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from the kinetic curves with H</a:t>
            </a:r>
            <a:r>
              <a:rPr lang="en-US" sz="11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</a:t>
            </a:r>
            <a:r>
              <a:rPr lang="en-US" sz="11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</a:t>
            </a:r>
            <a:r>
              <a:rPr lang="en-US" sz="11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</a:t>
            </a:r>
            <a:endParaRPr lang="sk-SK" dirty="0"/>
          </a:p>
        </p:txBody>
      </p:sp>
      <p:pic>
        <p:nvPicPr>
          <p:cNvPr id="44" name="Obrázok 43">
            <a:extLst>
              <a:ext uri="{FF2B5EF4-FFF2-40B4-BE49-F238E27FC236}">
                <a16:creationId xmlns:a16="http://schemas.microsoft.com/office/drawing/2014/main" id="{9F88F46B-E243-4F4B-9EFA-6E4A60FB5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43" y="4249941"/>
            <a:ext cx="2969010" cy="16491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Obrázok 44">
            <a:extLst>
              <a:ext uri="{FF2B5EF4-FFF2-40B4-BE49-F238E27FC236}">
                <a16:creationId xmlns:a16="http://schemas.microsoft.com/office/drawing/2014/main" id="{08925671-A144-4CDF-9570-40F71CA30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701" y="4242871"/>
            <a:ext cx="3925311" cy="164667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8" name="Skupina 37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42" name="Obrázok 41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46" name="BlokTextu 45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  <p:sp>
        <p:nvSpPr>
          <p:cNvPr id="48" name="BlokTextu 47"/>
          <p:cNvSpPr txBox="1"/>
          <p:nvPr/>
        </p:nvSpPr>
        <p:spPr>
          <a:xfrm>
            <a:off x="3998420" y="6385302"/>
            <a:ext cx="5213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SHLAPA Y.; TIMASHKOV I.;  VELTRUSKÁ K.; </a:t>
            </a:r>
            <a:r>
              <a:rPr lang="sk-SK" sz="1000" b="1" dirty="0">
                <a:solidFill>
                  <a:schemeClr val="tx1">
                    <a:lumMod val="75000"/>
                  </a:schemeClr>
                </a:solidFill>
              </a:rPr>
              <a:t>ŠIPOŠOVÁ K.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; </a:t>
            </a:r>
            <a:r>
              <a:rPr lang="sk-SK" sz="1000" b="1" dirty="0">
                <a:solidFill>
                  <a:schemeClr val="tx1">
                    <a:lumMod val="75000"/>
                  </a:schemeClr>
                </a:solidFill>
              </a:rPr>
              <a:t>GARČÁROVÁ I.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;</a:t>
            </a:r>
            <a:r>
              <a:rPr lang="sk-SK" sz="1000" b="1" dirty="0">
                <a:solidFill>
                  <a:schemeClr val="tx1">
                    <a:lumMod val="75000"/>
                  </a:schemeClr>
                </a:solidFill>
              </a:rPr>
              <a:t> MUSATOV A.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; SOLOPAN S.; KUBOVČÍKOVÁ M.; BELOUS A. </a:t>
            </a:r>
            <a:r>
              <a:rPr lang="sk-SK" sz="1000" dirty="0" err="1">
                <a:solidFill>
                  <a:schemeClr val="tx1">
                    <a:lumMod val="75000"/>
                  </a:schemeClr>
                </a:solidFill>
              </a:rPr>
              <a:t>Nanotechnology</a:t>
            </a:r>
            <a:r>
              <a:rPr lang="sk-SK" sz="1000" dirty="0">
                <a:solidFill>
                  <a:schemeClr val="tx1">
                    <a:lumMod val="75000"/>
                  </a:schemeClr>
                </a:solidFill>
              </a:rPr>
              <a:t>, 32, 31, 315706. 2021. </a:t>
            </a:r>
            <a:endParaRPr lang="en-US" sz="1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7B1B40B-9EB9-4958-8906-3C8691B43E6C}"/>
              </a:ext>
            </a:extLst>
          </p:cNvPr>
          <p:cNvSpPr txBox="1"/>
          <p:nvPr/>
        </p:nvSpPr>
        <p:spPr>
          <a:xfrm>
            <a:off x="1527111" y="5875804"/>
            <a:ext cx="2437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cap="small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Catalese</a:t>
            </a:r>
            <a:r>
              <a:rPr lang="sk-SK" sz="1400" cap="small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400" cap="small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sk-SK" sz="1400" cap="small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400" cap="small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endParaRPr lang="sk-SK" sz="1400" cap="small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6AF8AF4A-D3BD-434C-8688-A205F7CE2E3F}"/>
              </a:ext>
            </a:extLst>
          </p:cNvPr>
          <p:cNvSpPr txBox="1"/>
          <p:nvPr/>
        </p:nvSpPr>
        <p:spPr>
          <a:xfrm>
            <a:off x="5119383" y="5896814"/>
            <a:ext cx="2437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cap="small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Oxidase</a:t>
            </a:r>
            <a:r>
              <a:rPr lang="sk-SK" sz="1400" cap="small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400" cap="small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sk-SK" sz="1400" cap="small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400" cap="small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</a:t>
            </a:r>
            <a:endParaRPr lang="sk-SK" sz="1400" cap="small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116A80EC-DAE3-4A36-BD71-F61E90AF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82" y="115354"/>
            <a:ext cx="8746493" cy="465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altLang="sk-SK" sz="1800" cap="none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Bioactivity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of CeO</a:t>
            </a:r>
            <a:r>
              <a:rPr lang="sk-SK" altLang="sk-SK" sz="1800" cap="none" baseline="-2500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2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-NPs                                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Pseudo-enzymatic</a:t>
            </a:r>
            <a:r>
              <a:rPr lang="sk-SK" altLang="sk-SK" sz="2200" cap="none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activity</a:t>
            </a:r>
            <a:endParaRPr lang="sk-SK" altLang="sk-SK" sz="2200" cap="small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B076DB9E-06BD-464A-A15C-344AD751B788}"/>
              </a:ext>
            </a:extLst>
          </p:cNvPr>
          <p:cNvSpPr txBox="1"/>
          <p:nvPr/>
        </p:nvSpPr>
        <p:spPr>
          <a:xfrm>
            <a:off x="75342" y="822851"/>
            <a:ext cx="33044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600" b="1" cap="small" dirty="0" err="1">
                <a:solidFill>
                  <a:srgbClr val="003399"/>
                </a:solidFill>
              </a:rPr>
              <a:t>Superoxid</a:t>
            </a:r>
            <a:r>
              <a:rPr lang="sk-SK" sz="1600" b="1" cap="small" dirty="0">
                <a:solidFill>
                  <a:srgbClr val="003399"/>
                </a:solidFill>
              </a:rPr>
              <a:t> </a:t>
            </a:r>
            <a:r>
              <a:rPr lang="sk-SK" sz="1600" b="1" cap="small" dirty="0" err="1">
                <a:solidFill>
                  <a:srgbClr val="003399"/>
                </a:solidFill>
              </a:rPr>
              <a:t>Dismutase</a:t>
            </a:r>
            <a:r>
              <a:rPr lang="sk-SK" sz="1600" b="1" cap="small" dirty="0">
                <a:solidFill>
                  <a:srgbClr val="003399"/>
                </a:solidFill>
              </a:rPr>
              <a:t> </a:t>
            </a:r>
            <a:r>
              <a:rPr lang="sk-SK" sz="1600" b="1" cap="small" dirty="0" err="1">
                <a:solidFill>
                  <a:srgbClr val="003399"/>
                </a:solidFill>
              </a:rPr>
              <a:t>Activity</a:t>
            </a:r>
            <a:endParaRPr lang="sk-SK" sz="1600" b="1" cap="small" dirty="0">
              <a:solidFill>
                <a:srgbClr val="003399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904D9C7-D1FC-45E9-A18A-9D0B233C467B}"/>
              </a:ext>
            </a:extLst>
          </p:cNvPr>
          <p:cNvSpPr txBox="1"/>
          <p:nvPr/>
        </p:nvSpPr>
        <p:spPr>
          <a:xfrm>
            <a:off x="461554" y="1249357"/>
            <a:ext cx="7516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3508187">
              <a:buFontTx/>
              <a:buChar char="-"/>
            </a:pP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monitored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</a:t>
            </a: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using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</a:t>
            </a: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commercial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SOD </a:t>
            </a: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kit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a</a:t>
            </a:r>
            <a:r>
              <a:rPr lang="en-US" sz="1400" dirty="0">
                <a:solidFill>
                  <a:srgbClr val="003399"/>
                </a:solidFill>
                <a:latin typeface="Calibri" panose="020F0502020204030204"/>
              </a:rPr>
              <a:t>t </a:t>
            </a: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two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</a:t>
            </a: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concentration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of Ce1-Ce5: </a:t>
            </a:r>
            <a:r>
              <a:rPr lang="en-US" sz="1400" dirty="0">
                <a:solidFill>
                  <a:srgbClr val="003399"/>
                </a:solidFill>
                <a:latin typeface="Calibri" panose="020F0502020204030204"/>
              </a:rPr>
              <a:t>50 and 75 µ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g</a:t>
            </a:r>
            <a:r>
              <a:rPr lang="en-US" sz="1400" dirty="0">
                <a:solidFill>
                  <a:srgbClr val="003399"/>
                </a:solidFill>
                <a:latin typeface="Calibri" panose="020F0502020204030204"/>
              </a:rPr>
              <a:t>/ml </a:t>
            </a:r>
            <a:endParaRPr lang="sk-SK" sz="1400" dirty="0">
              <a:solidFill>
                <a:srgbClr val="003399"/>
              </a:solidFill>
              <a:latin typeface="Calibri" panose="020F0502020204030204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46B31361-ED78-471B-A64D-647BEBFD281D}"/>
              </a:ext>
            </a:extLst>
          </p:cNvPr>
          <p:cNvSpPr/>
          <p:nvPr/>
        </p:nvSpPr>
        <p:spPr>
          <a:xfrm>
            <a:off x="284296" y="5390137"/>
            <a:ext cx="8746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508187">
              <a:spcAft>
                <a:spcPts val="1200"/>
              </a:spcAft>
            </a:pPr>
            <a:r>
              <a:rPr lang="sk-SK" sz="1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SOD </a:t>
            </a:r>
            <a:r>
              <a:rPr lang="sk-SK" sz="14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activity</a:t>
            </a:r>
            <a:r>
              <a:rPr lang="sk-SK" sz="1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depends on</a:t>
            </a:r>
            <a:r>
              <a:rPr lang="sk-SK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size</a:t>
            </a:r>
            <a:r>
              <a:rPr lang="sk-SK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sk-SK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⇒ </a:t>
            </a:r>
            <a:r>
              <a:rPr lang="en-US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the highest SOD-activity</a:t>
            </a:r>
            <a:r>
              <a:rPr lang="sk-SK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sk-SK" sz="1400" dirty="0" err="1">
                <a:solidFill>
                  <a:srgbClr val="003399"/>
                </a:solidFill>
                <a:latin typeface="Calibri" panose="020F0502020204030204"/>
              </a:rPr>
              <a:t>exhibited</a:t>
            </a:r>
            <a:r>
              <a:rPr lang="sk-SK" sz="1400" dirty="0">
                <a:solidFill>
                  <a:srgbClr val="003399"/>
                </a:solidFill>
                <a:latin typeface="Calibri" panose="020F0502020204030204"/>
              </a:rPr>
              <a:t> by </a:t>
            </a:r>
            <a:r>
              <a:rPr lang="en-US" sz="1400" dirty="0">
                <a:solidFill>
                  <a:srgbClr val="003399"/>
                </a:solidFill>
                <a:latin typeface="Calibri" panose="020F0502020204030204"/>
              </a:rPr>
              <a:t>the smallest, Ce5 nanoparticles (~ 2.8 nm)</a:t>
            </a:r>
            <a:endParaRPr lang="sk-SK" sz="1400" dirty="0">
              <a:solidFill>
                <a:srgbClr val="003399"/>
              </a:solidFill>
              <a:latin typeface="Calibri" panose="020F0502020204030204"/>
            </a:endParaRPr>
          </a:p>
          <a:p>
            <a:pPr algn="just" defTabSz="3508187"/>
            <a:r>
              <a:rPr lang="en-US" sz="1600" b="1" dirty="0">
                <a:solidFill>
                  <a:srgbClr val="C00000"/>
                </a:solidFill>
                <a:latin typeface="Calibri" panose="020F0502020204030204"/>
              </a:rPr>
              <a:t>SOD-activity is related to the content of Ce</a:t>
            </a:r>
            <a:r>
              <a:rPr lang="en-US" sz="1600" b="1" baseline="30000" dirty="0">
                <a:solidFill>
                  <a:srgbClr val="C00000"/>
                </a:solidFill>
                <a:latin typeface="Calibri" panose="020F0502020204030204"/>
              </a:rPr>
              <a:t>3+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/>
              </a:rPr>
              <a:t>ions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 – </a:t>
            </a:r>
            <a:r>
              <a:rPr lang="sk-SK" sz="1600" b="1" dirty="0" err="1">
                <a:solidFill>
                  <a:srgbClr val="C00000"/>
                </a:solidFill>
                <a:latin typeface="Calibri" panose="020F0502020204030204"/>
              </a:rPr>
              <a:t>directly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sk-SK" sz="1600" b="1" dirty="0" err="1">
                <a:solidFill>
                  <a:srgbClr val="C00000"/>
                </a:solidFill>
                <a:latin typeface="Calibri" panose="020F0502020204030204"/>
              </a:rPr>
              <a:t>involved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 in </a:t>
            </a:r>
            <a:r>
              <a:rPr lang="sk-SK" sz="1600" b="1" dirty="0" err="1">
                <a:solidFill>
                  <a:srgbClr val="C00000"/>
                </a:solidFill>
                <a:latin typeface="Calibri" panose="020F0502020204030204"/>
              </a:rPr>
              <a:t>reduction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 of O</a:t>
            </a:r>
            <a:r>
              <a:rPr lang="sk-SK" sz="1600" b="1" baseline="-25000" dirty="0">
                <a:solidFill>
                  <a:srgbClr val="C00000"/>
                </a:solidFill>
                <a:latin typeface="Calibri" panose="020F0502020204030204"/>
              </a:rPr>
              <a:t>2</a:t>
            </a:r>
            <a:r>
              <a:rPr lang="sk-SK" sz="1600" b="1" baseline="30000" dirty="0">
                <a:solidFill>
                  <a:srgbClr val="C00000"/>
                </a:solidFill>
                <a:latin typeface="Calibri" panose="020F0502020204030204"/>
              </a:rPr>
              <a:t>-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/>
              </a:rPr>
              <a:t>anion 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to H</a:t>
            </a:r>
            <a:r>
              <a:rPr lang="sk-SK" sz="1600" b="1" baseline="-25000" dirty="0">
                <a:solidFill>
                  <a:srgbClr val="C00000"/>
                </a:solidFill>
                <a:latin typeface="Calibri" panose="020F0502020204030204"/>
              </a:rPr>
              <a:t>2</a:t>
            </a:r>
            <a:r>
              <a:rPr lang="sk-SK" sz="1600" b="1" dirty="0">
                <a:solidFill>
                  <a:srgbClr val="C00000"/>
                </a:solidFill>
                <a:latin typeface="Calibri" panose="020F0502020204030204"/>
              </a:rPr>
              <a:t>O</a:t>
            </a:r>
            <a:r>
              <a:rPr lang="sk-SK" sz="1600" b="1" baseline="-25000" dirty="0">
                <a:solidFill>
                  <a:srgbClr val="C00000"/>
                </a:solidFill>
                <a:latin typeface="Calibri" panose="020F0502020204030204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endParaRPr lang="sk-SK" sz="16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B32E01E4-0205-4C04-B783-F6419241F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929" r="1376"/>
          <a:stretch/>
        </p:blipFill>
        <p:spPr>
          <a:xfrm>
            <a:off x="397508" y="2077338"/>
            <a:ext cx="3562023" cy="2703324"/>
          </a:xfrm>
          <a:prstGeom prst="rect">
            <a:avLst/>
          </a:prstGeom>
        </p:spPr>
      </p:pic>
      <p:graphicFrame>
        <p:nvGraphicFramePr>
          <p:cNvPr id="15" name="Tabuľka 14">
            <a:extLst>
              <a:ext uri="{FF2B5EF4-FFF2-40B4-BE49-F238E27FC236}">
                <a16:creationId xmlns:a16="http://schemas.microsoft.com/office/drawing/2014/main" id="{9904EDDA-46A6-4769-AB0D-8845BE60E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967127"/>
              </p:ext>
            </p:extLst>
          </p:nvPr>
        </p:nvGraphicFramePr>
        <p:xfrm>
          <a:off x="4737463" y="2166609"/>
          <a:ext cx="3833671" cy="224998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93671">
                  <a:extLst>
                    <a:ext uri="{9D8B030D-6E8A-4147-A177-3AD203B41FA5}">
                      <a16:colId xmlns:a16="http://schemas.microsoft.com/office/drawing/2014/main" val="266451054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28245127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9048378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414472344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651109783"/>
                    </a:ext>
                  </a:extLst>
                </a:gridCol>
              </a:tblGrid>
              <a:tr h="279309">
                <a:tc gridSpan="5">
                  <a:txBody>
                    <a:bodyPr/>
                    <a:lstStyle/>
                    <a:p>
                      <a:pPr algn="ctr"/>
                      <a:r>
                        <a:rPr lang="sk-SK" dirty="0"/>
                        <a:t>SOD </a:t>
                      </a:r>
                      <a:r>
                        <a:rPr lang="sk-SK" dirty="0" err="1"/>
                        <a:t>activity</a:t>
                      </a:r>
                      <a:r>
                        <a:rPr lang="sk-SK" dirty="0"/>
                        <a:t> of CeO</a:t>
                      </a:r>
                      <a:r>
                        <a:rPr lang="sk-SK" baseline="-25000" dirty="0"/>
                        <a:t>2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NPs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188343"/>
                  </a:ext>
                </a:extLst>
              </a:tr>
              <a:tr h="279309"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dirty="0"/>
                        <a:t>50 µg/</a:t>
                      </a:r>
                      <a:r>
                        <a:rPr lang="sk-SK" dirty="0" err="1"/>
                        <a:t>mL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75 µg/</a:t>
                      </a:r>
                      <a:r>
                        <a:rPr lang="sk-SK" dirty="0" err="1"/>
                        <a:t>mL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47839"/>
                  </a:ext>
                </a:extLst>
              </a:tr>
              <a:tr h="279309">
                <a:tc>
                  <a:txBody>
                    <a:bodyPr/>
                    <a:lstStyle/>
                    <a:p>
                      <a:endParaRPr lang="sk-SK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dirty="0"/>
                        <a:t>U/</a:t>
                      </a:r>
                      <a:r>
                        <a:rPr lang="sk-SK" sz="1200" dirty="0" err="1"/>
                        <a:t>mL</a:t>
                      </a:r>
                      <a:endParaRPr lang="sk-S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dirty="0"/>
                        <a:t>U/</a:t>
                      </a:r>
                      <a:r>
                        <a:rPr lang="sk-SK" sz="1200" dirty="0" err="1"/>
                        <a:t>mL</a:t>
                      </a:r>
                      <a:endParaRPr lang="sk-SK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456007"/>
                  </a:ext>
                </a:extLst>
              </a:tr>
              <a:tr h="279309">
                <a:tc>
                  <a:txBody>
                    <a:bodyPr/>
                    <a:lstStyle/>
                    <a:p>
                      <a:pPr algn="ctr"/>
                      <a:r>
                        <a:rPr lang="sk-SK" sz="1100" b="1" dirty="0">
                          <a:solidFill>
                            <a:srgbClr val="2A2722"/>
                          </a:solidFill>
                        </a:rPr>
                        <a:t>Ce1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15.4±3.4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0.69±0.023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12.5±8.4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0.56±0.047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204484"/>
                  </a:ext>
                </a:extLst>
              </a:tr>
              <a:tr h="279309">
                <a:tc>
                  <a:txBody>
                    <a:bodyPr/>
                    <a:lstStyle/>
                    <a:p>
                      <a:pPr algn="ctr"/>
                      <a:r>
                        <a:rPr lang="sk-SK" sz="1100" b="1" dirty="0">
                          <a:solidFill>
                            <a:srgbClr val="2A2722"/>
                          </a:solidFill>
                        </a:rPr>
                        <a:t>Ce2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18±4.9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0.81±0.04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13.7±8.1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0.61±0.05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255751"/>
                  </a:ext>
                </a:extLst>
              </a:tr>
              <a:tr h="279309">
                <a:tc>
                  <a:txBody>
                    <a:bodyPr/>
                    <a:lstStyle/>
                    <a:p>
                      <a:pPr algn="ctr"/>
                      <a:r>
                        <a:rPr lang="sk-SK" sz="1100" b="1" dirty="0">
                          <a:solidFill>
                            <a:srgbClr val="2A2722"/>
                          </a:solidFill>
                        </a:rPr>
                        <a:t>Ce3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14.4±3.5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0.64±0.022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13.9±4.5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0.62±0.028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55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k-SK" sz="1100" b="1" dirty="0">
                          <a:solidFill>
                            <a:srgbClr val="2A2722"/>
                          </a:solidFill>
                        </a:rPr>
                        <a:t>Ce4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18.4±4.3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0.83±0.03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25±3.6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1.18±0.05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479429"/>
                  </a:ext>
                </a:extLst>
              </a:tr>
              <a:tr h="279309">
                <a:tc>
                  <a:txBody>
                    <a:bodyPr/>
                    <a:lstStyle/>
                    <a:p>
                      <a:pPr algn="ctr"/>
                      <a:r>
                        <a:rPr lang="sk-SK" sz="1100" b="1" dirty="0">
                          <a:solidFill>
                            <a:srgbClr val="2A2722"/>
                          </a:solidFill>
                        </a:rPr>
                        <a:t>Ce5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1100" b="0">
                          <a:solidFill>
                            <a:srgbClr val="2A2722"/>
                          </a:solidFill>
                        </a:rPr>
                        <a:t>30.3±2.2</a:t>
                      </a:r>
                      <a:endParaRPr lang="sk-SK" sz="1100" b="0" dirty="0">
                        <a:solidFill>
                          <a:srgbClr val="2A272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1.5±0.033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33±3.1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100" b="0" dirty="0">
                          <a:solidFill>
                            <a:srgbClr val="2A2722"/>
                          </a:solidFill>
                        </a:rPr>
                        <a:t>1.67±0.052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208633"/>
                  </a:ext>
                </a:extLst>
              </a:tr>
            </a:tbl>
          </a:graphicData>
        </a:graphic>
      </p:graphicFrame>
      <p:grpSp>
        <p:nvGrpSpPr>
          <p:cNvPr id="8" name="Skupina 7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9" name="Obrázok 8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22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B5BD7F5D-B68A-4F76-BF7F-5343417A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82" y="115354"/>
            <a:ext cx="8746493" cy="465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altLang="sk-SK" sz="1800" cap="none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Bioactivity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of CeO</a:t>
            </a:r>
            <a:r>
              <a:rPr lang="sk-SK" altLang="sk-SK" sz="1800" cap="none" baseline="-2500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2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-NPs                              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Anti-amyloidogenic</a:t>
            </a:r>
            <a:r>
              <a:rPr lang="sk-SK" altLang="sk-SK" sz="2200" cap="none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activity</a:t>
            </a:r>
            <a:endParaRPr lang="sk-SK" altLang="sk-SK" sz="2200" cap="small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A867E9C-812D-408C-BAEE-61F5985C2586}"/>
              </a:ext>
            </a:extLst>
          </p:cNvPr>
          <p:cNvGrpSpPr/>
          <p:nvPr/>
        </p:nvGrpSpPr>
        <p:grpSpPr>
          <a:xfrm>
            <a:off x="1935549" y="1238678"/>
            <a:ext cx="1079897" cy="1071224"/>
            <a:chOff x="256018" y="1109193"/>
            <a:chExt cx="1079897" cy="1071224"/>
          </a:xfrm>
        </p:grpSpPr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1A94EF72-2F6C-41E7-8F08-02C456B6CC15}"/>
                </a:ext>
              </a:extLst>
            </p:cNvPr>
            <p:cNvGrpSpPr/>
            <p:nvPr/>
          </p:nvGrpSpPr>
          <p:grpSpPr>
            <a:xfrm>
              <a:off x="380649" y="1427031"/>
              <a:ext cx="830633" cy="753386"/>
              <a:chOff x="505282" y="1538678"/>
              <a:chExt cx="830633" cy="753386"/>
            </a:xfrm>
          </p:grpSpPr>
          <p:sp>
            <p:nvSpPr>
              <p:cNvPr id="7" name="Ovál 6">
                <a:extLst>
                  <a:ext uri="{FF2B5EF4-FFF2-40B4-BE49-F238E27FC236}">
                    <a16:creationId xmlns:a16="http://schemas.microsoft.com/office/drawing/2014/main" id="{8C5EBB24-5060-4927-A41D-FDADD6D690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1166" y="1538678"/>
                <a:ext cx="345910" cy="335484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sk-SK"/>
              </a:p>
            </p:txBody>
          </p:sp>
          <p:sp>
            <p:nvSpPr>
              <p:cNvPr id="8" name="Ovál 7">
                <a:extLst>
                  <a:ext uri="{FF2B5EF4-FFF2-40B4-BE49-F238E27FC236}">
                    <a16:creationId xmlns:a16="http://schemas.microsoft.com/office/drawing/2014/main" id="{B97C0C8C-5C59-4F33-8272-9EB7B6D2A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282" y="1830472"/>
                <a:ext cx="345910" cy="335484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sk-SK"/>
              </a:p>
            </p:txBody>
          </p:sp>
          <p:sp>
            <p:nvSpPr>
              <p:cNvPr id="9" name="Ovál 8">
                <a:extLst>
                  <a:ext uri="{FF2B5EF4-FFF2-40B4-BE49-F238E27FC236}">
                    <a16:creationId xmlns:a16="http://schemas.microsoft.com/office/drawing/2014/main" id="{73A4E8E1-097A-484D-985A-252C25AA4F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005" y="1617308"/>
                <a:ext cx="345910" cy="335484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sk-SK"/>
              </a:p>
            </p:txBody>
          </p:sp>
          <p:sp>
            <p:nvSpPr>
              <p:cNvPr id="10" name="Ovál 9">
                <a:extLst>
                  <a:ext uri="{FF2B5EF4-FFF2-40B4-BE49-F238E27FC236}">
                    <a16:creationId xmlns:a16="http://schemas.microsoft.com/office/drawing/2014/main" id="{865B4A20-6480-47C5-80EA-091BECC7B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4245" y="1956580"/>
                <a:ext cx="345910" cy="335484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sk-SK"/>
              </a:p>
            </p:txBody>
          </p:sp>
          <p:sp>
            <p:nvSpPr>
              <p:cNvPr id="11" name="Ovál 10">
                <a:extLst>
                  <a:ext uri="{FF2B5EF4-FFF2-40B4-BE49-F238E27FC236}">
                    <a16:creationId xmlns:a16="http://schemas.microsoft.com/office/drawing/2014/main" id="{37673441-5211-4687-8C97-0C6634F14B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290" y="1710208"/>
                <a:ext cx="345910" cy="335484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sk-SK"/>
              </a:p>
            </p:txBody>
          </p:sp>
        </p:grp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96312325-ED47-4109-9A19-4B649EE72544}"/>
                </a:ext>
              </a:extLst>
            </p:cNvPr>
            <p:cNvSpPr txBox="1"/>
            <p:nvPr/>
          </p:nvSpPr>
          <p:spPr>
            <a:xfrm>
              <a:off x="256018" y="1109193"/>
              <a:ext cx="10798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400" b="1" dirty="0"/>
                <a:t>CeO</a:t>
              </a:r>
              <a:r>
                <a:rPr lang="sk-SK" sz="1400" b="1" baseline="-25000" dirty="0"/>
                <a:t>2</a:t>
              </a:r>
              <a:r>
                <a:rPr lang="sk-SK" sz="1400" dirty="0"/>
                <a:t>-NPs</a:t>
              </a:r>
            </a:p>
          </p:txBody>
        </p:sp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63A9B59D-2699-4D5B-8074-C5970E4C6286}"/>
              </a:ext>
            </a:extLst>
          </p:cNvPr>
          <p:cNvGrpSpPr/>
          <p:nvPr/>
        </p:nvGrpSpPr>
        <p:grpSpPr>
          <a:xfrm>
            <a:off x="-118126" y="1136239"/>
            <a:ext cx="2702708" cy="1984807"/>
            <a:chOff x="-135541" y="927227"/>
            <a:chExt cx="2702708" cy="1984807"/>
          </a:xfrm>
        </p:grpSpPr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40F46453-7E52-4D6C-918E-8F1C328CD5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96060" y="1221591"/>
              <a:ext cx="1079897" cy="1194754"/>
              <a:chOff x="53342" y="1880798"/>
              <a:chExt cx="1801232" cy="1991684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A8602D00-D51F-4655-9F4E-1407D9363D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59399" y="1880798"/>
                <a:ext cx="1101090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BlokTextu 29">
                <a:extLst>
                  <a:ext uri="{FF2B5EF4-FFF2-40B4-BE49-F238E27FC236}">
                    <a16:creationId xmlns:a16="http://schemas.microsoft.com/office/drawing/2014/main" id="{87C9D973-CDDD-4392-A376-D35646019C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2" y="3410718"/>
                <a:ext cx="1801232" cy="461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sk-SK" altLang="en-US" sz="600" dirty="0">
                    <a:solidFill>
                      <a:srgbClr val="063594"/>
                    </a:solidFill>
                    <a:latin typeface="Calibri" pitchFamily="34" charset="0"/>
                  </a:rPr>
                  <a:t>PDB 1GUJ (Ivanova, PNAS, 2009)</a:t>
                </a:r>
              </a:p>
            </p:txBody>
          </p:sp>
        </p:grpSp>
        <p:sp>
          <p:nvSpPr>
            <p:cNvPr id="15" name="AutoShape 29" descr="80%">
              <a:extLst>
                <a:ext uri="{FF2B5EF4-FFF2-40B4-BE49-F238E27FC236}">
                  <a16:creationId xmlns:a16="http://schemas.microsoft.com/office/drawing/2014/main" id="{3F2E2131-FDAA-4342-87E1-AF3883ED12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29039" y="1529716"/>
              <a:ext cx="611613" cy="185409"/>
            </a:xfrm>
            <a:custGeom>
              <a:avLst/>
              <a:gdLst>
                <a:gd name="T0" fmla="*/ 33096784 w 21600"/>
                <a:gd name="T1" fmla="*/ 0 h 21600"/>
                <a:gd name="T2" fmla="*/ 0 w 21600"/>
                <a:gd name="T3" fmla="*/ 1911184 h 21600"/>
                <a:gd name="T4" fmla="*/ 33096784 w 21600"/>
                <a:gd name="T5" fmla="*/ 3822367 h 21600"/>
                <a:gd name="T6" fmla="*/ 44129027 w 21600"/>
                <a:gd name="T7" fmla="*/ 191118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1A492D5D-18FD-4285-B215-D15B5DDC0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5541" y="927227"/>
              <a:ext cx="19431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k-SK" sz="12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native</a:t>
              </a:r>
              <a:r>
                <a:rPr lang="sk-SK" sz="12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sk-SK" sz="12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proteins</a:t>
              </a:r>
              <a:endParaRPr lang="sk-SK" sz="1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2" name="Obdĺžnik 21">
              <a:extLst>
                <a:ext uri="{FF2B5EF4-FFF2-40B4-BE49-F238E27FC236}">
                  <a16:creationId xmlns:a16="http://schemas.microsoft.com/office/drawing/2014/main" id="{A5ADDC15-209B-4325-BF12-238EE1323814}"/>
                </a:ext>
              </a:extLst>
            </p:cNvPr>
            <p:cNvSpPr/>
            <p:nvPr/>
          </p:nvSpPr>
          <p:spPr>
            <a:xfrm>
              <a:off x="228600" y="2388814"/>
              <a:ext cx="23385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k-SK" sz="1200" i="1" dirty="0" err="1">
                  <a:solidFill>
                    <a:srgbClr val="003399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effect</a:t>
              </a:r>
              <a:r>
                <a:rPr lang="sk-SK" sz="1200" i="1" dirty="0">
                  <a:solidFill>
                    <a:srgbClr val="003399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1200" i="1" dirty="0">
                  <a:solidFill>
                    <a:srgbClr val="003399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on amyloid fibril </a:t>
              </a:r>
              <a:r>
                <a:rPr lang="en-US" sz="1200" i="1" dirty="0" err="1">
                  <a:solidFill>
                    <a:srgbClr val="003399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formatio</a:t>
              </a:r>
              <a:r>
                <a:rPr lang="sk-SK" sz="1200" i="1" dirty="0">
                  <a:solidFill>
                    <a:srgbClr val="003399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n</a:t>
              </a:r>
            </a:p>
            <a:p>
              <a:pPr algn="ctr"/>
              <a:r>
                <a:rPr lang="sk-SK" sz="1600" b="1" cap="small" dirty="0" err="1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Inhibiting</a:t>
              </a:r>
              <a:r>
                <a:rPr lang="sk-SK" sz="1600" b="1" cap="small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sk-SK" sz="1600" b="1" cap="small" dirty="0" err="1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Activity</a:t>
              </a:r>
              <a:r>
                <a:rPr lang="sk-SK" sz="1600" b="1" cap="small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lang="sk-SK" sz="16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C89FD3E6-911D-495A-80A9-2DC5130AE96B}"/>
              </a:ext>
            </a:extLst>
          </p:cNvPr>
          <p:cNvGrpSpPr/>
          <p:nvPr/>
        </p:nvGrpSpPr>
        <p:grpSpPr>
          <a:xfrm>
            <a:off x="3065622" y="1094007"/>
            <a:ext cx="2627928" cy="2027039"/>
            <a:chOff x="3023165" y="884995"/>
            <a:chExt cx="2627928" cy="2027039"/>
          </a:xfrm>
        </p:grpSpPr>
        <p:sp>
          <p:nvSpPr>
            <p:cNvPr id="16" name="AutoShape 29" descr="80%">
              <a:extLst>
                <a:ext uri="{FF2B5EF4-FFF2-40B4-BE49-F238E27FC236}">
                  <a16:creationId xmlns:a16="http://schemas.microsoft.com/office/drawing/2014/main" id="{91B3C973-C0FC-4CCA-BF5D-45FBCBED6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3165" y="1526336"/>
              <a:ext cx="612000" cy="185409"/>
            </a:xfrm>
            <a:custGeom>
              <a:avLst/>
              <a:gdLst>
                <a:gd name="T0" fmla="*/ 33096784 w 21600"/>
                <a:gd name="T1" fmla="*/ 0 h 21600"/>
                <a:gd name="T2" fmla="*/ 0 w 21600"/>
                <a:gd name="T3" fmla="*/ 1911184 h 21600"/>
                <a:gd name="T4" fmla="*/ 33096784 w 21600"/>
                <a:gd name="T5" fmla="*/ 3822367 h 21600"/>
                <a:gd name="T6" fmla="*/ 44129027 w 21600"/>
                <a:gd name="T7" fmla="*/ 191118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k-SK"/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8D7A5794-A883-44CD-B49F-2E0D0A8DC67B}"/>
                </a:ext>
              </a:extLst>
            </p:cNvPr>
            <p:cNvGrpSpPr/>
            <p:nvPr/>
          </p:nvGrpSpPr>
          <p:grpSpPr>
            <a:xfrm>
              <a:off x="3084144" y="884995"/>
              <a:ext cx="2566949" cy="2027039"/>
              <a:chOff x="3342234" y="884995"/>
              <a:chExt cx="2566949" cy="2027039"/>
            </a:xfrm>
          </p:grpSpPr>
          <p:grpSp>
            <p:nvGrpSpPr>
              <p:cNvPr id="23" name="Skupina 22">
                <a:extLst>
                  <a:ext uri="{FF2B5EF4-FFF2-40B4-BE49-F238E27FC236}">
                    <a16:creationId xmlns:a16="http://schemas.microsoft.com/office/drawing/2014/main" id="{FB3CA119-BF9E-4FD4-BCE3-9A47822ABE5E}"/>
                  </a:ext>
                </a:extLst>
              </p:cNvPr>
              <p:cNvGrpSpPr/>
              <p:nvPr/>
            </p:nvGrpSpPr>
            <p:grpSpPr>
              <a:xfrm>
                <a:off x="3630832" y="884995"/>
                <a:ext cx="1943100" cy="1503819"/>
                <a:chOff x="1626109" y="4445336"/>
                <a:chExt cx="1943100" cy="1503819"/>
              </a:xfrm>
            </p:grpSpPr>
            <p:pic>
              <p:nvPicPr>
                <p:cNvPr id="17" name="Obrázok 16">
                  <a:extLst>
                    <a:ext uri="{FF2B5EF4-FFF2-40B4-BE49-F238E27FC236}">
                      <a16:creationId xmlns:a16="http://schemas.microsoft.com/office/drawing/2014/main" id="{FFD01732-BCF5-4CF0-B103-C2BE3C0FB5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69891" y="4722335"/>
                  <a:ext cx="1316831" cy="1226820"/>
                </a:xfrm>
                <a:prstGeom prst="rect">
                  <a:avLst/>
                </a:prstGeom>
              </p:spPr>
            </p:pic>
            <p:sp>
              <p:nvSpPr>
                <p:cNvPr id="21" name="Rectangle 23">
                  <a:extLst>
                    <a:ext uri="{FF2B5EF4-FFF2-40B4-BE49-F238E27FC236}">
                      <a16:creationId xmlns:a16="http://schemas.microsoft.com/office/drawing/2014/main" id="{CA690E41-03E7-4739-B321-BF9430218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6109" y="4445336"/>
                  <a:ext cx="19431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sk-SK" sz="1200" b="1" dirty="0" err="1">
                      <a:solidFill>
                        <a:srgbClr val="0033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amyloid</a:t>
                  </a:r>
                  <a:r>
                    <a:rPr lang="sk-SK" sz="1200" b="1" dirty="0">
                      <a:solidFill>
                        <a:srgbClr val="0033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 </a:t>
                  </a:r>
                  <a:r>
                    <a:rPr lang="sk-SK" sz="1200" b="1" dirty="0" err="1">
                      <a:solidFill>
                        <a:srgbClr val="0033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fibrils</a:t>
                  </a:r>
                  <a:endParaRPr lang="sk-SK" sz="120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</p:grpSp>
          <p:sp>
            <p:nvSpPr>
              <p:cNvPr id="24" name="Obdĺžnik 23">
                <a:extLst>
                  <a:ext uri="{FF2B5EF4-FFF2-40B4-BE49-F238E27FC236}">
                    <a16:creationId xmlns:a16="http://schemas.microsoft.com/office/drawing/2014/main" id="{7DCA7FAC-2F4B-441F-9E2B-60D0F39AE298}"/>
                  </a:ext>
                </a:extLst>
              </p:cNvPr>
              <p:cNvSpPr/>
              <p:nvPr/>
            </p:nvSpPr>
            <p:spPr>
              <a:xfrm>
                <a:off x="3342234" y="2388814"/>
                <a:ext cx="25669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k-SK" sz="1200" i="1" dirty="0" err="1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effect</a:t>
                </a:r>
                <a:r>
                  <a:rPr lang="sk-SK" sz="1200" i="1" dirty="0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200" i="1" dirty="0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on </a:t>
                </a:r>
                <a:r>
                  <a:rPr lang="sk-SK" sz="1200" i="1" dirty="0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pre-</a:t>
                </a:r>
                <a:r>
                  <a:rPr lang="sk-SK" sz="1200" i="1" dirty="0" err="1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formed</a:t>
                </a:r>
                <a:r>
                  <a:rPr lang="sk-SK" sz="1200" i="1" dirty="0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200" i="1" dirty="0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amyloid fibril</a:t>
                </a:r>
                <a:r>
                  <a:rPr lang="sk-SK" sz="1200" i="1" dirty="0">
                    <a:solidFill>
                      <a:srgbClr val="003399"/>
                    </a:solidFill>
                    <a:ea typeface="Cambria" panose="02040503050406030204" pitchFamily="18" charset="0"/>
                    <a:cs typeface="Calibri" panose="020F0502020204030204" pitchFamily="34" charset="0"/>
                  </a:rPr>
                  <a:t>s</a:t>
                </a:r>
              </a:p>
              <a:p>
                <a:pPr algn="ctr"/>
                <a:r>
                  <a:rPr lang="sk-SK" sz="1600" b="1" cap="small" dirty="0" err="1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DisAssembly</a:t>
                </a:r>
                <a:r>
                  <a:rPr lang="sk-SK" sz="1600" b="1" cap="small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sk-SK" sz="1600" b="1" cap="small" dirty="0" err="1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Activity</a:t>
                </a:r>
                <a:r>
                  <a:rPr lang="sk-SK" sz="1600" b="1" cap="small" dirty="0"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endParaRPr lang="sk-SK" sz="1600" dirty="0">
                  <a:solidFill>
                    <a:srgbClr val="003399"/>
                  </a:solidFill>
                </a:endParaRPr>
              </a:p>
            </p:txBody>
          </p:sp>
        </p:grp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4AB59A86-D46D-481C-A942-7263CD4EAB7B}"/>
              </a:ext>
            </a:extLst>
          </p:cNvPr>
          <p:cNvGrpSpPr>
            <a:grpSpLocks noChangeAspect="1"/>
          </p:cNvGrpSpPr>
          <p:nvPr/>
        </p:nvGrpSpPr>
        <p:grpSpPr>
          <a:xfrm>
            <a:off x="192299" y="3936201"/>
            <a:ext cx="5670455" cy="2305314"/>
            <a:chOff x="12603848" y="19196988"/>
            <a:chExt cx="10852546" cy="4412087"/>
          </a:xfrm>
        </p:grpSpPr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3612E0A8-CECB-409C-85AA-F044FD3B2A1A}"/>
                </a:ext>
              </a:extLst>
            </p:cNvPr>
            <p:cNvGrpSpPr/>
            <p:nvPr/>
          </p:nvGrpSpPr>
          <p:grpSpPr>
            <a:xfrm>
              <a:off x="12603848" y="19196988"/>
              <a:ext cx="10852546" cy="4412087"/>
              <a:chOff x="-13967" y="-36875"/>
              <a:chExt cx="8408781" cy="3194129"/>
            </a:xfrm>
          </p:grpSpPr>
          <p:grpSp>
            <p:nvGrpSpPr>
              <p:cNvPr id="31" name="Skupina 30">
                <a:extLst>
                  <a:ext uri="{FF2B5EF4-FFF2-40B4-BE49-F238E27FC236}">
                    <a16:creationId xmlns:a16="http://schemas.microsoft.com/office/drawing/2014/main" id="{0D2D8300-2C55-4AC5-A1C7-CACCFE75486D}"/>
                  </a:ext>
                </a:extLst>
              </p:cNvPr>
              <p:cNvGrpSpPr/>
              <p:nvPr/>
            </p:nvGrpSpPr>
            <p:grpSpPr>
              <a:xfrm>
                <a:off x="-13967" y="-36875"/>
                <a:ext cx="8408781" cy="3194129"/>
                <a:chOff x="-13967" y="-36878"/>
                <a:chExt cx="8408781" cy="3194367"/>
              </a:xfrm>
            </p:grpSpPr>
            <p:grpSp>
              <p:nvGrpSpPr>
                <p:cNvPr id="33" name="Skupina 32">
                  <a:extLst>
                    <a:ext uri="{FF2B5EF4-FFF2-40B4-BE49-F238E27FC236}">
                      <a16:creationId xmlns:a16="http://schemas.microsoft.com/office/drawing/2014/main" id="{D6548EE0-D9A6-4334-8867-753D1908D0A0}"/>
                    </a:ext>
                  </a:extLst>
                </p:cNvPr>
                <p:cNvGrpSpPr/>
                <p:nvPr/>
              </p:nvGrpSpPr>
              <p:grpSpPr>
                <a:xfrm>
                  <a:off x="-13967" y="-36878"/>
                  <a:ext cx="8408781" cy="3194367"/>
                  <a:chOff x="-13967" y="-36878"/>
                  <a:chExt cx="8408781" cy="3194367"/>
                </a:xfrm>
              </p:grpSpPr>
              <p:pic>
                <p:nvPicPr>
                  <p:cNvPr id="35" name="Obrázok 34">
                    <a:extLst>
                      <a:ext uri="{FF2B5EF4-FFF2-40B4-BE49-F238E27FC236}">
                        <a16:creationId xmlns:a16="http://schemas.microsoft.com/office/drawing/2014/main" id="{1C8EF3EF-6EF7-45FB-99C2-633476033F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956" r="3260" b="-1004"/>
                  <a:stretch/>
                </p:blipFill>
                <p:spPr bwMode="auto">
                  <a:xfrm>
                    <a:off x="3997136" y="-36878"/>
                    <a:ext cx="4397678" cy="31943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36" name="Skupina 35">
                    <a:extLst>
                      <a:ext uri="{FF2B5EF4-FFF2-40B4-BE49-F238E27FC236}">
                        <a16:creationId xmlns:a16="http://schemas.microsoft.com/office/drawing/2014/main" id="{4E43E17D-F9A0-4D15-A4D1-7EB628DAAC46}"/>
                      </a:ext>
                    </a:extLst>
                  </p:cNvPr>
                  <p:cNvGrpSpPr/>
                  <p:nvPr/>
                </p:nvGrpSpPr>
                <p:grpSpPr>
                  <a:xfrm>
                    <a:off x="-13967" y="267"/>
                    <a:ext cx="4314543" cy="3109021"/>
                    <a:chOff x="-47626" y="267"/>
                    <a:chExt cx="4314543" cy="3109021"/>
                  </a:xfrm>
                </p:grpSpPr>
                <p:grpSp>
                  <p:nvGrpSpPr>
                    <p:cNvPr id="37" name="Skupina 36">
                      <a:extLst>
                        <a:ext uri="{FF2B5EF4-FFF2-40B4-BE49-F238E27FC236}">
                          <a16:creationId xmlns:a16="http://schemas.microsoft.com/office/drawing/2014/main" id="{61E0C496-1B47-4FAC-BC4F-E52E67E024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7626" y="267"/>
                      <a:ext cx="4314543" cy="3109021"/>
                      <a:chOff x="-47626" y="267"/>
                      <a:chExt cx="4314543" cy="3109021"/>
                    </a:xfrm>
                  </p:grpSpPr>
                  <p:pic>
                    <p:nvPicPr>
                      <p:cNvPr id="39" name="Obrázok 38">
                        <a:extLst>
                          <a:ext uri="{FF2B5EF4-FFF2-40B4-BE49-F238E27FC236}">
                            <a16:creationId xmlns:a16="http://schemas.microsoft.com/office/drawing/2014/main" id="{F12AF151-E322-44A1-94DA-FE2B613666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438" r="3944"/>
                      <a:stretch/>
                    </p:blipFill>
                    <p:spPr bwMode="auto">
                      <a:xfrm>
                        <a:off x="-47626" y="267"/>
                        <a:ext cx="4314543" cy="31090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cxnSp>
                    <p:nvCxnSpPr>
                      <p:cNvPr id="40" name="Rovná spojnica 39">
                        <a:extLst>
                          <a:ext uri="{FF2B5EF4-FFF2-40B4-BE49-F238E27FC236}">
                            <a16:creationId xmlns:a16="http://schemas.microsoft.com/office/drawing/2014/main" id="{D6148B90-C5C3-4E1E-9C5C-D81C9FA85E1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735162" y="1527214"/>
                        <a:ext cx="0" cy="99060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007400"/>
                        </a:solidFill>
                        <a:prstDash val="lgDashDot"/>
                        <a:miter lim="800000"/>
                      </a:ln>
                      <a:effectLst/>
                    </p:spPr>
                  </p:cxnSp>
                </p:grpSp>
                <p:cxnSp>
                  <p:nvCxnSpPr>
                    <p:cNvPr id="38" name="Rovná spojnica 37">
                      <a:extLst>
                        <a:ext uri="{FF2B5EF4-FFF2-40B4-BE49-F238E27FC236}">
                          <a16:creationId xmlns:a16="http://schemas.microsoft.com/office/drawing/2014/main" id="{2F7D5446-FC5F-4AB1-A117-DC1E54BFC6A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83307" y="1527215"/>
                      <a:ext cx="3976" cy="9906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00FF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cxnSp>
              <p:nvCxnSpPr>
                <p:cNvPr id="34" name="Rovná spojnica 33">
                  <a:extLst>
                    <a:ext uri="{FF2B5EF4-FFF2-40B4-BE49-F238E27FC236}">
                      <a16:creationId xmlns:a16="http://schemas.microsoft.com/office/drawing/2014/main" id="{3B7D7C95-C7BC-4746-9157-38BA2795A5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46716" y="1416146"/>
                  <a:ext cx="207510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4D4D4D"/>
                  </a:solidFill>
                  <a:prstDash val="sysDash"/>
                  <a:miter lim="800000"/>
                </a:ln>
                <a:effectLst/>
              </p:spPr>
            </p:cxnSp>
          </p:grpSp>
          <p:sp>
            <p:nvSpPr>
              <p:cNvPr id="32" name="Textové pole 2">
                <a:extLst>
                  <a:ext uri="{FF2B5EF4-FFF2-40B4-BE49-F238E27FC236}">
                    <a16:creationId xmlns:a16="http://schemas.microsoft.com/office/drawing/2014/main" id="{C70F910A-D29F-4A61-A196-838F177D01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1820" y="1289171"/>
                <a:ext cx="1310703" cy="347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IC</a:t>
                </a:r>
                <a:r>
                  <a:rPr kumimoji="0" lang="sk-SK" sz="1100" b="0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50 </a:t>
                </a:r>
                <a:r>
                  <a:rPr kumimoji="0" lang="sk-SK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values</a:t>
                </a:r>
                <a:endPara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8" name="Obrázok 27">
              <a:extLst>
                <a:ext uri="{FF2B5EF4-FFF2-40B4-BE49-F238E27FC236}">
                  <a16:creationId xmlns:a16="http://schemas.microsoft.com/office/drawing/2014/main" id="{630277D0-6660-4105-9316-46EB403BF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45922" y="19419413"/>
              <a:ext cx="318211" cy="3231489"/>
            </a:xfrm>
            <a:prstGeom prst="rect">
              <a:avLst/>
            </a:prstGeom>
          </p:spPr>
        </p:pic>
      </p:grpSp>
      <p:graphicFrame>
        <p:nvGraphicFramePr>
          <p:cNvPr id="46" name="Tabuľka 45">
            <a:extLst>
              <a:ext uri="{FF2B5EF4-FFF2-40B4-BE49-F238E27FC236}">
                <a16:creationId xmlns:a16="http://schemas.microsoft.com/office/drawing/2014/main" id="{8D5079C5-18E2-4C7B-A656-B3C5A085D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667690"/>
              </p:ext>
            </p:extLst>
          </p:nvPr>
        </p:nvGraphicFramePr>
        <p:xfrm>
          <a:off x="5938380" y="1998772"/>
          <a:ext cx="3139103" cy="224830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7435">
                  <a:extLst>
                    <a:ext uri="{9D8B030D-6E8A-4147-A177-3AD203B41FA5}">
                      <a16:colId xmlns:a16="http://schemas.microsoft.com/office/drawing/2014/main" val="2154809241"/>
                    </a:ext>
                  </a:extLst>
                </a:gridCol>
                <a:gridCol w="655417">
                  <a:extLst>
                    <a:ext uri="{9D8B030D-6E8A-4147-A177-3AD203B41FA5}">
                      <a16:colId xmlns:a16="http://schemas.microsoft.com/office/drawing/2014/main" val="2891083682"/>
                    </a:ext>
                  </a:extLst>
                </a:gridCol>
                <a:gridCol w="655417">
                  <a:extLst>
                    <a:ext uri="{9D8B030D-6E8A-4147-A177-3AD203B41FA5}">
                      <a16:colId xmlns:a16="http://schemas.microsoft.com/office/drawing/2014/main" val="458277644"/>
                    </a:ext>
                  </a:extLst>
                </a:gridCol>
                <a:gridCol w="655417">
                  <a:extLst>
                    <a:ext uri="{9D8B030D-6E8A-4147-A177-3AD203B41FA5}">
                      <a16:colId xmlns:a16="http://schemas.microsoft.com/office/drawing/2014/main" val="2687467201"/>
                    </a:ext>
                  </a:extLst>
                </a:gridCol>
                <a:gridCol w="655417">
                  <a:extLst>
                    <a:ext uri="{9D8B030D-6E8A-4147-A177-3AD203B41FA5}">
                      <a16:colId xmlns:a16="http://schemas.microsoft.com/office/drawing/2014/main" val="1022079825"/>
                    </a:ext>
                  </a:extLst>
                </a:gridCol>
              </a:tblGrid>
              <a:tr h="281038">
                <a:tc rowSpan="3">
                  <a:txBody>
                    <a:bodyPr/>
                    <a:lstStyle/>
                    <a:p>
                      <a:pPr algn="ctr"/>
                      <a:r>
                        <a:rPr lang="sk-SK" sz="12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CeO</a:t>
                      </a:r>
                      <a:r>
                        <a:rPr lang="sk-SK" sz="1200" b="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  <a:p>
                      <a:pPr algn="ctr"/>
                      <a:r>
                        <a:rPr lang="sk-SK" sz="12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NPs</a:t>
                      </a:r>
                      <a:endParaRPr lang="sk-SK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sz="1200" dirty="0"/>
                        <a:t>1200 </a:t>
                      </a:r>
                      <a:r>
                        <a:rPr lang="sk-SK" sz="1200" dirty="0" err="1"/>
                        <a:t>rpm</a:t>
                      </a:r>
                      <a:endParaRPr lang="sk-SK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sk-SK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k-SK" sz="1200" dirty="0"/>
                        <a:t>500 </a:t>
                      </a:r>
                      <a:r>
                        <a:rPr lang="sk-SK" sz="1200" dirty="0" err="1"/>
                        <a:t>rpm</a:t>
                      </a:r>
                      <a:endParaRPr lang="sk-SK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sk-SK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760060"/>
                  </a:ext>
                </a:extLst>
              </a:tr>
              <a:tr h="281038">
                <a:tc vMerge="1">
                  <a:txBody>
                    <a:bodyPr/>
                    <a:lstStyle/>
                    <a:p>
                      <a:pPr algn="ctr"/>
                      <a:endParaRPr lang="sk-SK" sz="9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IC</a:t>
                      </a:r>
                      <a:r>
                        <a:rPr lang="sk-SK" sz="1200" b="1" baseline="-25000" dirty="0"/>
                        <a:t>50</a:t>
                      </a:r>
                      <a:r>
                        <a:rPr lang="sk-SK" sz="1200" b="1" dirty="0"/>
                        <a:t> in µg/</a:t>
                      </a:r>
                      <a:r>
                        <a:rPr lang="sk-SK" sz="1200" b="1" dirty="0" err="1"/>
                        <a:t>mL</a:t>
                      </a:r>
                      <a:endParaRPr lang="sk-SK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sk-SK" sz="9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65193"/>
                  </a:ext>
                </a:extLst>
              </a:tr>
              <a:tr h="281038">
                <a:tc vMerge="1">
                  <a:txBody>
                    <a:bodyPr/>
                    <a:lstStyle/>
                    <a:p>
                      <a:pPr algn="ctr"/>
                      <a:endParaRPr lang="sk-SK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100" dirty="0" err="1"/>
                        <a:t>ThT</a:t>
                      </a:r>
                      <a:endParaRPr lang="sk-S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100" dirty="0"/>
                        <a:t>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100" dirty="0" err="1"/>
                        <a:t>ThT</a:t>
                      </a:r>
                      <a:endParaRPr lang="sk-SK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100" dirty="0"/>
                        <a:t>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3472911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Ce1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350±20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200±15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400±18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126±4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563830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Ce2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310±10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200±10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390±15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140±8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3194242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Ce3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275±25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270±20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355±20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103±4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811409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Ce4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165±15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95±6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183±9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70±4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9865746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/>
                        <a:t>Ce5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155±7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90±5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198±4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50" dirty="0"/>
                        <a:t>50±1.5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695510"/>
                  </a:ext>
                </a:extLst>
              </a:tr>
            </a:tbl>
          </a:graphicData>
        </a:graphic>
      </p:graphicFrame>
      <p:sp>
        <p:nvSpPr>
          <p:cNvPr id="47" name="BlokTextu 46">
            <a:extLst>
              <a:ext uri="{FF2B5EF4-FFF2-40B4-BE49-F238E27FC236}">
                <a16:creationId xmlns:a16="http://schemas.microsoft.com/office/drawing/2014/main" id="{BE49B433-B14A-4CBC-A55E-1BEFF9A15CF7}"/>
              </a:ext>
            </a:extLst>
          </p:cNvPr>
          <p:cNvSpPr txBox="1"/>
          <p:nvPr/>
        </p:nvSpPr>
        <p:spPr>
          <a:xfrm>
            <a:off x="5892707" y="4858179"/>
            <a:ext cx="3205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IC</a:t>
            </a:r>
            <a:r>
              <a:rPr lang="en-GB" sz="1400" b="1" baseline="-250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50</a:t>
            </a:r>
            <a:r>
              <a:rPr lang="en-GB" sz="1400" dirty="0">
                <a:solidFill>
                  <a:srgbClr val="CC3300"/>
                </a:solidFill>
                <a:cs typeface="Arial" charset="0"/>
              </a:rPr>
              <a:t> </a:t>
            </a:r>
            <a:r>
              <a:rPr lang="en-GB" sz="1100" dirty="0">
                <a:solidFill>
                  <a:srgbClr val="003399"/>
                </a:solidFill>
                <a:cs typeface="Arial" charset="0"/>
              </a:rPr>
              <a:t>–</a:t>
            </a:r>
            <a:r>
              <a:rPr lang="sk-SK" sz="1100" dirty="0">
                <a:solidFill>
                  <a:srgbClr val="003399"/>
                </a:solidFill>
                <a:cs typeface="Arial" charset="0"/>
              </a:rPr>
              <a:t> CeO</a:t>
            </a:r>
            <a:r>
              <a:rPr lang="sk-SK" sz="1100" baseline="-25000" dirty="0">
                <a:solidFill>
                  <a:srgbClr val="003399"/>
                </a:solidFill>
                <a:cs typeface="Arial" charset="0"/>
              </a:rPr>
              <a:t>2 </a:t>
            </a:r>
            <a:r>
              <a:rPr lang="en-GB" sz="1100" dirty="0">
                <a:solidFill>
                  <a:srgbClr val="003399"/>
                </a:solidFill>
                <a:cs typeface="Arial" charset="0"/>
              </a:rPr>
              <a:t>concentration </a:t>
            </a:r>
            <a:r>
              <a:rPr lang="sk-SK" sz="1100" dirty="0" err="1">
                <a:solidFill>
                  <a:srgbClr val="003399"/>
                </a:solidFill>
                <a:cs typeface="Arial" charset="0"/>
              </a:rPr>
              <a:t>caused</a:t>
            </a:r>
            <a:r>
              <a:rPr lang="sk-SK" sz="1100" dirty="0">
                <a:solidFill>
                  <a:srgbClr val="003399"/>
                </a:solidFill>
                <a:cs typeface="Arial" charset="0"/>
              </a:rPr>
              <a:t> </a:t>
            </a:r>
            <a:r>
              <a:rPr lang="en-GB" sz="1100" dirty="0">
                <a:solidFill>
                  <a:srgbClr val="003399"/>
                </a:solidFill>
                <a:cs typeface="Arial" charset="0"/>
              </a:rPr>
              <a:t>a half maximal inhibition of </a:t>
            </a:r>
            <a:r>
              <a:rPr lang="sk-SK" sz="1100" dirty="0" err="1">
                <a:solidFill>
                  <a:srgbClr val="003399"/>
                </a:solidFill>
                <a:cs typeface="Arial" charset="0"/>
              </a:rPr>
              <a:t>protein</a:t>
            </a:r>
            <a:r>
              <a:rPr lang="sk-SK" sz="1100" dirty="0">
                <a:solidFill>
                  <a:srgbClr val="003399"/>
                </a:solidFill>
                <a:cs typeface="Arial" charset="0"/>
              </a:rPr>
              <a:t> </a:t>
            </a:r>
            <a:r>
              <a:rPr lang="en-GB" sz="1100" dirty="0">
                <a:solidFill>
                  <a:srgbClr val="003399"/>
                </a:solidFill>
                <a:cs typeface="Arial" charset="0"/>
              </a:rPr>
              <a:t>amyloid aggregation</a:t>
            </a:r>
          </a:p>
        </p:txBody>
      </p:sp>
      <p:sp>
        <p:nvSpPr>
          <p:cNvPr id="48" name="BlokTextu 47">
            <a:extLst>
              <a:ext uri="{FF2B5EF4-FFF2-40B4-BE49-F238E27FC236}">
                <a16:creationId xmlns:a16="http://schemas.microsoft.com/office/drawing/2014/main" id="{69CEC8B8-C347-4493-AED9-4BCD3BC2412B}"/>
              </a:ext>
            </a:extLst>
          </p:cNvPr>
          <p:cNvSpPr txBox="1"/>
          <p:nvPr/>
        </p:nvSpPr>
        <p:spPr>
          <a:xfrm>
            <a:off x="5938380" y="5525428"/>
            <a:ext cx="3084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DC</a:t>
            </a:r>
            <a:r>
              <a:rPr lang="en-GB" sz="1400" b="1" baseline="-250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50</a:t>
            </a:r>
            <a:r>
              <a:rPr lang="en-GB" sz="1400" dirty="0">
                <a:solidFill>
                  <a:srgbClr val="CC3300"/>
                </a:solidFill>
                <a:cs typeface="Calibri" panose="020F0502020204030204" pitchFamily="34" charset="0"/>
              </a:rPr>
              <a:t> </a:t>
            </a:r>
            <a:r>
              <a:rPr lang="en-GB" sz="1100" dirty="0">
                <a:solidFill>
                  <a:srgbClr val="003399"/>
                </a:solidFill>
                <a:cs typeface="Calibri" panose="020F0502020204030204" pitchFamily="34" charset="0"/>
              </a:rPr>
              <a:t>–</a:t>
            </a:r>
            <a:r>
              <a:rPr lang="sk-SK" sz="1100" dirty="0">
                <a:solidFill>
                  <a:srgbClr val="003399"/>
                </a:solidFill>
                <a:cs typeface="Calibri" panose="020F0502020204030204" pitchFamily="34" charset="0"/>
              </a:rPr>
              <a:t> CeO</a:t>
            </a:r>
            <a:r>
              <a:rPr lang="sk-SK" sz="1100" baseline="-25000" dirty="0">
                <a:solidFill>
                  <a:srgbClr val="003399"/>
                </a:solidFill>
                <a:cs typeface="Calibri" panose="020F0502020204030204" pitchFamily="34" charset="0"/>
              </a:rPr>
              <a:t>2 </a:t>
            </a:r>
            <a:r>
              <a:rPr lang="en-GB" sz="1100" dirty="0">
                <a:solidFill>
                  <a:srgbClr val="003399"/>
                </a:solidFill>
                <a:cs typeface="Calibri" panose="020F0502020204030204" pitchFamily="34" charset="0"/>
              </a:rPr>
              <a:t>c</a:t>
            </a:r>
            <a:r>
              <a:rPr lang="sk-SK" sz="1100" dirty="0" err="1">
                <a:solidFill>
                  <a:srgbClr val="003399"/>
                </a:solidFill>
                <a:cs typeface="Calibri" panose="020F0502020204030204" pitchFamily="34" charset="0"/>
              </a:rPr>
              <a:t>aused</a:t>
            </a:r>
            <a:r>
              <a:rPr lang="sk-SK" sz="1100" dirty="0">
                <a:solidFill>
                  <a:srgbClr val="003399"/>
                </a:solidFill>
                <a:cs typeface="Calibri" panose="020F0502020204030204" pitchFamily="34" charset="0"/>
              </a:rPr>
              <a:t> a </a:t>
            </a:r>
            <a:r>
              <a:rPr lang="en-GB" sz="1100" dirty="0" err="1">
                <a:solidFill>
                  <a:srgbClr val="003399"/>
                </a:solidFill>
                <a:cs typeface="Calibri" panose="020F0502020204030204" pitchFamily="34" charset="0"/>
              </a:rPr>
              <a:t>hal</a:t>
            </a:r>
            <a:r>
              <a:rPr lang="sk-SK" sz="1100" dirty="0">
                <a:solidFill>
                  <a:srgbClr val="003399"/>
                </a:solidFill>
                <a:cs typeface="Calibri" panose="020F0502020204030204" pitchFamily="34" charset="0"/>
              </a:rPr>
              <a:t>f </a:t>
            </a:r>
            <a:r>
              <a:rPr lang="en-GB" sz="1100" dirty="0">
                <a:solidFill>
                  <a:srgbClr val="003399"/>
                </a:solidFill>
                <a:cs typeface="Calibri" panose="020F0502020204030204" pitchFamily="34" charset="0"/>
              </a:rPr>
              <a:t>maximal </a:t>
            </a:r>
            <a:r>
              <a:rPr lang="sk-SK" sz="1100" dirty="0" err="1">
                <a:solidFill>
                  <a:srgbClr val="003399"/>
                </a:solidFill>
                <a:cs typeface="Calibri" panose="020F0502020204030204" pitchFamily="34" charset="0"/>
              </a:rPr>
              <a:t>disassembly</a:t>
            </a:r>
            <a:r>
              <a:rPr lang="en-GB" sz="1100" dirty="0">
                <a:solidFill>
                  <a:srgbClr val="003399"/>
                </a:solidFill>
                <a:cs typeface="Calibri" panose="020F0502020204030204" pitchFamily="34" charset="0"/>
              </a:rPr>
              <a:t> of amyloid</a:t>
            </a:r>
            <a:r>
              <a:rPr lang="sk-SK" sz="1100" dirty="0">
                <a:solidFill>
                  <a:srgbClr val="003399"/>
                </a:solidFill>
                <a:cs typeface="Calibri" panose="020F0502020204030204" pitchFamily="34" charset="0"/>
              </a:rPr>
              <a:t> </a:t>
            </a:r>
            <a:r>
              <a:rPr lang="sk-SK" sz="1100" dirty="0" err="1">
                <a:solidFill>
                  <a:srgbClr val="003399"/>
                </a:solidFill>
                <a:cs typeface="Calibri" panose="020F0502020204030204" pitchFamily="34" charset="0"/>
              </a:rPr>
              <a:t>fibrils</a:t>
            </a:r>
            <a:endParaRPr lang="en-GB" sz="1100" dirty="0">
              <a:solidFill>
                <a:srgbClr val="003399"/>
              </a:solidFill>
              <a:cs typeface="Calibri" panose="020F0502020204030204" pitchFamily="34" charset="0"/>
            </a:endParaRPr>
          </a:p>
        </p:txBody>
      </p:sp>
      <p:sp>
        <p:nvSpPr>
          <p:cNvPr id="49" name="Obdĺžnik 48">
            <a:extLst>
              <a:ext uri="{FF2B5EF4-FFF2-40B4-BE49-F238E27FC236}">
                <a16:creationId xmlns:a16="http://schemas.microsoft.com/office/drawing/2014/main" id="{D7D653ED-73FB-4C60-BA4C-8CBD59658E6F}"/>
              </a:ext>
            </a:extLst>
          </p:cNvPr>
          <p:cNvSpPr/>
          <p:nvPr/>
        </p:nvSpPr>
        <p:spPr>
          <a:xfrm>
            <a:off x="5722076" y="1530041"/>
            <a:ext cx="351712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k-SK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QUANTIFICATION of </a:t>
            </a:r>
            <a:r>
              <a:rPr lang="sk-SK" sz="1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Anti-Amyloid</a:t>
            </a:r>
            <a:r>
              <a:rPr lang="sk-SK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Activity</a:t>
            </a:r>
            <a:endParaRPr lang="sk-SK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50" name="Obrázok 49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51" name="BlokTextu 50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lokTextu 34"/>
          <p:cNvSpPr txBox="1"/>
          <p:nvPr/>
        </p:nvSpPr>
        <p:spPr>
          <a:xfrm>
            <a:off x="1311690" y="3760554"/>
            <a:ext cx="6465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kinetics of insulin fibrillation </a:t>
            </a:r>
            <a:r>
              <a:rPr lang="en-US" sz="11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the presence of Ce1 particles (A)</a:t>
            </a:r>
            <a:r>
              <a:rPr lang="en-US" sz="11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1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the presence of Ce5 (B)</a:t>
            </a:r>
            <a:r>
              <a:rPr lang="en-US" sz="11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monitored by fluorescent </a:t>
            </a:r>
            <a:r>
              <a:rPr lang="en-US" sz="11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ThT</a:t>
            </a:r>
            <a:r>
              <a:rPr lang="en-US" sz="11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analysis. The insulin concentration in the samples was always 25 µM. </a:t>
            </a:r>
            <a:endParaRPr lang="sk-SK" sz="11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26" name="Obrázok 25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27" name="BlokTextu 26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  <p:sp>
        <p:nvSpPr>
          <p:cNvPr id="31" name="Nadpis 1">
            <a:extLst>
              <a:ext uri="{FF2B5EF4-FFF2-40B4-BE49-F238E27FC236}">
                <a16:creationId xmlns:a16="http://schemas.microsoft.com/office/drawing/2014/main" id="{B5BD7F5D-B68A-4F76-BF7F-5343417A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82" y="115354"/>
            <a:ext cx="8746493" cy="4656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altLang="sk-SK" sz="1800" cap="none" dirty="0" err="1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Bioactivity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 of CeO</a:t>
            </a:r>
            <a:r>
              <a:rPr lang="sk-SK" altLang="sk-SK" sz="1800" cap="none" baseline="-2500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2</a:t>
            </a:r>
            <a:r>
              <a:rPr lang="sk-SK" altLang="sk-SK" sz="1800" cap="none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-NPs                              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Anti-amyloidogenic</a:t>
            </a:r>
            <a:r>
              <a:rPr lang="sk-SK" altLang="sk-SK" sz="2200" cap="none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sk-SK" altLang="sk-SK" sz="2200" cap="none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activity</a:t>
            </a:r>
            <a:endParaRPr lang="sk-SK" altLang="sk-SK" sz="2200" cap="small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2877727" y="897799"/>
            <a:ext cx="3589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cap="small" dirty="0" err="1">
                <a:solidFill>
                  <a:srgbClr val="003399"/>
                </a:solidFill>
              </a:rPr>
              <a:t>Time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Dependence</a:t>
            </a:r>
            <a:r>
              <a:rPr lang="sk-SK" sz="1400" b="1" cap="small" dirty="0">
                <a:solidFill>
                  <a:srgbClr val="003399"/>
                </a:solidFill>
              </a:rPr>
              <a:t> of </a:t>
            </a:r>
            <a:r>
              <a:rPr lang="sk-SK" sz="1400" b="1" cap="small" dirty="0" err="1">
                <a:solidFill>
                  <a:srgbClr val="003399"/>
                </a:solidFill>
              </a:rPr>
              <a:t>Fibrils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Formation</a:t>
            </a:r>
            <a:endParaRPr lang="sk-SK" sz="1400" b="1" cap="small" dirty="0">
              <a:solidFill>
                <a:srgbClr val="003399"/>
              </a:solidFill>
            </a:endParaRP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2818701" y="4306702"/>
            <a:ext cx="31553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cap="small" dirty="0">
                <a:solidFill>
                  <a:srgbClr val="003399"/>
                </a:solidFill>
              </a:rPr>
              <a:t>AFM Study of </a:t>
            </a:r>
            <a:r>
              <a:rPr lang="sk-SK" sz="1400" b="1" cap="small" dirty="0" err="1">
                <a:solidFill>
                  <a:srgbClr val="003399"/>
                </a:solidFill>
              </a:rPr>
              <a:t>Anti-Amyloid</a:t>
            </a:r>
            <a:r>
              <a:rPr lang="sk-SK" sz="1400" b="1" cap="small" dirty="0">
                <a:solidFill>
                  <a:srgbClr val="003399"/>
                </a:solidFill>
              </a:rPr>
              <a:t> </a:t>
            </a:r>
            <a:r>
              <a:rPr lang="sk-SK" sz="1400" b="1" cap="small" dirty="0" err="1">
                <a:solidFill>
                  <a:srgbClr val="003399"/>
                </a:solidFill>
              </a:rPr>
              <a:t>Activity</a:t>
            </a:r>
            <a:endParaRPr lang="sk-SK" sz="1400" b="1" cap="small" dirty="0">
              <a:solidFill>
                <a:srgbClr val="003399"/>
              </a:solidFill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7F0C737D-4A40-43BA-BB57-689F1A43B11C}"/>
              </a:ext>
            </a:extLst>
          </p:cNvPr>
          <p:cNvGrpSpPr>
            <a:grpSpLocks noChangeAspect="1"/>
          </p:cNvGrpSpPr>
          <p:nvPr/>
        </p:nvGrpSpPr>
        <p:grpSpPr>
          <a:xfrm>
            <a:off x="1350708" y="1207470"/>
            <a:ext cx="6201634" cy="2479135"/>
            <a:chOff x="3409266" y="22603"/>
            <a:chExt cx="6411060" cy="2562860"/>
          </a:xfrm>
        </p:grpSpPr>
        <p:pic>
          <p:nvPicPr>
            <p:cNvPr id="28" name="Obrázok 27">
              <a:extLst>
                <a:ext uri="{FF2B5EF4-FFF2-40B4-BE49-F238E27FC236}">
                  <a16:creationId xmlns:a16="http://schemas.microsoft.com/office/drawing/2014/main" id="{1E0A4D1B-C419-4151-8B08-1C84A237F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" t="9886" r="3769"/>
            <a:stretch/>
          </p:blipFill>
          <p:spPr bwMode="auto">
            <a:xfrm>
              <a:off x="6616116" y="29588"/>
              <a:ext cx="3204210" cy="25558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Obrázok 28">
              <a:extLst>
                <a:ext uri="{FF2B5EF4-FFF2-40B4-BE49-F238E27FC236}">
                  <a16:creationId xmlns:a16="http://schemas.microsoft.com/office/drawing/2014/main" id="{3C21AAE3-CE84-4B71-BEAA-BAE85F782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2" r="3614"/>
            <a:stretch/>
          </p:blipFill>
          <p:spPr bwMode="auto">
            <a:xfrm>
              <a:off x="3409266" y="22603"/>
              <a:ext cx="3434080" cy="25628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2F9B8E7-FF14-4AB0-AAB4-23DF5315901D}"/>
              </a:ext>
            </a:extLst>
          </p:cNvPr>
          <p:cNvGrpSpPr/>
          <p:nvPr/>
        </p:nvGrpSpPr>
        <p:grpSpPr>
          <a:xfrm>
            <a:off x="1029909" y="4631781"/>
            <a:ext cx="6927312" cy="1533276"/>
            <a:chOff x="1029909" y="4631781"/>
            <a:chExt cx="6927312" cy="1533276"/>
          </a:xfrm>
        </p:grpSpPr>
        <p:grpSp>
          <p:nvGrpSpPr>
            <p:cNvPr id="5" name="Skupina 4"/>
            <p:cNvGrpSpPr>
              <a:grpSpLocks noChangeAspect="1"/>
            </p:cNvGrpSpPr>
            <p:nvPr/>
          </p:nvGrpSpPr>
          <p:grpSpPr>
            <a:xfrm>
              <a:off x="1029909" y="4631781"/>
              <a:ext cx="6927312" cy="1533276"/>
              <a:chOff x="-7319515" y="3332291"/>
              <a:chExt cx="9520651" cy="2352970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-7223610" y="3332291"/>
                <a:ext cx="9424746" cy="2352970"/>
                <a:chOff x="-7223610" y="3332291"/>
                <a:chExt cx="9424746" cy="2352970"/>
              </a:xfrm>
            </p:grpSpPr>
            <p:pic>
              <p:nvPicPr>
                <p:cNvPr id="11" name="Obrázok 10"/>
                <p:cNvPicPr>
                  <a:picLocks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858831" y="3339692"/>
                  <a:ext cx="2318386" cy="23345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Obrázok 1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17250" y="3344289"/>
                  <a:ext cx="2318386" cy="23409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" name="Obrázok 1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489020" y="3332291"/>
                  <a:ext cx="2325369" cy="23434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" name="Obrázok 13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223610" y="3337262"/>
                  <a:ext cx="2314573" cy="23369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Textové pole 2"/>
              <p:cNvSpPr txBox="1">
                <a:spLocks noChangeArrowheads="1"/>
              </p:cNvSpPr>
              <p:nvPr/>
            </p:nvSpPr>
            <p:spPr bwMode="auto">
              <a:xfrm>
                <a:off x="-7319515" y="3343194"/>
                <a:ext cx="2276338" cy="35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sk-SK" sz="1000" dirty="0" err="1">
                    <a:solidFill>
                      <a:srgbClr val="FFFF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Insulin</a:t>
                </a:r>
                <a:r>
                  <a:rPr lang="sk-SK" sz="1000" dirty="0">
                    <a:solidFill>
                      <a:srgbClr val="FFFF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sk-SK" sz="1000" dirty="0" err="1">
                    <a:solidFill>
                      <a:srgbClr val="FFFF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fibrils</a:t>
                </a:r>
                <a:r>
                  <a:rPr lang="sk-SK" sz="1000" dirty="0">
                    <a:solidFill>
                      <a:srgbClr val="FFFF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sk-SK" sz="1000" dirty="0" err="1">
                    <a:solidFill>
                      <a:srgbClr val="FFFF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control</a:t>
                </a:r>
                <a:r>
                  <a:rPr lang="sk-SK" sz="1000" dirty="0">
                    <a:solidFill>
                      <a:srgbClr val="FFFF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sk-SK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ové pole 2"/>
              <p:cNvSpPr txBox="1">
                <a:spLocks noChangeArrowheads="1"/>
              </p:cNvSpPr>
              <p:nvPr/>
            </p:nvSpPr>
            <p:spPr bwMode="auto">
              <a:xfrm>
                <a:off x="-2505502" y="3343194"/>
                <a:ext cx="625347" cy="36999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sk-SK" sz="1050" b="1" dirty="0">
                    <a:solidFill>
                      <a:srgbClr val="FFFF0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1:0.8</a:t>
                </a:r>
                <a:endParaRPr lang="sk-SK" sz="1050" dirty="0">
                  <a:solidFill>
                    <a:srgbClr val="FFFF0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ové pole 2">
              <a:extLst>
                <a:ext uri="{FF2B5EF4-FFF2-40B4-BE49-F238E27FC236}">
                  <a16:creationId xmlns:a16="http://schemas.microsoft.com/office/drawing/2014/main" id="{D73A7195-DCC1-45E9-A869-4B6FBC286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0931" y="4647833"/>
              <a:ext cx="535218" cy="233397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sk-SK" sz="1050" b="1" dirty="0">
                  <a:solidFill>
                    <a:srgbClr val="FFFF0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1:0.02</a:t>
              </a:r>
              <a:endParaRPr lang="sk-SK" sz="1050" dirty="0">
                <a:solidFill>
                  <a:srgbClr val="FFFF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ové pole 2">
              <a:extLst>
                <a:ext uri="{FF2B5EF4-FFF2-40B4-BE49-F238E27FC236}">
                  <a16:creationId xmlns:a16="http://schemas.microsoft.com/office/drawing/2014/main" id="{B61357CC-B927-4B51-86AA-71FA678A3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8605" y="4647833"/>
              <a:ext cx="455008" cy="241103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sk-SK" sz="1050" b="1" dirty="0">
                  <a:solidFill>
                    <a:srgbClr val="FFFF0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1:2</a:t>
              </a:r>
              <a:endParaRPr lang="sk-SK" sz="1050" dirty="0">
                <a:solidFill>
                  <a:srgbClr val="FFFF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2" y="3366516"/>
            <a:ext cx="2825985" cy="233052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07707">
            <a:off x="8358242" y="1791853"/>
            <a:ext cx="483011" cy="1122590"/>
          </a:xfrm>
          <a:prstGeom prst="rect">
            <a:avLst/>
          </a:prstGeom>
        </p:spPr>
      </p:pic>
      <p:pic>
        <p:nvPicPr>
          <p:cNvPr id="22" name="Picture 9" descr="VÃ½sledok vyhÄ¾adÃ¡vania obrÃ¡zkov pre dopyt Ukrainian Academy of Scienc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5" y="91954"/>
            <a:ext cx="433898" cy="4837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BCE6CDA-6238-404B-BC06-86D505E57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43" y="1105385"/>
            <a:ext cx="2497138" cy="166069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5A9F0B4-F9A6-402A-B6A7-0159D5E39EF1}"/>
              </a:ext>
            </a:extLst>
          </p:cNvPr>
          <p:cNvSpPr txBox="1"/>
          <p:nvPr/>
        </p:nvSpPr>
        <p:spPr>
          <a:xfrm>
            <a:off x="313343" y="5772755"/>
            <a:ext cx="331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Bef>
                <a:spcPts val="600"/>
              </a:spcBef>
              <a:buClr>
                <a:srgbClr val="003399"/>
              </a:buClr>
              <a:buSzPct val="90000"/>
              <a:buFont typeface="Wingdings" panose="05000000000000000000" pitchFamily="2" charset="2"/>
              <a:buChar char="Ø"/>
            </a:pPr>
            <a:r>
              <a:rPr lang="sk-SK" altLang="sk-SK" sz="1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Zeta-potential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altLang="sk-SK" sz="1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naked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CeO</a:t>
            </a:r>
            <a:r>
              <a:rPr lang="sk-SK" altLang="sk-SK" sz="1200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sk-SK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</a:t>
            </a:r>
            <a:r>
              <a:rPr lang="sk-SK" altLang="sk-SK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sk-SK" altLang="sk-SK" sz="1200" b="1" dirty="0">
                <a:solidFill>
                  <a:srgbClr val="AC00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+ 29.7 </a:t>
            </a:r>
            <a:r>
              <a:rPr lang="sk-SK" altLang="sk-SK" sz="1200" b="1" dirty="0" err="1">
                <a:solidFill>
                  <a:srgbClr val="AC00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sk-SK" altLang="sk-SK" sz="1200" b="1" dirty="0">
                <a:solidFill>
                  <a:srgbClr val="AC00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l-GR" altLang="sk-SK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 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sk-SK" altLang="sk-SK" sz="1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surface-modified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CeO</a:t>
            </a:r>
            <a:r>
              <a:rPr lang="sk-SK" altLang="sk-SK" sz="1200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sk-SK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</a:t>
            </a:r>
            <a:r>
              <a:rPr lang="sk-SK" altLang="sk-SK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sk-SK" altLang="sk-SK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altLang="sk-SK" sz="1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+ 22.1 </a:t>
            </a:r>
            <a:r>
              <a:rPr lang="sk-SK" altLang="sk-SK" sz="1200" b="1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endParaRPr lang="sk-SK" altLang="sk-SK" sz="12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865715CE-AB77-4BF0-9C7E-6EDEC495FB45}"/>
              </a:ext>
            </a:extLst>
          </p:cNvPr>
          <p:cNvGrpSpPr/>
          <p:nvPr/>
        </p:nvGrpSpPr>
        <p:grpSpPr>
          <a:xfrm>
            <a:off x="74088" y="6348124"/>
            <a:ext cx="2744613" cy="460952"/>
            <a:chOff x="-12057" y="6331930"/>
            <a:chExt cx="3659480" cy="614600"/>
          </a:xfrm>
        </p:grpSpPr>
        <p:pic>
          <p:nvPicPr>
            <p:cNvPr id="25" name="Obrázok 24">
              <a:extLst>
                <a:ext uri="{FF2B5EF4-FFF2-40B4-BE49-F238E27FC236}">
                  <a16:creationId xmlns:a16="http://schemas.microsoft.com/office/drawing/2014/main" id="{3431D67A-D15C-48EC-ABEA-0C212DD5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2057" y="6331930"/>
              <a:ext cx="530793" cy="614600"/>
            </a:xfrm>
            <a:prstGeom prst="rect">
              <a:avLst/>
            </a:prstGeom>
          </p:spPr>
        </p:pic>
        <p:sp>
          <p:nvSpPr>
            <p:cNvPr id="26" name="BlokTextu 25">
              <a:extLst>
                <a:ext uri="{FF2B5EF4-FFF2-40B4-BE49-F238E27FC236}">
                  <a16:creationId xmlns:a16="http://schemas.microsoft.com/office/drawing/2014/main" id="{E1C27F36-46BF-47D3-B494-83925AA3D645}"/>
                </a:ext>
              </a:extLst>
            </p:cNvPr>
            <p:cNvSpPr txBox="1"/>
            <p:nvPr/>
          </p:nvSpPr>
          <p:spPr>
            <a:xfrm>
              <a:off x="547209" y="6419542"/>
              <a:ext cx="3100214" cy="36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PhD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seminar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16th </a:t>
              </a:r>
              <a:r>
                <a:rPr lang="sk-SK" sz="1200" b="1" dirty="0" err="1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June</a:t>
              </a:r>
              <a:r>
                <a:rPr lang="sk-SK" sz="12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2021</a:t>
              </a:r>
            </a:p>
          </p:txBody>
        </p:sp>
      </p:grpSp>
      <p:sp>
        <p:nvSpPr>
          <p:cNvPr id="27" name="Nadpis 1">
            <a:extLst>
              <a:ext uri="{FF2B5EF4-FFF2-40B4-BE49-F238E27FC236}">
                <a16:creationId xmlns:a16="http://schemas.microsoft.com/office/drawing/2014/main" id="{8CDF8658-EB92-4D84-9B02-09FF8ADC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684" y="76187"/>
            <a:ext cx="7934508" cy="465656"/>
          </a:xfrm>
        </p:spPr>
        <p:txBody>
          <a:bodyPr>
            <a:normAutofit fontScale="90000"/>
          </a:bodyPr>
          <a:lstStyle/>
          <a:p>
            <a:pPr>
              <a:lnSpc>
                <a:spcPct val="125000"/>
              </a:lnSpc>
            </a:pPr>
            <a:r>
              <a:rPr lang="sk-SK" cap="none" dirty="0" err="1">
                <a:solidFill>
                  <a:srgbClr val="C00000"/>
                </a:solidFill>
                <a:latin typeface="Georgia" panose="02040502050405020303" pitchFamily="18" charset="0"/>
              </a:rPr>
              <a:t>Preparation</a:t>
            </a:r>
            <a:r>
              <a:rPr lang="sk-SK" cap="none" dirty="0">
                <a:solidFill>
                  <a:srgbClr val="C00000"/>
                </a:solidFill>
                <a:latin typeface="Georgia" panose="02040502050405020303" pitchFamily="18" charset="0"/>
              </a:rPr>
              <a:t> of </a:t>
            </a:r>
            <a:r>
              <a:rPr lang="sk-SK" cap="none" dirty="0" err="1">
                <a:solidFill>
                  <a:srgbClr val="C00000"/>
                </a:solidFill>
                <a:latin typeface="Georgia" panose="02040502050405020303" pitchFamily="18" charset="0"/>
              </a:rPr>
              <a:t>surface-modified</a:t>
            </a:r>
            <a:r>
              <a:rPr lang="sk-SK" cap="none" dirty="0">
                <a:solidFill>
                  <a:srgbClr val="C00000"/>
                </a:solidFill>
                <a:latin typeface="Georgia" panose="02040502050405020303" pitchFamily="18" charset="0"/>
              </a:rPr>
              <a:t> CeO</a:t>
            </a:r>
            <a:r>
              <a:rPr lang="sk-SK" cap="none" baseline="-25000" dirty="0">
                <a:solidFill>
                  <a:srgbClr val="C00000"/>
                </a:solidFill>
                <a:latin typeface="Georgia" panose="02040502050405020303" pitchFamily="18" charset="0"/>
              </a:rPr>
              <a:t>2</a:t>
            </a:r>
            <a:r>
              <a:rPr lang="sk-SK" cap="none" dirty="0">
                <a:solidFill>
                  <a:srgbClr val="C00000"/>
                </a:solidFill>
                <a:latin typeface="Georgia" panose="02040502050405020303" pitchFamily="18" charset="0"/>
              </a:rPr>
              <a:t>-NPs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924614" y="834979"/>
            <a:ext cx="12745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003399"/>
                </a:solidFill>
              </a:rPr>
              <a:t>CeO</a:t>
            </a:r>
            <a:r>
              <a:rPr lang="sk-SK" sz="1200" b="1" cap="small" baseline="-25000" dirty="0">
                <a:solidFill>
                  <a:srgbClr val="003399"/>
                </a:solidFill>
              </a:rPr>
              <a:t>2</a:t>
            </a:r>
            <a:r>
              <a:rPr lang="sk-SK" sz="1200" b="1" cap="small" dirty="0">
                <a:solidFill>
                  <a:srgbClr val="003399"/>
                </a:solidFill>
              </a:rPr>
              <a:t> </a:t>
            </a:r>
            <a:r>
              <a:rPr lang="sk-SK" sz="1200" b="1" cap="small" dirty="0" err="1">
                <a:solidFill>
                  <a:srgbClr val="003399"/>
                </a:solidFill>
              </a:rPr>
              <a:t>Synthesis</a:t>
            </a:r>
            <a:r>
              <a:rPr lang="sk-SK" sz="1200" b="1" cap="small" dirty="0">
                <a:solidFill>
                  <a:srgbClr val="003399"/>
                </a:solidFill>
              </a:rPr>
              <a:t>*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5087675" y="1077738"/>
            <a:ext cx="38315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006600"/>
                </a:solidFill>
              </a:rPr>
              <a:t>Coating</a:t>
            </a:r>
            <a:r>
              <a:rPr lang="sk-SK" sz="1200" b="1" dirty="0">
                <a:solidFill>
                  <a:srgbClr val="006600"/>
                </a:solidFill>
              </a:rPr>
              <a:t> </a:t>
            </a:r>
            <a:r>
              <a:rPr lang="sk-SK" sz="1200" b="1" dirty="0" err="1">
                <a:solidFill>
                  <a:srgbClr val="006600"/>
                </a:solidFill>
              </a:rPr>
              <a:t>Using</a:t>
            </a:r>
            <a:r>
              <a:rPr lang="sk-SK" sz="1200" b="1" dirty="0">
                <a:solidFill>
                  <a:srgbClr val="006600"/>
                </a:solidFill>
              </a:rPr>
              <a:t> Detergent </a:t>
            </a:r>
            <a:r>
              <a:rPr lang="sk-SK" sz="1200" b="1" dirty="0" err="1">
                <a:solidFill>
                  <a:srgbClr val="006600"/>
                </a:solidFill>
              </a:rPr>
              <a:t>Dodecyl</a:t>
            </a:r>
            <a:r>
              <a:rPr lang="sk-SK" sz="1200" b="1" dirty="0">
                <a:solidFill>
                  <a:srgbClr val="006600"/>
                </a:solidFill>
              </a:rPr>
              <a:t> </a:t>
            </a:r>
            <a:r>
              <a:rPr lang="sk-SK" sz="1200" b="1" dirty="0" err="1">
                <a:solidFill>
                  <a:srgbClr val="006600"/>
                </a:solidFill>
              </a:rPr>
              <a:t>Maltoside</a:t>
            </a:r>
            <a:r>
              <a:rPr lang="sk-SK" sz="1200" b="1" dirty="0">
                <a:solidFill>
                  <a:srgbClr val="006600"/>
                </a:solidFill>
              </a:rPr>
              <a:t>, DDM</a:t>
            </a:r>
            <a:endParaRPr lang="sk-SK" sz="1200" b="1" cap="small" dirty="0">
              <a:solidFill>
                <a:srgbClr val="006600"/>
              </a:solidFill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423AC629-768B-40ED-A366-20701625975C}"/>
              </a:ext>
            </a:extLst>
          </p:cNvPr>
          <p:cNvSpPr txBox="1"/>
          <p:nvPr/>
        </p:nvSpPr>
        <p:spPr>
          <a:xfrm>
            <a:off x="178392" y="2955973"/>
            <a:ext cx="40582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dirty="0" err="1">
                <a:solidFill>
                  <a:srgbClr val="003399"/>
                </a:solidFill>
              </a:rPr>
              <a:t>Characterization</a:t>
            </a:r>
            <a:r>
              <a:rPr lang="sk-SK" sz="1400" b="1" dirty="0">
                <a:solidFill>
                  <a:srgbClr val="003399"/>
                </a:solidFill>
              </a:rPr>
              <a:t> of CeO</a:t>
            </a:r>
            <a:r>
              <a:rPr lang="sk-SK" sz="1400" b="1" cap="small" baseline="-25000" dirty="0">
                <a:solidFill>
                  <a:srgbClr val="003399"/>
                </a:solidFill>
              </a:rPr>
              <a:t>2</a:t>
            </a:r>
            <a:r>
              <a:rPr lang="sk-SK" sz="1400" b="1" cap="small" dirty="0">
                <a:solidFill>
                  <a:srgbClr val="003399"/>
                </a:solidFill>
              </a:rPr>
              <a:t> and </a:t>
            </a:r>
            <a:r>
              <a:rPr lang="sk-SK" sz="1400" b="1" dirty="0">
                <a:solidFill>
                  <a:srgbClr val="003399"/>
                </a:solidFill>
              </a:rPr>
              <a:t>CeO</a:t>
            </a:r>
            <a:r>
              <a:rPr lang="sk-SK" sz="1400" b="1" baseline="-25000" dirty="0">
                <a:solidFill>
                  <a:srgbClr val="003399"/>
                </a:solidFill>
              </a:rPr>
              <a:t>2</a:t>
            </a:r>
            <a:r>
              <a:rPr lang="sk-SK" sz="1400" b="1" cap="small" dirty="0">
                <a:solidFill>
                  <a:srgbClr val="003399"/>
                </a:solidFill>
              </a:rPr>
              <a:t>-NPs</a:t>
            </a:r>
            <a:r>
              <a:rPr lang="en-US" sz="1400" b="1" cap="small" dirty="0">
                <a:solidFill>
                  <a:srgbClr val="003399"/>
                </a:solidFill>
              </a:rPr>
              <a:t>@</a:t>
            </a:r>
            <a:r>
              <a:rPr lang="sk-SK" sz="1400" b="1" cap="small" dirty="0">
                <a:solidFill>
                  <a:srgbClr val="003399"/>
                </a:solidFill>
              </a:rPr>
              <a:t>DDM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4414972" y="5990452"/>
            <a:ext cx="4580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DDM </a:t>
            </a:r>
            <a:r>
              <a:rPr lang="sk-SK" sz="1200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adsorbed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CeO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-NPs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mM</a:t>
            </a:r>
            <a:r>
              <a:rPr lang="sk-SK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DDM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24 mg/mL CeO</a:t>
            </a:r>
            <a:r>
              <a:rPr lang="en-US" sz="1200" baseline="-250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-NPs </a:t>
            </a:r>
            <a:endParaRPr lang="sk-SK" sz="120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Skupina 48"/>
          <p:cNvGrpSpPr>
            <a:grpSpLocks noChangeAspect="1"/>
          </p:cNvGrpSpPr>
          <p:nvPr/>
        </p:nvGrpSpPr>
        <p:grpSpPr>
          <a:xfrm>
            <a:off x="3653425" y="1063718"/>
            <a:ext cx="4091041" cy="1433473"/>
            <a:chOff x="17661410" y="13597985"/>
            <a:chExt cx="10833403" cy="6103512"/>
          </a:xfrm>
        </p:grpSpPr>
        <p:pic>
          <p:nvPicPr>
            <p:cNvPr id="50" name="Obrázok 49"/>
            <p:cNvPicPr/>
            <p:nvPr/>
          </p:nvPicPr>
          <p:blipFill rotWithShape="1">
            <a:blip r:embed="rId8"/>
            <a:srcRect l="44381" t="30161" r="44575" b="41906"/>
            <a:stretch/>
          </p:blipFill>
          <p:spPr bwMode="auto">
            <a:xfrm>
              <a:off x="17661410" y="14970099"/>
              <a:ext cx="2073169" cy="41282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BlokTextu 50"/>
            <p:cNvSpPr txBox="1"/>
            <p:nvPr/>
          </p:nvSpPr>
          <p:spPr>
            <a:xfrm>
              <a:off x="19265069" y="18351218"/>
              <a:ext cx="3073290" cy="13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5080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naked</a:t>
              </a:r>
              <a:r>
                <a:rPr kumimoji="0" lang="sk-SK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 CeO</a:t>
              </a:r>
              <a:r>
                <a:rPr kumimoji="0" lang="sk-SK" sz="10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2</a:t>
              </a:r>
              <a:endParaRPr kumimoji="0" lang="sk-SK" sz="10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BlokTextu 51"/>
            <p:cNvSpPr txBox="1"/>
            <p:nvPr/>
          </p:nvSpPr>
          <p:spPr>
            <a:xfrm>
              <a:off x="20436947" y="15338398"/>
              <a:ext cx="8057866" cy="2883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5080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 hod./</a:t>
              </a:r>
              <a:r>
                <a:rPr kumimoji="0" lang="sk-SK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laboratory</a:t>
              </a: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sk-SK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temperature</a:t>
              </a:r>
              <a:endParaRPr kumimoji="0" lang="sk-SK" sz="11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35080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after</a:t>
              </a: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sk-SK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incubation</a:t>
              </a: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-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particles separated by centrifugation and washed with</a:t>
              </a: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sk-SK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MilliQ</a:t>
              </a: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sk-SK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water</a:t>
              </a:r>
              <a:r>
                <a:rPr kumimoji="0" lang="sk-SK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(7x)</a:t>
              </a:r>
            </a:p>
          </p:txBody>
        </p:sp>
        <p:sp>
          <p:nvSpPr>
            <p:cNvPr id="53" name="Ovál 52"/>
            <p:cNvSpPr/>
            <p:nvPr/>
          </p:nvSpPr>
          <p:spPr>
            <a:xfrm>
              <a:off x="19354264" y="14781261"/>
              <a:ext cx="64316" cy="190667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5080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690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ál 53"/>
            <p:cNvSpPr/>
            <p:nvPr/>
          </p:nvSpPr>
          <p:spPr>
            <a:xfrm>
              <a:off x="19225860" y="15044538"/>
              <a:ext cx="64316" cy="190667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5080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690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ál 54"/>
            <p:cNvSpPr/>
            <p:nvPr/>
          </p:nvSpPr>
          <p:spPr>
            <a:xfrm>
              <a:off x="19099281" y="15263207"/>
              <a:ext cx="64316" cy="190667"/>
            </a:xfrm>
            <a:prstGeom prst="ellipse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5080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k-SK" sz="690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Obrázok 55"/>
            <p:cNvPicPr/>
            <p:nvPr/>
          </p:nvPicPr>
          <p:blipFill rotWithShape="1">
            <a:blip r:embed="rId9"/>
            <a:srcRect r="54332" b="26741"/>
            <a:stretch/>
          </p:blipFill>
          <p:spPr bwMode="auto">
            <a:xfrm>
              <a:off x="19442825" y="13597985"/>
              <a:ext cx="1344115" cy="14798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Pruhovaná šípka vpravo 16"/>
          <p:cNvSpPr/>
          <p:nvPr/>
        </p:nvSpPr>
        <p:spPr>
          <a:xfrm>
            <a:off x="2887660" y="1877269"/>
            <a:ext cx="478220" cy="314299"/>
          </a:xfrm>
          <a:prstGeom prst="stripedRightArrow">
            <a:avLst/>
          </a:prstGeom>
          <a:solidFill>
            <a:srgbClr val="A5002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33" name="Skupina 32"/>
          <p:cNvGrpSpPr/>
          <p:nvPr/>
        </p:nvGrpSpPr>
        <p:grpSpPr>
          <a:xfrm>
            <a:off x="4466316" y="4552930"/>
            <a:ext cx="3868562" cy="1463225"/>
            <a:chOff x="1656119" y="4552036"/>
            <a:chExt cx="3868562" cy="1463225"/>
          </a:xfrm>
        </p:grpSpPr>
        <p:grpSp>
          <p:nvGrpSpPr>
            <p:cNvPr id="15" name="Skupina 14"/>
            <p:cNvGrpSpPr/>
            <p:nvPr/>
          </p:nvGrpSpPr>
          <p:grpSpPr>
            <a:xfrm>
              <a:off x="1656119" y="4552036"/>
              <a:ext cx="3868562" cy="1463225"/>
              <a:chOff x="4568970" y="4611411"/>
              <a:chExt cx="4209404" cy="1640628"/>
            </a:xfrm>
          </p:grpSpPr>
          <p:grpSp>
            <p:nvGrpSpPr>
              <p:cNvPr id="14" name="Skupina 13"/>
              <p:cNvGrpSpPr/>
              <p:nvPr/>
            </p:nvGrpSpPr>
            <p:grpSpPr>
              <a:xfrm>
                <a:off x="4568970" y="4611411"/>
                <a:ext cx="4209404" cy="1640628"/>
                <a:chOff x="4568970" y="4611411"/>
                <a:chExt cx="4209404" cy="1640628"/>
              </a:xfrm>
            </p:grpSpPr>
            <p:grpSp>
              <p:nvGrpSpPr>
                <p:cNvPr id="6" name="Skupina 5"/>
                <p:cNvGrpSpPr/>
                <p:nvPr/>
              </p:nvGrpSpPr>
              <p:grpSpPr>
                <a:xfrm>
                  <a:off x="4568970" y="4611411"/>
                  <a:ext cx="4209404" cy="1640628"/>
                  <a:chOff x="4223948" y="2820298"/>
                  <a:chExt cx="4419311" cy="1761585"/>
                </a:xfrm>
              </p:grpSpPr>
              <p:pic>
                <p:nvPicPr>
                  <p:cNvPr id="31" name="Obrázok 30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811"/>
                  <a:stretch/>
                </p:blipFill>
                <p:spPr bwMode="auto">
                  <a:xfrm>
                    <a:off x="4223948" y="2839681"/>
                    <a:ext cx="2219907" cy="17422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32" name="Obrázok 31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239" y="2820298"/>
                    <a:ext cx="2208020" cy="17615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3" name="BlokTextu 12"/>
                <p:cNvSpPr txBox="1"/>
                <p:nvPr/>
              </p:nvSpPr>
              <p:spPr>
                <a:xfrm>
                  <a:off x="5223902" y="6053282"/>
                  <a:ext cx="1127647" cy="1846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sk-SK" sz="600" dirty="0" err="1">
                      <a:solidFill>
                        <a:schemeClr val="tx2"/>
                      </a:solidFill>
                    </a:rPr>
                    <a:t>Wavenumber</a:t>
                  </a:r>
                  <a:r>
                    <a:rPr lang="sk-SK" sz="600" dirty="0">
                      <a:solidFill>
                        <a:schemeClr val="tx2"/>
                      </a:solidFill>
                    </a:rPr>
                    <a:t>, cm</a:t>
                  </a:r>
                  <a:r>
                    <a:rPr lang="sk-SK" sz="600" baseline="30000" dirty="0">
                      <a:solidFill>
                        <a:schemeClr val="tx2"/>
                      </a:solidFill>
                    </a:rPr>
                    <a:t>-1</a:t>
                  </a:r>
                </a:p>
              </p:txBody>
            </p:sp>
          </p:grpSp>
          <p:sp>
            <p:nvSpPr>
              <p:cNvPr id="36" name="BlokTextu 35"/>
              <p:cNvSpPr txBox="1"/>
              <p:nvPr/>
            </p:nvSpPr>
            <p:spPr>
              <a:xfrm rot="16200000">
                <a:off x="4221363" y="5064820"/>
                <a:ext cx="91812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k-SK" sz="600" dirty="0" err="1">
                    <a:solidFill>
                      <a:schemeClr val="tx2"/>
                    </a:solidFill>
                  </a:rPr>
                  <a:t>Absorbance</a:t>
                </a:r>
                <a:endParaRPr lang="sk-SK" sz="600" baseline="300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8" name="BlokTextu 17"/>
            <p:cNvSpPr txBox="1"/>
            <p:nvPr/>
          </p:nvSpPr>
          <p:spPr>
            <a:xfrm rot="16200000">
              <a:off x="3164963" y="5125171"/>
              <a:ext cx="105354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800" dirty="0" err="1">
                  <a:solidFill>
                    <a:schemeClr val="tx2"/>
                  </a:solidFill>
                </a:rPr>
                <a:t>Bamd</a:t>
              </a:r>
              <a:r>
                <a:rPr lang="sk-SK" sz="800" dirty="0">
                  <a:solidFill>
                    <a:schemeClr val="tx2"/>
                  </a:solidFill>
                </a:rPr>
                <a:t> </a:t>
              </a:r>
              <a:r>
                <a:rPr lang="sk-SK" sz="800" dirty="0" err="1">
                  <a:solidFill>
                    <a:schemeClr val="tx2"/>
                  </a:solidFill>
                </a:rPr>
                <a:t>area</a:t>
              </a:r>
              <a:r>
                <a:rPr lang="sk-SK" sz="800" dirty="0">
                  <a:solidFill>
                    <a:schemeClr val="tx2"/>
                  </a:solidFill>
                </a:rPr>
                <a:t>/mA.cm</a:t>
              </a:r>
              <a:r>
                <a:rPr lang="sk-SK" sz="800" baseline="30000" dirty="0">
                  <a:solidFill>
                    <a:schemeClr val="tx2"/>
                  </a:solidFill>
                </a:rPr>
                <a:t>-2</a:t>
              </a:r>
            </a:p>
          </p:txBody>
        </p:sp>
      </p:grpSp>
      <p:sp>
        <p:nvSpPr>
          <p:cNvPr id="5" name="BlokTextu 4"/>
          <p:cNvSpPr txBox="1"/>
          <p:nvPr/>
        </p:nvSpPr>
        <p:spPr>
          <a:xfrm>
            <a:off x="4184100" y="6403457"/>
            <a:ext cx="4915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200" b="1" dirty="0">
                <a:solidFill>
                  <a:schemeClr val="tx1">
                    <a:lumMod val="75000"/>
                  </a:schemeClr>
                </a:solidFill>
              </a:rPr>
              <a:t>*</a:t>
            </a:r>
            <a:r>
              <a:rPr lang="sk-SK" sz="900" b="1" dirty="0">
                <a:solidFill>
                  <a:schemeClr val="tx1">
                    <a:lumMod val="75000"/>
                  </a:schemeClr>
                </a:solidFill>
              </a:rPr>
              <a:t> SIPOSOVA K</a:t>
            </a:r>
            <a:r>
              <a:rPr lang="sk-SK" sz="900" dirty="0">
                <a:solidFill>
                  <a:schemeClr val="tx1">
                    <a:lumMod val="75000"/>
                  </a:schemeClr>
                </a:solidFill>
              </a:rPr>
              <a:t>.; HUNTOSOVA V.; SHLAPA Y.; a kol. ACS </a:t>
            </a:r>
            <a:r>
              <a:rPr lang="sk-SK" sz="900" dirty="0" err="1">
                <a:solidFill>
                  <a:schemeClr val="tx1">
                    <a:lumMod val="75000"/>
                  </a:schemeClr>
                </a:solidFill>
              </a:rPr>
              <a:t>Appl</a:t>
            </a:r>
            <a:r>
              <a:rPr lang="sk-SK" sz="900" dirty="0">
                <a:solidFill>
                  <a:schemeClr val="tx1">
                    <a:lumMod val="75000"/>
                  </a:schemeClr>
                </a:solidFill>
              </a:rPr>
              <a:t>. Bio. Mater. 2019, 2, 5, 1884–1896.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4259904" y="2566330"/>
            <a:ext cx="4284250" cy="1989027"/>
            <a:chOff x="368804" y="3585869"/>
            <a:chExt cx="4284250" cy="1989027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8804" y="3585869"/>
              <a:ext cx="4284250" cy="1989027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1385576" y="4541688"/>
              <a:ext cx="540000" cy="612000"/>
            </a:xfrm>
            <a:prstGeom prst="rect">
              <a:avLst/>
            </a:prstGeom>
            <a:noFill/>
            <a:ln w="0">
              <a:solidFill>
                <a:schemeClr val="tx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n>
                  <a:solidFill>
                    <a:schemeClr val="tx1">
                      <a:lumMod val="75000"/>
                    </a:schemeClr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bchodná prezentácia s motívom červenej čiary, 16 : 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416_TF03031023" id="{FC003EC7-09A4-438C-8031-F051654FE923}" vid="{B4EECC1C-D7FF-4409-937F-E7D67860B585}"/>
    </a:ext>
  </a:extLst>
</a:theme>
</file>

<file path=ppt/theme/theme2.xml><?xml version="1.0" encoding="utf-8"?>
<a:theme xmlns:a="http://schemas.openxmlformats.org/drawingml/2006/main" name="Motív balíka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Obchodná prezentácia s motívom červenej čiary (širokouhlý formát)</Template>
  <TotalTime>2571</TotalTime>
  <Words>1371</Words>
  <Application>Microsoft Office PowerPoint</Application>
  <PresentationFormat>Prezentácia na obrazovke (4:3)</PresentationFormat>
  <Paragraphs>270</Paragraphs>
  <Slides>14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Georgia</vt:lpstr>
      <vt:lpstr>Times New Roman</vt:lpstr>
      <vt:lpstr>Verdana</vt:lpstr>
      <vt:lpstr>Wingdings</vt:lpstr>
      <vt:lpstr>Obchodná prezentácia s motívom červenej čiary, 16 : 9</vt:lpstr>
      <vt:lpstr>Prezentácia programu PowerPoint</vt:lpstr>
      <vt:lpstr>Activities during the academic year 2020/2021 </vt:lpstr>
      <vt:lpstr>Interplay between oxidative stress, aging and neurodegenerative diseases </vt:lpstr>
      <vt:lpstr>CeO2 Nanoparticles for biomedical applications</vt:lpstr>
      <vt:lpstr>Bioactivity of CeO2-NPs                                 Pseudo-enzymatic activity</vt:lpstr>
      <vt:lpstr>Bioactivity of CeO2-NPs                                 Pseudo-enzymatic activity</vt:lpstr>
      <vt:lpstr>Bioactivity of CeO2-NPs                               Anti-amyloidogenic activity</vt:lpstr>
      <vt:lpstr>Bioactivity of CeO2-NPs                               Anti-amyloidogenic activity</vt:lpstr>
      <vt:lpstr>Preparation of surface-modified CeO2-NPs</vt:lpstr>
      <vt:lpstr>Bioactivity of surface-modified CeO2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Štúdium Úlohy Hydrofóbnych Interakcií  vo Funkčnej a Štrukturálnej Integrite Supramolekulárnych Komplexov  Proteínov</dc:title>
  <dc:creator>Uzivatel</dc:creator>
  <cp:lastModifiedBy>Ivana Pavlinská</cp:lastModifiedBy>
  <cp:revision>223</cp:revision>
  <dcterms:created xsi:type="dcterms:W3CDTF">2021-05-21T09:14:53Z</dcterms:created>
  <dcterms:modified xsi:type="dcterms:W3CDTF">2021-06-18T09:56:25Z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