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4" r:id="rId3"/>
    <p:sldId id="265" r:id="rId4"/>
    <p:sldId id="266" r:id="rId5"/>
    <p:sldId id="257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140" y="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0D6512-C24D-49F7-9FBC-6455E1163074}" type="datetimeFigureOut">
              <a:rPr lang="sk-SK" smtClean="0"/>
              <a:t>15. 6. 2021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7B8E17-248E-4C41-ADA1-9414F182A3EB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B8E17-248E-4C41-ADA1-9414F182A3EB}" type="slidenum">
              <a:rPr lang="sk-SK" smtClean="0"/>
              <a:t>1</a:t>
            </a:fld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B8E17-248E-4C41-ADA1-9414F182A3EB}" type="slidenum">
              <a:rPr lang="sk-SK" smtClean="0"/>
              <a:t>5</a:t>
            </a:fld>
            <a:endParaRPr lang="sk-S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B8E17-248E-4C41-ADA1-9414F182A3EB}" type="slidenum">
              <a:rPr lang="sk-SK" smtClean="0"/>
              <a:t>6</a:t>
            </a:fld>
            <a:endParaRPr lang="sk-S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B8E17-248E-4C41-ADA1-9414F182A3EB}" type="slidenum">
              <a:rPr lang="sk-SK" smtClean="0"/>
              <a:t>7</a:t>
            </a:fld>
            <a:endParaRPr lang="sk-S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B8E17-248E-4C41-ADA1-9414F182A3EB}" type="slidenum">
              <a:rPr lang="sk-SK" smtClean="0"/>
              <a:t>8</a:t>
            </a:fld>
            <a:endParaRPr lang="sk-S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B8E17-248E-4C41-ADA1-9414F182A3EB}" type="slidenum">
              <a:rPr lang="sk-SK" smtClean="0"/>
              <a:t>9</a:t>
            </a:fld>
            <a:endParaRPr lang="sk-S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B8E17-248E-4C41-ADA1-9414F182A3EB}" type="slidenum">
              <a:rPr lang="sk-SK" smtClean="0"/>
              <a:t>10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960A7-D597-4DB4-8793-3462259A9126}" type="datetimeFigureOut">
              <a:rPr lang="sk-SK" smtClean="0"/>
              <a:pPr/>
              <a:t>15. 6. 2021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69C9-03CC-40BC-89F6-F451C1DE539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960A7-D597-4DB4-8793-3462259A9126}" type="datetimeFigureOut">
              <a:rPr lang="sk-SK" smtClean="0"/>
              <a:pPr/>
              <a:t>15. 6. 2021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69C9-03CC-40BC-89F6-F451C1DE539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960A7-D597-4DB4-8793-3462259A9126}" type="datetimeFigureOut">
              <a:rPr lang="sk-SK" smtClean="0"/>
              <a:pPr/>
              <a:t>15. 6. 2021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69C9-03CC-40BC-89F6-F451C1DE539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960A7-D597-4DB4-8793-3462259A9126}" type="datetimeFigureOut">
              <a:rPr lang="sk-SK" smtClean="0"/>
              <a:pPr/>
              <a:t>15. 6. 2021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69C9-03CC-40BC-89F6-F451C1DE539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960A7-D597-4DB4-8793-3462259A9126}" type="datetimeFigureOut">
              <a:rPr lang="sk-SK" smtClean="0"/>
              <a:pPr/>
              <a:t>15. 6. 2021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69C9-03CC-40BC-89F6-F451C1DE539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960A7-D597-4DB4-8793-3462259A9126}" type="datetimeFigureOut">
              <a:rPr lang="sk-SK" smtClean="0"/>
              <a:pPr/>
              <a:t>15. 6. 2021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69C9-03CC-40BC-89F6-F451C1DE539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960A7-D597-4DB4-8793-3462259A9126}" type="datetimeFigureOut">
              <a:rPr lang="sk-SK" smtClean="0"/>
              <a:pPr/>
              <a:t>15. 6. 2021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69C9-03CC-40BC-89F6-F451C1DE539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960A7-D597-4DB4-8793-3462259A9126}" type="datetimeFigureOut">
              <a:rPr lang="sk-SK" smtClean="0"/>
              <a:pPr/>
              <a:t>15. 6. 2021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69C9-03CC-40BC-89F6-F451C1DE539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960A7-D597-4DB4-8793-3462259A9126}" type="datetimeFigureOut">
              <a:rPr lang="sk-SK" smtClean="0"/>
              <a:pPr/>
              <a:t>15. 6. 2021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69C9-03CC-40BC-89F6-F451C1DE539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960A7-D597-4DB4-8793-3462259A9126}" type="datetimeFigureOut">
              <a:rPr lang="sk-SK" smtClean="0"/>
              <a:pPr/>
              <a:t>15. 6. 2021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69C9-03CC-40BC-89F6-F451C1DE539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960A7-D597-4DB4-8793-3462259A9126}" type="datetimeFigureOut">
              <a:rPr lang="sk-SK" smtClean="0"/>
              <a:pPr/>
              <a:t>15. 6. 2021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69C9-03CC-40BC-89F6-F451C1DE539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960A7-D597-4DB4-8793-3462259A9126}" type="datetimeFigureOut">
              <a:rPr lang="sk-SK" smtClean="0"/>
              <a:pPr/>
              <a:t>15. 6. 2021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969C9-03CC-40BC-89F6-F451C1DE5397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dirty="0" err="1"/>
              <a:t>Geometrically</a:t>
            </a:r>
            <a:r>
              <a:rPr lang="sk-SK" dirty="0"/>
              <a:t> </a:t>
            </a:r>
            <a:r>
              <a:rPr lang="sk-SK" dirty="0" err="1"/>
              <a:t>Frustrated</a:t>
            </a:r>
            <a:r>
              <a:rPr lang="sk-SK" dirty="0"/>
              <a:t> </a:t>
            </a:r>
            <a:r>
              <a:rPr lang="sk-SK" dirty="0" err="1"/>
              <a:t>Magnetic</a:t>
            </a:r>
            <a:r>
              <a:rPr lang="sk-SK" dirty="0"/>
              <a:t> </a:t>
            </a:r>
            <a:r>
              <a:rPr lang="sk-SK" dirty="0" err="1"/>
              <a:t>Systems</a:t>
            </a:r>
            <a:br>
              <a:rPr lang="sk-SK" dirty="0"/>
            </a:br>
            <a:r>
              <a:rPr lang="sk-SK" dirty="0" err="1"/>
              <a:t>under</a:t>
            </a:r>
            <a:r>
              <a:rPr lang="sk-SK" dirty="0"/>
              <a:t> </a:t>
            </a:r>
            <a:r>
              <a:rPr lang="sk-SK" dirty="0" err="1"/>
              <a:t>High</a:t>
            </a:r>
            <a:r>
              <a:rPr lang="sk-SK" dirty="0"/>
              <a:t> </a:t>
            </a:r>
            <a:r>
              <a:rPr lang="sk-SK" dirty="0" err="1"/>
              <a:t>Pressure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9200" y="5105400"/>
            <a:ext cx="6400800" cy="1752600"/>
          </a:xfrm>
        </p:spPr>
        <p:txBody>
          <a:bodyPr/>
          <a:lstStyle/>
          <a:p>
            <a:r>
              <a:rPr lang="en-US" dirty="0"/>
              <a:t>J</a:t>
            </a:r>
            <a:r>
              <a:rPr lang="sk-SK" dirty="0" err="1"/>
              <a:t>úlius</a:t>
            </a:r>
            <a:r>
              <a:rPr lang="sk-SK" dirty="0"/>
              <a:t> </a:t>
            </a:r>
            <a:r>
              <a:rPr lang="sk-SK" dirty="0" err="1"/>
              <a:t>Bačkai</a:t>
            </a:r>
            <a:endParaRPr lang="sk-SK" dirty="0"/>
          </a:p>
          <a:p>
            <a:r>
              <a:rPr lang="en-US" sz="2000" dirty="0"/>
              <a:t>first year PhD student</a:t>
            </a:r>
            <a:endParaRPr lang="sk-SK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895600"/>
            <a:ext cx="8229600" cy="1143000"/>
          </a:xfrm>
        </p:spPr>
        <p:txBody>
          <a:bodyPr/>
          <a:lstStyle/>
          <a:p>
            <a:r>
              <a:rPr lang="en-US" dirty="0"/>
              <a:t>Thank you for your attention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C2EA43-A076-4AAE-A9FA-B7270F119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Workplace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D8EF9E9-E8C0-4213-9A8A-5FD6EA93F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814769"/>
            <a:ext cx="4114800" cy="2590800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sk-SK" dirty="0"/>
              <a:t>Cent</a:t>
            </a:r>
            <a:r>
              <a:rPr lang="en-US" dirty="0"/>
              <a:t>re of Low Temperature Physics</a:t>
            </a:r>
            <a:endParaRPr lang="sk-SK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sk-SK" dirty="0"/>
              <a:t> </a:t>
            </a:r>
            <a:r>
              <a:rPr lang="en-US" dirty="0"/>
              <a:t>working in laboratory</a:t>
            </a:r>
            <a:endParaRPr lang="sk-SK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doctoral thesis</a:t>
            </a:r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5BE56A34-6072-4BAD-8B79-DF02EEF19F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766630"/>
            <a:ext cx="2305443" cy="2048139"/>
          </a:xfrm>
          <a:prstGeom prst="rect">
            <a:avLst/>
          </a:prstGeom>
        </p:spPr>
      </p:pic>
      <p:sp>
        <p:nvSpPr>
          <p:cNvPr id="5" name="Zástupný objekt pre obsah 2">
            <a:extLst>
              <a:ext uri="{FF2B5EF4-FFF2-40B4-BE49-F238E27FC236}">
                <a16:creationId xmlns:a16="http://schemas.microsoft.com/office/drawing/2014/main" id="{CD9E27A6-D48C-40A3-86E7-4D9BE5367D77}"/>
              </a:ext>
            </a:extLst>
          </p:cNvPr>
          <p:cNvSpPr txBox="1">
            <a:spLocks/>
          </p:cNvSpPr>
          <p:nvPr/>
        </p:nvSpPr>
        <p:spPr>
          <a:xfrm>
            <a:off x="4419600" y="2814769"/>
            <a:ext cx="4648200" cy="28495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Technical University of Ko</a:t>
            </a:r>
            <a:r>
              <a:rPr lang="sk-SK" dirty="0"/>
              <a:t>š</a:t>
            </a:r>
            <a:r>
              <a:rPr lang="en-US" dirty="0"/>
              <a:t>ice </a:t>
            </a:r>
            <a:r>
              <a:rPr lang="sk-SK" dirty="0"/>
              <a:t>FEI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diploma thesis: frustrated metallic magnetic systems</a:t>
            </a:r>
            <a:r>
              <a:rPr lang="sk-SK" dirty="0"/>
              <a:t> </a:t>
            </a: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teaching</a:t>
            </a:r>
            <a:endParaRPr lang="sk-SK" dirty="0"/>
          </a:p>
        </p:txBody>
      </p:sp>
      <p:pic>
        <p:nvPicPr>
          <p:cNvPr id="6" name="Picture 2" descr="Fakulta elektrotechniky a informatiky Technickej univerzity v ...">
            <a:extLst>
              <a:ext uri="{FF2B5EF4-FFF2-40B4-BE49-F238E27FC236}">
                <a16:creationId xmlns:a16="http://schemas.microsoft.com/office/drawing/2014/main" id="{731C2007-B156-491C-B820-2D47F55D75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914400"/>
            <a:ext cx="17526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ofnt.saske.sk/sav/staff/obr/flachbart.jpg">
            <a:extLst>
              <a:ext uri="{FF2B5EF4-FFF2-40B4-BE49-F238E27FC236}">
                <a16:creationId xmlns:a16="http://schemas.microsoft.com/office/drawing/2014/main" id="{2F84279D-28C9-413E-9150-F6A5B39A54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03904" y="5510909"/>
            <a:ext cx="768096" cy="1024128"/>
          </a:xfrm>
          <a:prstGeom prst="rect">
            <a:avLst/>
          </a:prstGeom>
          <a:noFill/>
        </p:spPr>
      </p:pic>
      <p:pic>
        <p:nvPicPr>
          <p:cNvPr id="8" name="Picture 4" descr="http://ofnt.saske.sk/sav/staff/obr/gabani.jpg">
            <a:extLst>
              <a:ext uri="{FF2B5EF4-FFF2-40B4-BE49-F238E27FC236}">
                <a16:creationId xmlns:a16="http://schemas.microsoft.com/office/drawing/2014/main" id="{E81FE3BC-7DF9-4060-B707-23DE4926EB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71764" y="5510909"/>
            <a:ext cx="768096" cy="1024128"/>
          </a:xfrm>
          <a:prstGeom prst="rect">
            <a:avLst/>
          </a:prstGeom>
          <a:noFill/>
        </p:spPr>
      </p:pic>
      <p:pic>
        <p:nvPicPr>
          <p:cNvPr id="9" name="Picture 6" descr="http://ofnt.saske.sk/sav/staff/obr/gazo.jpg">
            <a:extLst>
              <a:ext uri="{FF2B5EF4-FFF2-40B4-BE49-F238E27FC236}">
                <a16:creationId xmlns:a16="http://schemas.microsoft.com/office/drawing/2014/main" id="{86B7C2AE-1FF5-4962-9A66-13E150192E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27535" y="5510909"/>
            <a:ext cx="768096" cy="1024128"/>
          </a:xfrm>
          <a:prstGeom prst="rect">
            <a:avLst/>
          </a:prstGeom>
          <a:noFill/>
        </p:spPr>
      </p:pic>
      <p:pic>
        <p:nvPicPr>
          <p:cNvPr id="10" name="Picture 7" descr="D:\USERS\Photos_and_pictures\15_Nastenka\Gabi  jr.JPG">
            <a:extLst>
              <a:ext uri="{FF2B5EF4-FFF2-40B4-BE49-F238E27FC236}">
                <a16:creationId xmlns:a16="http://schemas.microsoft.com/office/drawing/2014/main" id="{452717E4-DE82-4B0A-BC20-6D43740D60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 t="5468" b="4648"/>
          <a:stretch>
            <a:fillRect/>
          </a:stretch>
        </p:blipFill>
        <p:spPr bwMode="auto">
          <a:xfrm>
            <a:off x="6663639" y="5510907"/>
            <a:ext cx="756459" cy="1019902"/>
          </a:xfrm>
          <a:prstGeom prst="rect">
            <a:avLst/>
          </a:prstGeom>
          <a:noFill/>
        </p:spPr>
      </p:pic>
      <p:sp>
        <p:nvSpPr>
          <p:cNvPr id="11" name="BlokTextu 10">
            <a:extLst>
              <a:ext uri="{FF2B5EF4-FFF2-40B4-BE49-F238E27FC236}">
                <a16:creationId xmlns:a16="http://schemas.microsoft.com/office/drawing/2014/main" id="{97A0C56B-5890-415A-A644-42BEE0176CE8}"/>
              </a:ext>
            </a:extLst>
          </p:cNvPr>
          <p:cNvSpPr txBox="1"/>
          <p:nvPr/>
        </p:nvSpPr>
        <p:spPr>
          <a:xfrm>
            <a:off x="3639303" y="6465315"/>
            <a:ext cx="1047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400" dirty="0">
                <a:solidFill>
                  <a:prstClr val="black"/>
                </a:solidFill>
              </a:rPr>
              <a:t>K. </a:t>
            </a:r>
            <a:r>
              <a:rPr lang="sk-SK" sz="1400" dirty="0" err="1">
                <a:solidFill>
                  <a:prstClr val="black"/>
                </a:solidFill>
              </a:rPr>
              <a:t>Flachbart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2" name="BlokTextu 11">
            <a:extLst>
              <a:ext uri="{FF2B5EF4-FFF2-40B4-BE49-F238E27FC236}">
                <a16:creationId xmlns:a16="http://schemas.microsoft.com/office/drawing/2014/main" id="{05080E11-8833-4678-AF55-62A4C64F9D6C}"/>
              </a:ext>
            </a:extLst>
          </p:cNvPr>
          <p:cNvSpPr txBox="1"/>
          <p:nvPr/>
        </p:nvSpPr>
        <p:spPr>
          <a:xfrm>
            <a:off x="4719423" y="6465315"/>
            <a:ext cx="8691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400" dirty="0">
                <a:solidFill>
                  <a:prstClr val="black"/>
                </a:solidFill>
              </a:rPr>
              <a:t>S. </a:t>
            </a:r>
            <a:r>
              <a:rPr lang="sk-SK" sz="1400" dirty="0" err="1">
                <a:solidFill>
                  <a:prstClr val="black"/>
                </a:solidFill>
              </a:rPr>
              <a:t>Gabáni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3" name="BlokTextu 12">
            <a:extLst>
              <a:ext uri="{FF2B5EF4-FFF2-40B4-BE49-F238E27FC236}">
                <a16:creationId xmlns:a16="http://schemas.microsoft.com/office/drawing/2014/main" id="{108CF332-7F2E-4EE8-92E3-8A7EAE37145B}"/>
              </a:ext>
            </a:extLst>
          </p:cNvPr>
          <p:cNvSpPr txBox="1"/>
          <p:nvPr/>
        </p:nvSpPr>
        <p:spPr>
          <a:xfrm>
            <a:off x="5655527" y="6465315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prstClr val="black"/>
                </a:solidFill>
              </a:rPr>
              <a:t>E. </a:t>
            </a:r>
            <a:r>
              <a:rPr lang="sk-SK" sz="1400" dirty="0" err="1">
                <a:solidFill>
                  <a:prstClr val="black"/>
                </a:solidFill>
              </a:rPr>
              <a:t>Gažo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4" name="BlokTextu 13">
            <a:extLst>
              <a:ext uri="{FF2B5EF4-FFF2-40B4-BE49-F238E27FC236}">
                <a16:creationId xmlns:a16="http://schemas.microsoft.com/office/drawing/2014/main" id="{8A8B0D5B-9C59-446E-AC80-C555F0D46233}"/>
              </a:ext>
            </a:extLst>
          </p:cNvPr>
          <p:cNvSpPr txBox="1"/>
          <p:nvPr/>
        </p:nvSpPr>
        <p:spPr>
          <a:xfrm>
            <a:off x="6591631" y="6465315"/>
            <a:ext cx="8649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400" dirty="0">
                <a:solidFill>
                  <a:prstClr val="black"/>
                </a:solidFill>
              </a:rPr>
              <a:t>G. </a:t>
            </a:r>
            <a:r>
              <a:rPr lang="sk-SK" sz="1400" dirty="0" err="1">
                <a:solidFill>
                  <a:prstClr val="black"/>
                </a:solidFill>
              </a:rPr>
              <a:t>Pristáš</a:t>
            </a:r>
            <a:endParaRPr lang="en-US" sz="1400" dirty="0">
              <a:solidFill>
                <a:prstClr val="black"/>
              </a:solidFill>
            </a:endParaRPr>
          </a:p>
        </p:txBody>
      </p:sp>
      <p:pic>
        <p:nvPicPr>
          <p:cNvPr id="15" name="Picture 2" descr="C:\Users\Slavo\Desktop\2019\19_ISBB_Japan\ORALs\Hyogo\Matúš Orendáč foto.jpg">
            <a:extLst>
              <a:ext uri="{FF2B5EF4-FFF2-40B4-BE49-F238E27FC236}">
                <a16:creationId xmlns:a16="http://schemas.microsoft.com/office/drawing/2014/main" id="{F7BE2F8F-646D-4721-A11B-76FB575251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/>
          <a:srcRect b="1353"/>
          <a:stretch>
            <a:fillRect/>
          </a:stretch>
        </p:blipFill>
        <p:spPr bwMode="auto">
          <a:xfrm>
            <a:off x="7599743" y="5509715"/>
            <a:ext cx="792088" cy="1042002"/>
          </a:xfrm>
          <a:prstGeom prst="rect">
            <a:avLst/>
          </a:prstGeom>
          <a:noFill/>
        </p:spPr>
      </p:pic>
      <p:sp>
        <p:nvSpPr>
          <p:cNvPr id="16" name="BlokTextu 15">
            <a:extLst>
              <a:ext uri="{FF2B5EF4-FFF2-40B4-BE49-F238E27FC236}">
                <a16:creationId xmlns:a16="http://schemas.microsoft.com/office/drawing/2014/main" id="{288BDFC2-EB66-4F20-9A33-6AB7C0C6C33A}"/>
              </a:ext>
            </a:extLst>
          </p:cNvPr>
          <p:cNvSpPr txBox="1"/>
          <p:nvPr/>
        </p:nvSpPr>
        <p:spPr>
          <a:xfrm>
            <a:off x="7462827" y="6465315"/>
            <a:ext cx="10431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prstClr val="black"/>
                </a:solidFill>
              </a:rPr>
              <a:t>M</a:t>
            </a:r>
            <a:r>
              <a:rPr lang="sk-SK" sz="1400" dirty="0">
                <a:solidFill>
                  <a:prstClr val="black"/>
                </a:solidFill>
              </a:rPr>
              <a:t>. </a:t>
            </a:r>
            <a:r>
              <a:rPr lang="en-US" sz="1400" dirty="0" err="1">
                <a:solidFill>
                  <a:prstClr val="black"/>
                </a:solidFill>
              </a:rPr>
              <a:t>Orend</a:t>
            </a:r>
            <a:r>
              <a:rPr lang="sk-SK" sz="1400" dirty="0" err="1">
                <a:solidFill>
                  <a:prstClr val="black"/>
                </a:solidFill>
              </a:rPr>
              <a:t>áč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7" name="BlokTextu 16">
            <a:extLst>
              <a:ext uri="{FF2B5EF4-FFF2-40B4-BE49-F238E27FC236}">
                <a16:creationId xmlns:a16="http://schemas.microsoft.com/office/drawing/2014/main" id="{2AB4C712-70C5-459F-AF7E-62291157E8B8}"/>
              </a:ext>
            </a:extLst>
          </p:cNvPr>
          <p:cNvSpPr txBox="1"/>
          <p:nvPr/>
        </p:nvSpPr>
        <p:spPr>
          <a:xfrm>
            <a:off x="-340040" y="5732920"/>
            <a:ext cx="40718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2788" algn="ctr"/>
            <a:r>
              <a:rPr lang="sk-SK" sz="2000" b="1" dirty="0">
                <a:solidFill>
                  <a:srgbClr val="3333CC"/>
                </a:solidFill>
              </a:rPr>
              <a:t>Mater</a:t>
            </a:r>
            <a:r>
              <a:rPr lang="en-US" sz="2000" b="1" dirty="0" err="1">
                <a:solidFill>
                  <a:srgbClr val="3333CC"/>
                </a:solidFill>
              </a:rPr>
              <a:t>ials</a:t>
            </a:r>
            <a:r>
              <a:rPr lang="en-US" sz="2000" b="1" dirty="0">
                <a:solidFill>
                  <a:srgbClr val="3333CC"/>
                </a:solidFill>
              </a:rPr>
              <a:t> under extreme conditions</a:t>
            </a:r>
            <a:endParaRPr lang="sk-SK" sz="2000" b="1" dirty="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581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4B31B0-5E71-4921-BDAB-5FFE9585B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Publ</a:t>
            </a:r>
            <a:r>
              <a:rPr lang="en-US" dirty="0" err="1"/>
              <a:t>ications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6775750-19CE-46C2-BE47-9EE0F3FDE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Font typeface="Courier New" panose="02070309020205020404" pitchFamily="49" charset="0"/>
              <a:buChar char="o"/>
            </a:pPr>
            <a:r>
              <a:rPr lang="sk-SK" dirty="0"/>
              <a:t>J.</a:t>
            </a:r>
            <a:r>
              <a:rPr lang="en-US" dirty="0"/>
              <a:t>B</a:t>
            </a:r>
            <a:r>
              <a:rPr lang="sk-SK" dirty="0" err="1"/>
              <a:t>ačkai</a:t>
            </a:r>
            <a:r>
              <a:rPr lang="sk-SK" dirty="0"/>
              <a:t> et al., </a:t>
            </a:r>
            <a:r>
              <a:rPr lang="sk-SK" dirty="0" err="1"/>
              <a:t>Superconducting</a:t>
            </a:r>
            <a:r>
              <a:rPr lang="sk-SK" dirty="0"/>
              <a:t> </a:t>
            </a:r>
            <a:r>
              <a:rPr lang="sk-SK" dirty="0" err="1"/>
              <a:t>phase</a:t>
            </a:r>
            <a:r>
              <a:rPr lang="sk-SK" dirty="0"/>
              <a:t> diagram of LuB</a:t>
            </a:r>
            <a:r>
              <a:rPr lang="sk-SK" baseline="-25000" dirty="0"/>
              <a:t>12</a:t>
            </a:r>
            <a:r>
              <a:rPr lang="sk-SK" dirty="0"/>
              <a:t> and Lu</a:t>
            </a:r>
            <a:r>
              <a:rPr lang="sk-SK" baseline="-25000" dirty="0"/>
              <a:t>1-X</a:t>
            </a:r>
            <a:r>
              <a:rPr lang="sk-SK" dirty="0"/>
              <a:t>Zr</a:t>
            </a:r>
            <a:r>
              <a:rPr lang="sk-SK" baseline="-25000" dirty="0"/>
              <a:t>X</a:t>
            </a:r>
            <a:r>
              <a:rPr lang="sk-SK" dirty="0"/>
              <a:t>B</a:t>
            </a:r>
            <a:r>
              <a:rPr lang="sk-SK" baseline="-25000" dirty="0"/>
              <a:t>4</a:t>
            </a:r>
            <a:r>
              <a:rPr lang="sk-SK" dirty="0"/>
              <a:t> (x </a:t>
            </a:r>
            <a:r>
              <a:rPr lang="en-US" dirty="0">
                <a:sym typeface="Symbol" panose="05050102010706020507" pitchFamily="18" charset="2"/>
              </a:rPr>
              <a:t></a:t>
            </a:r>
            <a:r>
              <a:rPr lang="en-US" dirty="0"/>
              <a:t> 0.45) down to 50 </a:t>
            </a:r>
            <a:r>
              <a:rPr lang="en-US" dirty="0" err="1"/>
              <a:t>mK.</a:t>
            </a:r>
            <a:r>
              <a:rPr lang="en-US" dirty="0"/>
              <a:t> Acta Phys. Pol., vol</a:t>
            </a:r>
            <a:r>
              <a:rPr lang="sk-SK" dirty="0"/>
              <a:t>137</a:t>
            </a:r>
            <a:r>
              <a:rPr lang="en-US" dirty="0"/>
              <a:t> (2020)</a:t>
            </a:r>
            <a:endParaRPr lang="sk-SK" dirty="0"/>
          </a:p>
          <a:p>
            <a:pPr>
              <a:buFont typeface="Courier New" panose="02070309020205020404" pitchFamily="49" charset="0"/>
              <a:buChar char="o"/>
            </a:pPr>
            <a:endParaRPr lang="sk-SK" dirty="0"/>
          </a:p>
          <a:p>
            <a:pPr>
              <a:buFont typeface="Courier New" panose="02070309020205020404" pitchFamily="49" charset="0"/>
              <a:buChar char="o"/>
            </a:pPr>
            <a:r>
              <a:rPr lang="sk-SK" dirty="0"/>
              <a:t>G. </a:t>
            </a:r>
            <a:r>
              <a:rPr lang="en-US" dirty="0" err="1"/>
              <a:t>Pistáš</a:t>
            </a:r>
            <a:r>
              <a:rPr lang="en-US" dirty="0"/>
              <a:t> et al., Magnetic phase diagram of geometrically frustrated magnetic system ErB</a:t>
            </a:r>
            <a:r>
              <a:rPr lang="en-US" baseline="-25000" dirty="0"/>
              <a:t>4</a:t>
            </a:r>
            <a:r>
              <a:rPr lang="en-US" dirty="0"/>
              <a:t> under high pressure. Phys. Soc. of Jap. 011093 (2020)</a:t>
            </a:r>
            <a:endParaRPr lang="sk-SK" dirty="0"/>
          </a:p>
          <a:p>
            <a:pPr>
              <a:buFont typeface="Courier New" panose="02070309020205020404" pitchFamily="49" charset="0"/>
              <a:buChar char="o"/>
            </a:pPr>
            <a:endParaRPr lang="sk-SK" dirty="0"/>
          </a:p>
          <a:p>
            <a:pPr>
              <a:buFont typeface="Courier New" panose="02070309020205020404" pitchFamily="49" charset="0"/>
              <a:buChar char="o"/>
            </a:pPr>
            <a:r>
              <a:rPr lang="sk-SK" dirty="0"/>
              <a:t>Mat. </a:t>
            </a:r>
            <a:r>
              <a:rPr lang="sk-SK" dirty="0" err="1"/>
              <a:t>Orendáč</a:t>
            </a:r>
            <a:r>
              <a:rPr lang="sk-SK" dirty="0"/>
              <a:t> et al., </a:t>
            </a:r>
            <a:r>
              <a:rPr lang="en-US" dirty="0"/>
              <a:t>Tuning the magnetocaloric effect in the Lu-doped frustrated </a:t>
            </a:r>
            <a:r>
              <a:rPr lang="en-US" dirty="0" err="1"/>
              <a:t>Shastry</a:t>
            </a:r>
            <a:r>
              <a:rPr lang="en-US" dirty="0"/>
              <a:t>-Sutherland system Tm</a:t>
            </a:r>
            <a:r>
              <a:rPr lang="sk-SK" dirty="0"/>
              <a:t>B</a:t>
            </a:r>
            <a:r>
              <a:rPr lang="sk-SK" baseline="-25000" dirty="0"/>
              <a:t>4</a:t>
            </a:r>
            <a:r>
              <a:rPr lang="en-US" dirty="0"/>
              <a:t>. Phys. Rev. B. 102, 174422 (2020)</a:t>
            </a:r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28734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16060E-9E87-4FF1-AB88-7E9F6706C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Projects</a:t>
            </a:r>
            <a:endParaRPr lang="sk-SK" dirty="0"/>
          </a:p>
        </p:txBody>
      </p:sp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B04D3C3B-4506-4160-A23D-589723963D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4384768"/>
              </p:ext>
            </p:extLst>
          </p:nvPr>
        </p:nvGraphicFramePr>
        <p:xfrm>
          <a:off x="457200" y="1600200"/>
          <a:ext cx="8229600" cy="4624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4017985808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02272621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62256484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343891550"/>
                    </a:ext>
                  </a:extLst>
                </a:gridCol>
              </a:tblGrid>
              <a:tr h="591166">
                <a:tc>
                  <a:txBody>
                    <a:bodyPr/>
                    <a:lstStyle/>
                    <a:p>
                      <a:r>
                        <a:rPr lang="en-US" dirty="0"/>
                        <a:t>GRANT NUMBER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PRINCIPAL INVESTIGATOR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GRANT TITLE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856104"/>
                  </a:ext>
                </a:extLst>
              </a:tr>
              <a:tr h="534865">
                <a:tc>
                  <a:txBody>
                    <a:bodyPr/>
                    <a:lstStyle/>
                    <a:p>
                      <a:r>
                        <a:rPr lang="sk-SK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APVV-17-0020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Slavomír </a:t>
                      </a:r>
                      <a:r>
                        <a:rPr lang="sk-SK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Gabáni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err="1"/>
                        <a:t>Frustrated</a:t>
                      </a:r>
                      <a:r>
                        <a:rPr lang="sk-SK" sz="1600" dirty="0"/>
                        <a:t> </a:t>
                      </a:r>
                      <a:r>
                        <a:rPr lang="sk-SK" sz="1600" dirty="0" err="1"/>
                        <a:t>metallic</a:t>
                      </a:r>
                      <a:r>
                        <a:rPr lang="sk-SK" sz="1600" dirty="0"/>
                        <a:t> </a:t>
                      </a:r>
                      <a:r>
                        <a:rPr lang="sk-SK" sz="1600" dirty="0" err="1"/>
                        <a:t>magnetic</a:t>
                      </a:r>
                      <a:r>
                        <a:rPr lang="sk-SK" sz="1600" dirty="0"/>
                        <a:t> </a:t>
                      </a:r>
                      <a:r>
                        <a:rPr lang="sk-SK" sz="1600" dirty="0" err="1"/>
                        <a:t>systems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2018-2022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5068648"/>
                  </a:ext>
                </a:extLst>
              </a:tr>
              <a:tr h="534865">
                <a:tc>
                  <a:txBody>
                    <a:bodyPr/>
                    <a:lstStyle/>
                    <a:p>
                      <a:r>
                        <a:rPr lang="sk-SK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DAAD-57452699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Slavomír </a:t>
                      </a:r>
                      <a:r>
                        <a:rPr lang="sk-SK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Gabáni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Metallic</a:t>
                      </a:r>
                      <a:r>
                        <a:rPr lang="sk-SK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6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geometrically</a:t>
                      </a:r>
                      <a:r>
                        <a:rPr lang="sk-SK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6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frustrated</a:t>
                      </a:r>
                      <a:r>
                        <a:rPr lang="sk-SK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6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systems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2019-2020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7887067"/>
                  </a:ext>
                </a:extLst>
              </a:tr>
              <a:tr h="760071">
                <a:tc>
                  <a:txBody>
                    <a:bodyPr/>
                    <a:lstStyle/>
                    <a:p>
                      <a:r>
                        <a:rPr lang="sk-SK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VEGA 2/0032/20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Gabriel </a:t>
                      </a:r>
                      <a:r>
                        <a:rPr lang="sk-SK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Pristáš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Magnetic frustration and superconductivity in 2D and 3D borides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2020-2023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064980"/>
                  </a:ext>
                </a:extLst>
              </a:tr>
              <a:tr h="2003396">
                <a:tc>
                  <a:txBody>
                    <a:bodyPr/>
                    <a:lstStyle/>
                    <a:p>
                      <a:r>
                        <a:rPr lang="sk-SK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M-ERA.NET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S. Z. </a:t>
                      </a:r>
                      <a:r>
                        <a:rPr lang="sk-SK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Karashanov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k-SK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K. </a:t>
                      </a:r>
                      <a:r>
                        <a:rPr lang="sk-SK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Flachbart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Theoretical and Experimental Study of Transition Metal </a:t>
                      </a:r>
                      <a:r>
                        <a:rPr lang="en-US" sz="16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Oxyhydride</a:t>
                      </a:r>
                      <a:br>
                        <a:rPr lang="en-US" sz="1600" dirty="0"/>
                      </a:b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Nanomaterials for Superconductivity and Photocatalysis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2019-2022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17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923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Geometrically frustrated systems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47800"/>
            <a:ext cx="4648200" cy="5181600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en-US" dirty="0"/>
              <a:t>Geometrically frustrated systems</a:t>
            </a:r>
          </a:p>
          <a:p>
            <a:pPr>
              <a:buFont typeface="Courier New" pitchFamily="49" charset="0"/>
              <a:buChar char="o"/>
            </a:pPr>
            <a:endParaRPr lang="en-US" dirty="0"/>
          </a:p>
          <a:p>
            <a:pPr>
              <a:buFont typeface="Courier New" pitchFamily="49" charset="0"/>
              <a:buChar char="o"/>
            </a:pPr>
            <a:endParaRPr lang="en-US" dirty="0"/>
          </a:p>
          <a:p>
            <a:pPr>
              <a:buFont typeface="Courier New" pitchFamily="49" charset="0"/>
              <a:buChar char="o"/>
            </a:pPr>
            <a:endParaRPr lang="en-US" dirty="0"/>
          </a:p>
          <a:p>
            <a:pPr>
              <a:buFont typeface="Courier New" pitchFamily="49" charset="0"/>
              <a:buChar char="o"/>
            </a:pPr>
            <a:endParaRPr lang="en-US" dirty="0"/>
          </a:p>
          <a:p>
            <a:pPr lvl="1">
              <a:buFont typeface="Courier New" pitchFamily="49" charset="0"/>
              <a:buChar char="o"/>
            </a:pPr>
            <a:r>
              <a:rPr lang="en-US" dirty="0" err="1"/>
              <a:t>Supersolid</a:t>
            </a:r>
            <a:r>
              <a:rPr lang="en-US" dirty="0"/>
              <a:t> phase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err="1"/>
              <a:t>Skyrmion</a:t>
            </a:r>
            <a:r>
              <a:rPr lang="en-US" dirty="0"/>
              <a:t> crystals</a:t>
            </a:r>
          </a:p>
          <a:p>
            <a:pPr marL="457200" lvl="1" indent="0">
              <a:buNone/>
            </a:pPr>
            <a:endParaRPr lang="sk-SK" dirty="0"/>
          </a:p>
          <a:p>
            <a:pPr>
              <a:buFont typeface="Courier New" pitchFamily="49" charset="0"/>
              <a:buChar char="o"/>
            </a:pPr>
            <a:endParaRPr lang="sk-SK" dirty="0"/>
          </a:p>
          <a:p>
            <a:pPr>
              <a:buFont typeface="Courier New" pitchFamily="49" charset="0"/>
              <a:buChar char="o"/>
            </a:pPr>
            <a:endParaRPr lang="sk-SK" dirty="0"/>
          </a:p>
          <a:p>
            <a:pPr>
              <a:buFont typeface="Courier New" pitchFamily="49" charset="0"/>
              <a:buChar char="o"/>
            </a:pP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4" name="Obrázok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1562100"/>
            <a:ext cx="3810000" cy="29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71600" y="2863850"/>
            <a:ext cx="270510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Experimental methods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524000"/>
            <a:ext cx="3962400" cy="4525963"/>
          </a:xfrm>
        </p:spPr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baseline="30000" dirty="0"/>
              <a:t>4</a:t>
            </a:r>
            <a:r>
              <a:rPr lang="en-US" dirty="0"/>
              <a:t>He Cryostat</a:t>
            </a:r>
            <a:endParaRPr lang="sk-SK" dirty="0"/>
          </a:p>
          <a:p>
            <a:pPr lvl="1">
              <a:buFont typeface="Courier New" pitchFamily="49" charset="0"/>
              <a:buChar char="o"/>
            </a:pPr>
            <a:r>
              <a:rPr lang="sk-SK" dirty="0"/>
              <a:t>T = 1.5 K</a:t>
            </a:r>
          </a:p>
          <a:p>
            <a:pPr lvl="1">
              <a:buFont typeface="Courier New" pitchFamily="49" charset="0"/>
              <a:buChar char="o"/>
            </a:pPr>
            <a:r>
              <a:rPr lang="sk-SK" dirty="0"/>
              <a:t>B = 8 T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3352800"/>
            <a:ext cx="2476500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74140" y="3733800"/>
            <a:ext cx="3783985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921624" y="2852999"/>
            <a:ext cx="1146175" cy="3904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Zástupný symbol obsahu 2"/>
          <p:cNvSpPr txBox="1">
            <a:spLocks/>
          </p:cNvSpPr>
          <p:nvPr/>
        </p:nvSpPr>
        <p:spPr>
          <a:xfrm>
            <a:off x="4876800" y="1524000"/>
            <a:ext cx="3962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Courier New" pitchFamily="49" charset="0"/>
              <a:buChar char="o"/>
            </a:pPr>
            <a:r>
              <a:rPr kumimoji="0" lang="sk-SK" sz="3200" b="0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</a:t>
            </a:r>
            <a:r>
              <a:rPr lang="sk-SK" sz="3200" dirty="0"/>
              <a:t>-</a:t>
            </a:r>
            <a:r>
              <a:rPr lang="sk-SK" sz="3200" baseline="30000" dirty="0"/>
              <a:t>4</a:t>
            </a:r>
            <a:r>
              <a:rPr lang="sk-SK" sz="3200" dirty="0"/>
              <a:t>He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dilution refrigerator</a:t>
            </a:r>
            <a:endParaRPr kumimoji="0" lang="sk-SK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 typeface="Courier New" pitchFamily="49" charset="0"/>
              <a:buChar char="o"/>
            </a:pPr>
            <a:r>
              <a:rPr lang="sk-SK" sz="2800" dirty="0"/>
              <a:t>T = 50 </a:t>
            </a:r>
            <a:r>
              <a:rPr lang="sk-SK" sz="2800" dirty="0" err="1"/>
              <a:t>mK</a:t>
            </a:r>
            <a:endParaRPr lang="sk-SK" sz="2800" dirty="0"/>
          </a:p>
          <a:p>
            <a:pPr marL="800100" lvl="1" indent="-342900">
              <a:spcBef>
                <a:spcPct val="20000"/>
              </a:spcBef>
              <a:buFont typeface="Courier New" pitchFamily="49" charset="0"/>
              <a:buChar char="o"/>
            </a:pPr>
            <a:r>
              <a:rPr kumimoji="0" lang="sk-SK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sk-SK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10 T</a:t>
            </a:r>
            <a:endParaRPr kumimoji="0" lang="sk-SK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kumimoji="0" lang="sk-SK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spcBef>
                <a:spcPct val="20000"/>
              </a:spcBef>
            </a:pPr>
            <a:endParaRPr lang="sk-SK" sz="3200" dirty="0"/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Exp</a:t>
            </a:r>
            <a:r>
              <a:rPr lang="en-US" dirty="0" err="1"/>
              <a:t>erimental</a:t>
            </a:r>
            <a:r>
              <a:rPr lang="en-US" dirty="0"/>
              <a:t> methods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28600" y="1600200"/>
            <a:ext cx="3505200" cy="4906962"/>
          </a:xfrm>
        </p:spPr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dirty="0"/>
              <a:t>Piston cylinder cell</a:t>
            </a:r>
          </a:p>
          <a:p>
            <a:pPr>
              <a:buFont typeface="Courier New" pitchFamily="49" charset="0"/>
              <a:buChar char="o"/>
            </a:pPr>
            <a:endParaRPr lang="sk-SK" dirty="0"/>
          </a:p>
          <a:p>
            <a:pPr lvl="1">
              <a:buFont typeface="Courier New" pitchFamily="49" charset="0"/>
              <a:buChar char="o"/>
            </a:pPr>
            <a:r>
              <a:rPr lang="en-US" dirty="0">
                <a:solidFill>
                  <a:prstClr val="black"/>
                </a:solidFill>
                <a:sym typeface="Symbol"/>
              </a:rPr>
              <a:t>maximum pressure </a:t>
            </a:r>
            <a:r>
              <a:rPr lang="sk-SK" dirty="0">
                <a:solidFill>
                  <a:prstClr val="black"/>
                </a:solidFill>
                <a:sym typeface="Symbol"/>
              </a:rPr>
              <a:t> 3 G</a:t>
            </a:r>
            <a:r>
              <a:rPr lang="en-US" dirty="0">
                <a:solidFill>
                  <a:prstClr val="black"/>
                </a:solidFill>
                <a:sym typeface="Symbol"/>
              </a:rPr>
              <a:t>P</a:t>
            </a:r>
            <a:r>
              <a:rPr lang="sk-SK" dirty="0">
                <a:solidFill>
                  <a:prstClr val="black"/>
                </a:solidFill>
                <a:sym typeface="Symbol"/>
              </a:rPr>
              <a:t>a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>
                <a:solidFill>
                  <a:prstClr val="black"/>
                </a:solidFill>
                <a:sym typeface="Symbol"/>
              </a:rPr>
              <a:t>resistivity</a:t>
            </a:r>
            <a:r>
              <a:rPr lang="sk-SK" dirty="0">
                <a:solidFill>
                  <a:prstClr val="black"/>
                </a:solidFill>
                <a:sym typeface="Symbol"/>
              </a:rPr>
              <a:t>,</a:t>
            </a:r>
            <a:r>
              <a:rPr lang="en-US" dirty="0">
                <a:solidFill>
                  <a:prstClr val="black"/>
                </a:solidFill>
                <a:sym typeface="Symbol"/>
              </a:rPr>
              <a:t>          </a:t>
            </a:r>
            <a:r>
              <a:rPr lang="sk-SK" dirty="0">
                <a:solidFill>
                  <a:prstClr val="black"/>
                </a:solidFill>
                <a:sym typeface="Symbol"/>
              </a:rPr>
              <a:t> </a:t>
            </a:r>
            <a:r>
              <a:rPr lang="sk-SK" dirty="0" err="1">
                <a:solidFill>
                  <a:prstClr val="black"/>
                </a:solidFill>
                <a:sym typeface="Symbol"/>
              </a:rPr>
              <a:t>ac</a:t>
            </a:r>
            <a:r>
              <a:rPr lang="sk-SK" dirty="0">
                <a:solidFill>
                  <a:prstClr val="black"/>
                </a:solidFill>
                <a:sym typeface="Symbol"/>
              </a:rPr>
              <a:t> </a:t>
            </a:r>
            <a:r>
              <a:rPr lang="en-US" dirty="0">
                <a:solidFill>
                  <a:prstClr val="black"/>
                </a:solidFill>
                <a:sym typeface="Symbol"/>
              </a:rPr>
              <a:t>magnetic susceptibility</a:t>
            </a:r>
            <a:endParaRPr lang="sk-SK" dirty="0"/>
          </a:p>
        </p:txBody>
      </p:sp>
      <p:pic>
        <p:nvPicPr>
          <p:cNvPr id="4" name="Obrázok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1676400"/>
            <a:ext cx="4876800" cy="490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Experim</a:t>
            </a:r>
            <a:r>
              <a:rPr lang="en-US" dirty="0" err="1"/>
              <a:t>ental</a:t>
            </a:r>
            <a:r>
              <a:rPr lang="en-US" dirty="0"/>
              <a:t> results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05000"/>
            <a:ext cx="32004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k-SK" dirty="0"/>
          </a:p>
          <a:p>
            <a:pPr>
              <a:buFont typeface="Courier New" pitchFamily="49" charset="0"/>
              <a:buChar char="o"/>
            </a:pPr>
            <a:endParaRPr lang="sk-SK" dirty="0"/>
          </a:p>
          <a:p>
            <a:pPr>
              <a:buNone/>
            </a:pPr>
            <a:r>
              <a:rPr lang="sk-SK" dirty="0"/>
              <a:t>  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538F3FEC-7B29-47E2-8250-069CC4F09B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1593733"/>
              </p:ext>
            </p:extLst>
          </p:nvPr>
        </p:nvGraphicFramePr>
        <p:xfrm>
          <a:off x="0" y="2667000"/>
          <a:ext cx="4680444" cy="3581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Graph" r:id="rId4" imgW="3920760" imgH="3000960" progId="Origin95.Graph">
                  <p:embed/>
                </p:oleObj>
              </mc:Choice>
              <mc:Fallback>
                <p:oleObj name="Graph" r:id="rId4" imgW="3920760" imgH="3000960" progId="Origin95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2667000"/>
                        <a:ext cx="4680444" cy="35813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70422004-F39D-41B5-BB5A-EBFD7352C7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3233984"/>
              </p:ext>
            </p:extLst>
          </p:nvPr>
        </p:nvGraphicFramePr>
        <p:xfrm>
          <a:off x="4495800" y="2667001"/>
          <a:ext cx="4680442" cy="3581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Graph" r:id="rId6" imgW="3920760" imgH="3000960" progId="Origin95.Graph">
                  <p:embed/>
                </p:oleObj>
              </mc:Choice>
              <mc:Fallback>
                <p:oleObj name="Graph" r:id="rId6" imgW="3920760" imgH="3000960" progId="Origin95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495800" y="2667001"/>
                        <a:ext cx="4680442" cy="35813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BlokTextu 5">
            <a:extLst>
              <a:ext uri="{FF2B5EF4-FFF2-40B4-BE49-F238E27FC236}">
                <a16:creationId xmlns:a16="http://schemas.microsoft.com/office/drawing/2014/main" id="{8681A517-833B-4211-9D76-F98B57D161CC}"/>
              </a:ext>
            </a:extLst>
          </p:cNvPr>
          <p:cNvSpPr txBox="1"/>
          <p:nvPr/>
        </p:nvSpPr>
        <p:spPr>
          <a:xfrm>
            <a:off x="990600" y="1886655"/>
            <a:ext cx="26148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Phase diagram of HoB</a:t>
            </a:r>
            <a:r>
              <a:rPr lang="en-US" baseline="-25000" dirty="0"/>
              <a:t>4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en-US" dirty="0"/>
              <a:t>P0 ≈ atmosphere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en-US" dirty="0"/>
              <a:t>P5 ≈ 3 </a:t>
            </a:r>
            <a:r>
              <a:rPr lang="en-US" dirty="0" err="1"/>
              <a:t>GPa</a:t>
            </a:r>
            <a:endParaRPr lang="en-US" dirty="0"/>
          </a:p>
          <a:p>
            <a:endParaRPr lang="sk-SK" dirty="0"/>
          </a:p>
        </p:txBody>
      </p:sp>
      <p:sp>
        <p:nvSpPr>
          <p:cNvPr id="7" name="BlokTextu 6">
            <a:extLst>
              <a:ext uri="{FF2B5EF4-FFF2-40B4-BE49-F238E27FC236}">
                <a16:creationId xmlns:a16="http://schemas.microsoft.com/office/drawing/2014/main" id="{96FCC56C-B6C9-4AA5-BB65-039547EC9FE7}"/>
              </a:ext>
            </a:extLst>
          </p:cNvPr>
          <p:cNvSpPr txBox="1"/>
          <p:nvPr/>
        </p:nvSpPr>
        <p:spPr>
          <a:xfrm>
            <a:off x="4755355" y="2438400"/>
            <a:ext cx="4161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Evolution of T</a:t>
            </a:r>
            <a:r>
              <a:rPr lang="en-US" baseline="-25000" dirty="0"/>
              <a:t>n</a:t>
            </a:r>
            <a:r>
              <a:rPr lang="en-US" dirty="0"/>
              <a:t> with increasing pressure</a:t>
            </a:r>
            <a:endParaRPr lang="sk-S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en-US" dirty="0"/>
              <a:t>Investigation of</a:t>
            </a:r>
            <a:r>
              <a:rPr lang="sk-SK" dirty="0"/>
              <a:t> TmB</a:t>
            </a:r>
            <a:r>
              <a:rPr lang="sk-SK" baseline="-25000" dirty="0"/>
              <a:t>4</a:t>
            </a:r>
            <a:r>
              <a:rPr lang="sk-SK" dirty="0"/>
              <a:t>, ErB</a:t>
            </a:r>
            <a:r>
              <a:rPr lang="sk-SK" baseline="-25000" dirty="0"/>
              <a:t>4</a:t>
            </a:r>
            <a:r>
              <a:rPr lang="sk-SK" dirty="0"/>
              <a:t>, HoB</a:t>
            </a:r>
            <a:r>
              <a:rPr lang="sk-SK" baseline="-25000" dirty="0"/>
              <a:t>4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/>
              <a:t>Resistivity measurement</a:t>
            </a:r>
            <a:endParaRPr lang="sk-SK" dirty="0"/>
          </a:p>
          <a:p>
            <a:pPr lvl="1">
              <a:buFont typeface="Courier New" pitchFamily="49" charset="0"/>
              <a:buChar char="o"/>
            </a:pPr>
            <a:r>
              <a:rPr lang="en-US" dirty="0"/>
              <a:t>Heat capacity</a:t>
            </a:r>
            <a:endParaRPr lang="sk-SK" dirty="0"/>
          </a:p>
          <a:p>
            <a:pPr lvl="1">
              <a:buFont typeface="Courier New" pitchFamily="49" charset="0"/>
              <a:buChar char="o"/>
            </a:pPr>
            <a:r>
              <a:rPr lang="en-US" dirty="0"/>
              <a:t>Magnetization</a:t>
            </a:r>
            <a:endParaRPr lang="sk-SK" dirty="0"/>
          </a:p>
          <a:p>
            <a:pPr>
              <a:buFont typeface="Courier New" pitchFamily="49" charset="0"/>
              <a:buChar char="o"/>
            </a:pPr>
            <a:endParaRPr lang="sk-SK" baseline="-25000" dirty="0"/>
          </a:p>
          <a:p>
            <a:pPr>
              <a:buFont typeface="Courier New" pitchFamily="49" charset="0"/>
              <a:buChar char="o"/>
            </a:pPr>
            <a:r>
              <a:rPr lang="en-US" dirty="0"/>
              <a:t>Phase diagrams</a:t>
            </a:r>
          </a:p>
          <a:p>
            <a:pPr>
              <a:buFont typeface="Courier New" pitchFamily="49" charset="0"/>
              <a:buChar char="o"/>
            </a:pPr>
            <a:endParaRPr lang="en-US" dirty="0"/>
          </a:p>
          <a:p>
            <a:pPr>
              <a:buFont typeface="Courier New" pitchFamily="49" charset="0"/>
              <a:buChar char="o"/>
            </a:pPr>
            <a:r>
              <a:rPr lang="en-US" dirty="0"/>
              <a:t>Influence of pressure on superconductivity</a:t>
            </a:r>
            <a:endParaRPr lang="sk-SK" dirty="0"/>
          </a:p>
          <a:p>
            <a:pPr>
              <a:buFont typeface="Courier New" pitchFamily="49" charset="0"/>
              <a:buChar char="o"/>
            </a:pPr>
            <a:endParaRPr lang="sk-SK" dirty="0"/>
          </a:p>
          <a:p>
            <a:pPr>
              <a:buFont typeface="Courier New" pitchFamily="49" charset="0"/>
              <a:buChar char="o"/>
            </a:pPr>
            <a:endParaRPr lang="sk-SK" dirty="0"/>
          </a:p>
          <a:p>
            <a:endParaRPr lang="sk-SK" baseline="-25000" dirty="0"/>
          </a:p>
          <a:p>
            <a:endParaRPr lang="sk-SK" baseline="-25000" dirty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3241</TotalTime>
  <Words>331</Words>
  <Application>Microsoft Office PowerPoint</Application>
  <PresentationFormat>Prezentácia na obrazovke (4:3)</PresentationFormat>
  <Paragraphs>98</Paragraphs>
  <Slides>10</Slides>
  <Notes>7</Notes>
  <HiddenSlides>0</HiddenSlides>
  <MMClips>0</MMClips>
  <ScaleCrop>false</ScaleCrop>
  <HeadingPairs>
    <vt:vector size="8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6" baseType="lpstr">
      <vt:lpstr>Arial</vt:lpstr>
      <vt:lpstr>Calibri</vt:lpstr>
      <vt:lpstr>Courier New</vt:lpstr>
      <vt:lpstr>Symbol</vt:lpstr>
      <vt:lpstr>Motív Office</vt:lpstr>
      <vt:lpstr>Graph</vt:lpstr>
      <vt:lpstr>Geometrically Frustrated Magnetic Systems under High Pressure</vt:lpstr>
      <vt:lpstr>Workplace</vt:lpstr>
      <vt:lpstr>Publications</vt:lpstr>
      <vt:lpstr>Projects</vt:lpstr>
      <vt:lpstr>Geometrically frustrated systems</vt:lpstr>
      <vt:lpstr>Experimental methods</vt:lpstr>
      <vt:lpstr>Experimental methods</vt:lpstr>
      <vt:lpstr>Experimental results</vt:lpstr>
      <vt:lpstr>Conclusion</vt:lpstr>
      <vt:lpstr>Thank you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Geometrically Frustrated Magnetic Systems under High Pressure</dc:title>
  <dc:creator>Windows User</dc:creator>
  <cp:lastModifiedBy>julob</cp:lastModifiedBy>
  <cp:revision>66</cp:revision>
  <dcterms:created xsi:type="dcterms:W3CDTF">2021-03-27T20:19:51Z</dcterms:created>
  <dcterms:modified xsi:type="dcterms:W3CDTF">2021-06-16T14:07:44Z</dcterms:modified>
</cp:coreProperties>
</file>