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6" r:id="rId3"/>
    <p:sldId id="257" r:id="rId4"/>
    <p:sldId id="287" r:id="rId5"/>
    <p:sldId id="289" r:id="rId6"/>
    <p:sldId id="262" r:id="rId7"/>
    <p:sldId id="260" r:id="rId8"/>
    <p:sldId id="266" r:id="rId9"/>
    <p:sldId id="267" r:id="rId10"/>
    <p:sldId id="274" r:id="rId11"/>
    <p:sldId id="268" r:id="rId12"/>
    <p:sldId id="276" r:id="rId13"/>
    <p:sldId id="280" r:id="rId14"/>
    <p:sldId id="278" r:id="rId15"/>
    <p:sldId id="290" r:id="rId16"/>
    <p:sldId id="284" r:id="rId17"/>
    <p:sldId id="275" r:id="rId18"/>
    <p:sldId id="283" r:id="rId19"/>
    <p:sldId id="281" r:id="rId20"/>
    <p:sldId id="285" r:id="rId21"/>
    <p:sldId id="272" r:id="rId22"/>
    <p:sldId id="277" r:id="rId23"/>
    <p:sldId id="291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40524-A731-474F-A8F1-1B54E2F6A6EA}" type="datetimeFigureOut">
              <a:rPr lang="sk-SK" smtClean="0"/>
              <a:pPr/>
              <a:t>17. 6. 2020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D1732-E137-423A-8363-40D7DCA6E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4C19-7F0B-4CF7-BF89-67C7C41139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 single TMD layer, finite in-plane electric fields are allowed by symmetry (due to the absence of inversion symmetry), and this leads then through spin-orbit interaction to effective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-dependent magnetic fields (polarized perpendicularly to the layers), which act on the electrons. These fields are large and fix the electron spin to the out-of-plane direction (with opposite signs for electrons with opposite momenta) [Johannes06, Gong13], thereby making the action of experimentally achievable in-plane external magnetic field highly irrelevant. As a result, superconductivity survives in much larger magnetic fields than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Since there exists a single preferred direction in spin space, superconductors with this type of spin-orbit coupling have been dubbed “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Ising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superconductors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2B085-4477-461D-80EF-CA28C12983B4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1997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Doktorandský </a:t>
            </a:r>
            <a:r>
              <a:rPr lang="sk-SK"/>
              <a:t>seminár 2020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Ondrej </a:t>
            </a:r>
            <a:r>
              <a:rPr lang="sk-SK" dirty="0" err="1"/>
              <a:t>Šofranko</a:t>
            </a:r>
            <a:endParaRPr lang="sk-SK" dirty="0"/>
          </a:p>
          <a:p>
            <a:endParaRPr lang="en-US" dirty="0"/>
          </a:p>
        </p:txBody>
      </p:sp>
      <p:pic>
        <p:nvPicPr>
          <p:cNvPr id="4" name="Picture 4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92" y="213292"/>
            <a:ext cx="990000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Výsledok vyhľadávania obrázkov pre dopyt upjs pf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292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2 x 2 CDW</a:t>
            </a:r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6F44A02-8EB4-49A8-81B8-E91717C28F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73" y="1585655"/>
            <a:ext cx="7363853" cy="368668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C32AE492-28D3-4290-BD3A-CDF59C2ABD48}"/>
              </a:ext>
            </a:extLst>
          </p:cNvPr>
          <p:cNvSpPr txBox="1"/>
          <p:nvPr/>
        </p:nvSpPr>
        <p:spPr>
          <a:xfrm>
            <a:off x="2133600" y="579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Bias 100 mV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6061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2 x 2 CDW, disperzia </a:t>
            </a:r>
            <a:r>
              <a:rPr lang="sk-SK" sz="2800" dirty="0" err="1"/>
              <a:t>fonónov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sk-SK" sz="2000"/>
              <a:t>Dopovaním Nb elektrónmi vzniká vo fonónovom spektre nestabilita spájaná s vlnami nábojovej hustoty</a:t>
            </a:r>
          </a:p>
          <a:p>
            <a:pPr lvl="1"/>
            <a:r>
              <a:rPr lang="sk-SK" sz="1800"/>
              <a:t>Poloha nestability sa zhoduje s experimentálne pozorovanými CDW na LSNS</a:t>
            </a:r>
          </a:p>
          <a:p>
            <a:r>
              <a:rPr lang="sk-SK" sz="2000"/>
              <a:t>Zvýšením dopovania, nestabilita zaniká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- 0.5 mV</a:t>
            </a:r>
            <a:endParaRPr lang="sk-SK" dirty="0"/>
          </a:p>
        </p:txBody>
      </p:sp>
      <p:pic>
        <p:nvPicPr>
          <p:cNvPr id="11267" name="Picture 3" descr="C:\Users\Tomas\Google Drive\1Q1H-data-STM\Crystal-x-001\hann-run-001\fft2D\exports\rotated\LSNS-1Q1H-CX-001224.sxm_fft2D_-0.5m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-171000"/>
            <a:ext cx="7200000" cy="7200000"/>
          </a:xfrm>
          <a:prstGeom prst="rect">
            <a:avLst/>
          </a:prstGeom>
          <a:noFill/>
        </p:spPr>
      </p:pic>
      <p:sp>
        <p:nvSpPr>
          <p:cNvPr id="6" name="BlokTextu 3">
            <a:extLst>
              <a:ext uri="{FF2B5EF4-FFF2-40B4-BE49-F238E27FC236}">
                <a16:creationId xmlns:a16="http://schemas.microsoft.com/office/drawing/2014/main" xmlns="" id="{21436B61-FF56-47B2-9AD2-1A6A2F328238}"/>
              </a:ext>
            </a:extLst>
          </p:cNvPr>
          <p:cNvSpPr txBox="1"/>
          <p:nvPr/>
        </p:nvSpPr>
        <p:spPr>
          <a:xfrm>
            <a:off x="1295400" y="681335"/>
            <a:ext cx="2743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Close to Fermi level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1Q1H elektrónová štruktúra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410" y="1828800"/>
            <a:ext cx="392459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962399" cy="32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10477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01728"/>
            <a:ext cx="7200000" cy="66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01728"/>
            <a:ext cx="7200000" cy="66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xmlns="" id="{17A7A2CF-68FD-40D0-8DB2-DBF6559C476E}"/>
              </a:ext>
            </a:extLst>
          </p:cNvPr>
          <p:cNvSpPr/>
          <p:nvPr/>
        </p:nvSpPr>
        <p:spPr>
          <a:xfrm rot="19857697">
            <a:off x="3366399" y="1663944"/>
            <a:ext cx="990600" cy="1519936"/>
          </a:xfrm>
          <a:prstGeom prst="ellipse">
            <a:avLst/>
          </a:prstGeom>
          <a:solidFill>
            <a:srgbClr val="9BBB59">
              <a:alpha val="4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2519985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</a:rPr>
              <a:t>Ising splitting ??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8" name="Ovál 3">
            <a:extLst>
              <a:ext uri="{FF2B5EF4-FFF2-40B4-BE49-F238E27FC236}">
                <a16:creationId xmlns:a16="http://schemas.microsoft.com/office/drawing/2014/main" xmlns="" id="{17A7A2CF-68FD-40D0-8DB2-DBF6559C476E}"/>
              </a:ext>
            </a:extLst>
          </p:cNvPr>
          <p:cNvSpPr/>
          <p:nvPr/>
        </p:nvSpPr>
        <p:spPr>
          <a:xfrm rot="16200000">
            <a:off x="2779268" y="2726182"/>
            <a:ext cx="990600" cy="1519936"/>
          </a:xfrm>
          <a:prstGeom prst="ellipse">
            <a:avLst/>
          </a:prstGeom>
          <a:solidFill>
            <a:srgbClr val="9BBB59">
              <a:alpha val="4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41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S</a:t>
            </a:r>
            <a:r>
              <a:rPr lang="sk-SK"/>
              <a:t>pin </a:t>
            </a:r>
            <a:r>
              <a:rPr lang="sk-SK" b="1"/>
              <a:t>P</a:t>
            </a:r>
            <a:r>
              <a:rPr lang="sk-SK"/>
              <a:t>olarised </a:t>
            </a:r>
            <a:r>
              <a:rPr lang="sk-SK" b="1"/>
              <a:t>QPI</a:t>
            </a:r>
            <a:r>
              <a:rPr lang="sk-SK"/>
              <a:t> ??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920000" cy="438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S</a:t>
            </a:r>
            <a:r>
              <a:rPr lang="sk-SK"/>
              <a:t>pin </a:t>
            </a:r>
            <a:r>
              <a:rPr lang="sk-SK" b="1"/>
              <a:t>P</a:t>
            </a:r>
            <a:r>
              <a:rPr lang="sk-SK"/>
              <a:t>olarised </a:t>
            </a:r>
            <a:r>
              <a:rPr lang="sk-SK" b="1"/>
              <a:t>STM</a:t>
            </a:r>
            <a:endParaRPr lang="en-US"/>
          </a:p>
        </p:txBody>
      </p:sp>
      <p:pic>
        <p:nvPicPr>
          <p:cNvPr id="3" name="Picture 4" descr="D:\ONDRO\DOKTORANDSKE\UHV-STM-XPS\STM\Cr\Cr(100)-treatmentCycle-028-SputteredTip-FeCoated-005 Image Z (m)-der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09800"/>
            <a:ext cx="4580298" cy="3657600"/>
          </a:xfrm>
          <a:prstGeom prst="rect">
            <a:avLst/>
          </a:prstGeom>
          <a:noFill/>
        </p:spPr>
      </p:pic>
      <p:pic>
        <p:nvPicPr>
          <p:cNvPr id="4" name="Picture 3" descr="D:\ONDRO\DOKTORANDSKE\UHV-STM-XPS\STM\Cr\Cr(100)-treatmentCycle-028-SputteredTip-FeCoated-005 Image LIR_1_omega (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572000" cy="3650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algn="ctr">
              <a:buNone/>
            </a:pPr>
            <a:r>
              <a:rPr lang="sk-SK"/>
              <a:t>Ďakujem za pozornosť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Bulková vodivosť v 1Q1H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/>
          </a:bodyPr>
          <a:lstStyle/>
          <a:p>
            <a:r>
              <a:rPr lang="sk-SK" sz="2400"/>
              <a:t>La dopuje Nb </a:t>
            </a:r>
          </a:p>
          <a:p>
            <a:r>
              <a:rPr lang="en-US" sz="2400">
                <a:sym typeface="Wingdings" pitchFamily="2" charset="2"/>
              </a:rPr>
              <a:t>posun vodivostneho p</a:t>
            </a:r>
            <a:r>
              <a:rPr lang="sk-SK" sz="2400">
                <a:sym typeface="Wingdings" pitchFamily="2" charset="2"/>
              </a:rPr>
              <a:t>ásu Nb pod E</a:t>
            </a:r>
            <a:r>
              <a:rPr lang="sk-SK" sz="2400" baseline="-25000">
                <a:sym typeface="Wingdings" pitchFamily="2" charset="2"/>
              </a:rPr>
              <a:t>F </a:t>
            </a:r>
            <a:r>
              <a:rPr lang="sk-SK" sz="2400">
                <a:sym typeface="Wingdings" pitchFamily="2" charset="2"/>
              </a:rPr>
              <a:t>, NbSe</a:t>
            </a:r>
            <a:r>
              <a:rPr lang="sk-SK" sz="2400" baseline="-25000">
                <a:sym typeface="Wingdings" pitchFamily="2" charset="2"/>
              </a:rPr>
              <a:t>2</a:t>
            </a:r>
            <a:r>
              <a:rPr lang="sk-SK" sz="2400">
                <a:sym typeface="Wingdings" pitchFamily="2" charset="2"/>
              </a:rPr>
              <a:t> vystupuje v materiály ako izolant </a:t>
            </a:r>
          </a:p>
          <a:p>
            <a:r>
              <a:rPr lang="sk-SK" sz="2400"/>
              <a:t>Vodivostné elektróny pochádzajú z La</a:t>
            </a:r>
          </a:p>
          <a:p>
            <a:r>
              <a:rPr lang="sk-SK" sz="2400"/>
              <a:t>Supravodivosť má pôvod v LaSe vrstve</a:t>
            </a:r>
            <a:endParaRPr lang="en-US" sz="24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572000" cy="34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Motivácia štúdia LSNS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sk-SK" sz="2000" dirty="0"/>
              <a:t>H</a:t>
            </a:r>
            <a:r>
              <a:rPr lang="sk-SK" sz="2000" baseline="-25000" dirty="0"/>
              <a:t>c2</a:t>
            </a:r>
            <a:r>
              <a:rPr lang="sk-SK" sz="2000" dirty="0"/>
              <a:t> v smere rovnobežnom s rovinami je veľmi vysoké </a:t>
            </a:r>
          </a:p>
          <a:p>
            <a:r>
              <a:rPr lang="sk-SK" sz="2000" dirty="0"/>
              <a:t>Možná Isingovská supravodivosť, kvôli </a:t>
            </a:r>
            <a:r>
              <a:rPr lang="en-US" sz="2000" dirty="0" err="1" smtClean="0"/>
              <a:t>nar</a:t>
            </a:r>
            <a:r>
              <a:rPr lang="sk-SK" sz="2000" dirty="0" smtClean="0"/>
              <a:t>ušeniu inverznej symetrie</a:t>
            </a:r>
            <a:endParaRPr lang="en-US" sz="2000" baseline="-25000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525000" y="2895600"/>
          <a:ext cx="4122738" cy="2860675"/>
        </p:xfrm>
        <a:graphic>
          <a:graphicData uri="http://schemas.openxmlformats.org/presentationml/2006/ole">
            <p:oleObj spid="_x0000_s1032" name="Graph" r:id="rId4" imgW="4400550" imgH="3048000" progId="Origin50.Graph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971028" y="1371600"/>
          <a:ext cx="4172972" cy="2971800"/>
        </p:xfrm>
        <a:graphic>
          <a:graphicData uri="http://schemas.openxmlformats.org/presentationml/2006/ole">
            <p:oleObj spid="_x0000_s1034" name="Graph" r:id="rId5" imgW="1228725" imgH="876300" progId="Origin50.Graph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146675" y="3781425"/>
          <a:ext cx="3921125" cy="3000375"/>
        </p:xfrm>
        <a:graphic>
          <a:graphicData uri="http://schemas.openxmlformats.org/presentationml/2006/ole">
            <p:oleObj spid="_x0000_s1033" name="Graph" r:id="rId6" imgW="2943225" imgH="2257425" progId="Origin50.Graph">
              <p:embed/>
            </p:oleObj>
          </a:graphicData>
        </a:graphic>
      </p:graphicFrame>
      <p:pic>
        <p:nvPicPr>
          <p:cNvPr id="12" name="Obrázok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3505200"/>
            <a:ext cx="2592288" cy="4612431"/>
          </a:xfrm>
          <a:prstGeom prst="rect">
            <a:avLst/>
          </a:prstGeom>
        </p:spPr>
      </p:pic>
      <p:sp>
        <p:nvSpPr>
          <p:cNvPr id="13" name="BlokTextu 8"/>
          <p:cNvSpPr txBox="1"/>
          <p:nvPr/>
        </p:nvSpPr>
        <p:spPr>
          <a:xfrm>
            <a:off x="1043426" y="3817539"/>
            <a:ext cx="1026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right NbSe</a:t>
            </a:r>
            <a:r>
              <a:rPr lang="en-GB" sz="1400" b="1" baseline="-25000" dirty="0" smtClean="0"/>
              <a:t>2</a:t>
            </a:r>
            <a:endParaRPr lang="en-GB" sz="1400" b="1" baseline="-25000" dirty="0"/>
          </a:p>
        </p:txBody>
      </p:sp>
      <p:sp>
        <p:nvSpPr>
          <p:cNvPr id="14" name="Obdĺžnik 12"/>
          <p:cNvSpPr/>
          <p:nvPr/>
        </p:nvSpPr>
        <p:spPr>
          <a:xfrm>
            <a:off x="1143000" y="5257800"/>
            <a:ext cx="2729725" cy="264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BlokTextu 13"/>
          <p:cNvSpPr txBox="1"/>
          <p:nvPr/>
        </p:nvSpPr>
        <p:spPr>
          <a:xfrm>
            <a:off x="1060226" y="4846371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Left NbSe</a:t>
            </a:r>
            <a:r>
              <a:rPr lang="en-GB" sz="1400" b="1" baseline="-25000" dirty="0" smtClean="0"/>
              <a:t>2</a:t>
            </a:r>
            <a:endParaRPr lang="en-GB" sz="1400" b="1" baseline="-25000" dirty="0"/>
          </a:p>
        </p:txBody>
      </p:sp>
      <p:sp>
        <p:nvSpPr>
          <p:cNvPr id="16" name="BlokTextu 14"/>
          <p:cNvSpPr txBox="1"/>
          <p:nvPr/>
        </p:nvSpPr>
        <p:spPr>
          <a:xfrm>
            <a:off x="1219199" y="4277717"/>
            <a:ext cx="641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LaSe</a:t>
            </a:r>
            <a:endParaRPr lang="en-GB" sz="1400" b="1" baseline="-25000" dirty="0"/>
          </a:p>
        </p:txBody>
      </p:sp>
      <p:sp>
        <p:nvSpPr>
          <p:cNvPr id="17" name="Obdĺžnik 12"/>
          <p:cNvSpPr/>
          <p:nvPr/>
        </p:nvSpPr>
        <p:spPr>
          <a:xfrm>
            <a:off x="-685800" y="5105400"/>
            <a:ext cx="2729725" cy="264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Bulk even more </a:t>
            </a:r>
            <a:r>
              <a:rPr lang="en-US" dirty="0" err="1" smtClean="0"/>
              <a:t>intrigui</a:t>
            </a:r>
            <a:r>
              <a:rPr lang="sk-SK" dirty="0" smtClean="0"/>
              <a:t>n</a:t>
            </a:r>
            <a:r>
              <a:rPr lang="en-US" dirty="0" smtClean="0"/>
              <a:t>g </a:t>
            </a:r>
            <a:r>
              <a:rPr lang="en-US" dirty="0"/>
              <a:t>than surface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Ukazuje sa, že </a:t>
            </a:r>
            <a:r>
              <a:rPr lang="sk-SK" sz="2000" dirty="0" err="1"/>
              <a:t>misfitové</a:t>
            </a:r>
            <a:r>
              <a:rPr lang="sk-SK" sz="2000" dirty="0"/>
              <a:t> materiály je možné použiť na silné dopovanie dvojrozmerných </a:t>
            </a:r>
            <a:r>
              <a:rPr lang="sk-SK" sz="2000" dirty="0" err="1"/>
              <a:t>TMDCs</a:t>
            </a:r>
            <a:r>
              <a:rPr lang="sk-SK" sz="2000" dirty="0"/>
              <a:t> </a:t>
            </a:r>
            <a:r>
              <a:rPr lang="sk-SK" sz="2000" dirty="0" err="1"/>
              <a:t>dichalkogenidov</a:t>
            </a:r>
            <a:r>
              <a:rPr lang="sk-SK" sz="2000" dirty="0"/>
              <a:t> prechodných kovov</a:t>
            </a:r>
          </a:p>
          <a:p>
            <a:r>
              <a:rPr lang="sk-SK" sz="2000" dirty="0"/>
              <a:t>Zmenou jednotlivých </a:t>
            </a:r>
            <a:r>
              <a:rPr lang="sk-SK" sz="2000" dirty="0" err="1"/>
              <a:t>vrstiem</a:t>
            </a:r>
            <a:r>
              <a:rPr lang="sk-SK" sz="2000" dirty="0"/>
              <a:t> </a:t>
            </a:r>
            <a:r>
              <a:rPr lang="sk-SK" sz="2000" dirty="0" err="1"/>
              <a:t>misfitového</a:t>
            </a:r>
            <a:r>
              <a:rPr lang="sk-SK" sz="2000" dirty="0"/>
              <a:t> materiálu meníme efektívne dopovanie jednotlivých vrstiev a tým vyvolávame zmenu v elektrónovej štruktúre</a:t>
            </a:r>
          </a:p>
          <a:p>
            <a:r>
              <a:rPr lang="sk-SK" sz="2000" dirty="0"/>
              <a:t>Vhodnou voľbou 1Q, 1H vrstiev je možné navrhnúť požadovanú elektrónovú štruktúru</a:t>
            </a:r>
          </a:p>
          <a:p>
            <a:endParaRPr lang="sk-SK" sz="2000" dirty="0"/>
          </a:p>
          <a:p>
            <a:r>
              <a:rPr lang="sk-SK" sz="2000" dirty="0"/>
              <a:t>V našom prípade v materiály 1Q1H (LaSe1,14 NbSe2) sa kvôli zmene elektrónovej štruktúry dokonca zmenil pôvod supravodivosti z NbSe2 vrstvy do </a:t>
            </a:r>
            <a:r>
              <a:rPr lang="sk-SK" sz="2000" dirty="0" err="1"/>
              <a:t>LaSe</a:t>
            </a:r>
            <a:r>
              <a:rPr lang="sk-SK" sz="2000" dirty="0"/>
              <a:t> vrstvy (obrovská zmena!!)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00"/>
          <p:cNvSpPr/>
          <p:nvPr/>
        </p:nvSpPr>
        <p:spPr>
          <a:xfrm>
            <a:off x="4953000" y="2362200"/>
            <a:ext cx="3810000" cy="36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Ilustrácia vzniku QPI na hexagonálnej mriežke</a:t>
            </a:r>
            <a:endParaRPr lang="en-US"/>
          </a:p>
        </p:txBody>
      </p:sp>
      <p:sp>
        <p:nvSpPr>
          <p:cNvPr id="45" name="Zástupný symbol obsahu 2"/>
          <p:cNvSpPr>
            <a:spLocks noGrp="1"/>
          </p:cNvSpPr>
          <p:nvPr>
            <p:ph idx="1"/>
          </p:nvPr>
        </p:nvSpPr>
        <p:spPr>
          <a:xfrm>
            <a:off x="301752" y="1527048"/>
            <a:ext cx="4575048" cy="1063752"/>
          </a:xfrm>
        </p:spPr>
        <p:txBody>
          <a:bodyPr>
            <a:normAutofit/>
          </a:bodyPr>
          <a:lstStyle/>
          <a:p>
            <a:r>
              <a:rPr lang="sk-SK" sz="1800"/>
              <a:t>Uvažujme hexagonálnu Brillouinovú zónu s danou </a:t>
            </a:r>
            <a:r>
              <a:rPr lang="sk-SK" sz="1800">
                <a:solidFill>
                  <a:srgbClr val="FF66FF"/>
                </a:solidFill>
              </a:rPr>
              <a:t>energetickou kontúrou E</a:t>
            </a:r>
            <a:endParaRPr lang="en-US" sz="1800" dirty="0">
              <a:solidFill>
                <a:srgbClr val="FF66FF"/>
              </a:solidFill>
            </a:endParaRPr>
          </a:p>
        </p:txBody>
      </p:sp>
      <p:grpSp>
        <p:nvGrpSpPr>
          <p:cNvPr id="3" name="Groupe 75"/>
          <p:cNvGrpSpPr/>
          <p:nvPr/>
        </p:nvGrpSpPr>
        <p:grpSpPr>
          <a:xfrm>
            <a:off x="5029200" y="2438400"/>
            <a:ext cx="3643229" cy="3400350"/>
            <a:chOff x="7234814" y="39311"/>
            <a:chExt cx="3643229" cy="3400350"/>
          </a:xfrm>
        </p:grpSpPr>
        <p:grpSp>
          <p:nvGrpSpPr>
            <p:cNvPr id="4" name="Groupe 76"/>
            <p:cNvGrpSpPr/>
            <p:nvPr/>
          </p:nvGrpSpPr>
          <p:grpSpPr>
            <a:xfrm>
              <a:off x="7234820" y="39311"/>
              <a:ext cx="3643232" cy="3400350"/>
              <a:chOff x="7234815" y="98245"/>
              <a:chExt cx="3516920" cy="3282461"/>
            </a:xfrm>
          </p:grpSpPr>
          <p:cxnSp>
            <p:nvCxnSpPr>
              <p:cNvPr id="16" name="Connecteur droit 97"/>
              <p:cNvCxnSpPr/>
              <p:nvPr/>
            </p:nvCxnSpPr>
            <p:spPr>
              <a:xfrm flipH="1">
                <a:off x="8114042" y="216040"/>
                <a:ext cx="1758461" cy="3045744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e 95"/>
              <p:cNvGrpSpPr/>
              <p:nvPr/>
            </p:nvGrpSpPr>
            <p:grpSpPr>
              <a:xfrm>
                <a:off x="7674429" y="98245"/>
                <a:ext cx="2637692" cy="3282461"/>
                <a:chOff x="7674429" y="98245"/>
                <a:chExt cx="2637692" cy="3282461"/>
              </a:xfrm>
            </p:grpSpPr>
            <p:grpSp>
              <p:nvGrpSpPr>
                <p:cNvPr id="6" name="Groupe 99"/>
                <p:cNvGrpSpPr/>
                <p:nvPr/>
              </p:nvGrpSpPr>
              <p:grpSpPr>
                <a:xfrm>
                  <a:off x="7674431" y="98245"/>
                  <a:ext cx="2637690" cy="1758461"/>
                  <a:chOff x="7674431" y="98245"/>
                  <a:chExt cx="2637690" cy="1758461"/>
                </a:xfrm>
              </p:grpSpPr>
              <p:cxnSp>
                <p:nvCxnSpPr>
                  <p:cNvPr id="25" name="Connecteur droit 104"/>
                  <p:cNvCxnSpPr/>
                  <p:nvPr/>
                </p:nvCxnSpPr>
                <p:spPr>
                  <a:xfrm>
                    <a:off x="8114044" y="216040"/>
                    <a:ext cx="175846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necteur droit 105"/>
                  <p:cNvCxnSpPr/>
                  <p:nvPr/>
                </p:nvCxnSpPr>
                <p:spPr>
                  <a:xfrm rot="3600000">
                    <a:off x="9432890" y="977476"/>
                    <a:ext cx="175846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eur droit 106"/>
                  <p:cNvCxnSpPr/>
                  <p:nvPr/>
                </p:nvCxnSpPr>
                <p:spPr>
                  <a:xfrm rot="7200000">
                    <a:off x="6795200" y="977476"/>
                    <a:ext cx="175846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e 100"/>
                <p:cNvGrpSpPr/>
                <p:nvPr/>
              </p:nvGrpSpPr>
              <p:grpSpPr>
                <a:xfrm rot="10800000">
                  <a:off x="7674429" y="1622245"/>
                  <a:ext cx="2637690" cy="1758461"/>
                  <a:chOff x="7674431" y="98245"/>
                  <a:chExt cx="2637690" cy="1758461"/>
                </a:xfrm>
              </p:grpSpPr>
              <p:cxnSp>
                <p:nvCxnSpPr>
                  <p:cNvPr id="22" name="Connecteur droit 101"/>
                  <p:cNvCxnSpPr/>
                  <p:nvPr/>
                </p:nvCxnSpPr>
                <p:spPr>
                  <a:xfrm>
                    <a:off x="8114044" y="216040"/>
                    <a:ext cx="175846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necteur droit 102"/>
                  <p:cNvCxnSpPr/>
                  <p:nvPr/>
                </p:nvCxnSpPr>
                <p:spPr>
                  <a:xfrm rot="3600000">
                    <a:off x="9432890" y="977476"/>
                    <a:ext cx="175846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eur droit 103"/>
                  <p:cNvCxnSpPr/>
                  <p:nvPr/>
                </p:nvCxnSpPr>
                <p:spPr>
                  <a:xfrm rot="7200000">
                    <a:off x="6795200" y="977476"/>
                    <a:ext cx="175846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8" name="Connecteur droit 96"/>
              <p:cNvCxnSpPr/>
              <p:nvPr/>
            </p:nvCxnSpPr>
            <p:spPr>
              <a:xfrm>
                <a:off x="8114044" y="223713"/>
                <a:ext cx="1758460" cy="3038071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98"/>
              <p:cNvCxnSpPr/>
              <p:nvPr/>
            </p:nvCxnSpPr>
            <p:spPr>
              <a:xfrm flipH="1" flipV="1">
                <a:off x="7234815" y="1732368"/>
                <a:ext cx="3516920" cy="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e 77"/>
            <p:cNvGrpSpPr/>
            <p:nvPr/>
          </p:nvGrpSpPr>
          <p:grpSpPr>
            <a:xfrm rot="1823651">
              <a:off x="8374562" y="886426"/>
              <a:ext cx="1370536" cy="1700277"/>
              <a:chOff x="8374564" y="886426"/>
              <a:chExt cx="1370536" cy="1700277"/>
            </a:xfrm>
          </p:grpSpPr>
          <p:cxnSp>
            <p:nvCxnSpPr>
              <p:cNvPr id="9" name="Connecteur droit 88"/>
              <p:cNvCxnSpPr/>
              <p:nvPr/>
            </p:nvCxnSpPr>
            <p:spPr>
              <a:xfrm>
                <a:off x="8605979" y="948605"/>
                <a:ext cx="910800" cy="0"/>
              </a:xfrm>
              <a:prstGeom prst="line">
                <a:avLst/>
              </a:prstGeom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89"/>
              <p:cNvCxnSpPr/>
              <p:nvPr/>
            </p:nvCxnSpPr>
            <p:spPr>
              <a:xfrm rot="3600000">
                <a:off x="9286607" y="1348487"/>
                <a:ext cx="910800" cy="0"/>
              </a:xfrm>
              <a:prstGeom prst="line">
                <a:avLst/>
              </a:prstGeom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90"/>
              <p:cNvCxnSpPr/>
              <p:nvPr/>
            </p:nvCxnSpPr>
            <p:spPr>
              <a:xfrm rot="7200000">
                <a:off x="7919164" y="1341826"/>
                <a:ext cx="910800" cy="0"/>
              </a:xfrm>
              <a:prstGeom prst="line">
                <a:avLst/>
              </a:prstGeom>
              <a:ln w="5715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e 91"/>
              <p:cNvGrpSpPr/>
              <p:nvPr/>
            </p:nvGrpSpPr>
            <p:grpSpPr>
              <a:xfrm rot="10800000">
                <a:off x="8377657" y="1669242"/>
                <a:ext cx="1367443" cy="917461"/>
                <a:chOff x="8526964" y="1038826"/>
                <a:chExt cx="1367443" cy="917461"/>
              </a:xfrm>
            </p:grpSpPr>
            <p:cxnSp>
              <p:nvCxnSpPr>
                <p:cNvPr id="13" name="Connecteur droit 92"/>
                <p:cNvCxnSpPr/>
                <p:nvPr/>
              </p:nvCxnSpPr>
              <p:spPr>
                <a:xfrm>
                  <a:off x="8758379" y="1101005"/>
                  <a:ext cx="910800" cy="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93"/>
                <p:cNvCxnSpPr/>
                <p:nvPr/>
              </p:nvCxnSpPr>
              <p:spPr>
                <a:xfrm rot="3600000">
                  <a:off x="9439007" y="1500887"/>
                  <a:ext cx="910800" cy="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94"/>
                <p:cNvCxnSpPr/>
                <p:nvPr/>
              </p:nvCxnSpPr>
              <p:spPr>
                <a:xfrm rot="7200000">
                  <a:off x="8071564" y="1494226"/>
                  <a:ext cx="910800" cy="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0" name="ZoneTexte 79"/>
                <p:cNvSpPr txBox="1"/>
                <p:nvPr/>
              </p:nvSpPr>
              <p:spPr>
                <a:xfrm>
                  <a:off x="9881518" y="1008914"/>
                  <a:ext cx="286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7" name="ZoneTexte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1518" y="1008914"/>
                  <a:ext cx="286021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r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9103537" y="1439203"/>
                  <a:ext cx="286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3537" y="1439203"/>
                  <a:ext cx="286021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Ellipse 199"/>
          <p:cNvSpPr/>
          <p:nvPr/>
        </p:nvSpPr>
        <p:spPr>
          <a:xfrm>
            <a:off x="6270510" y="3209736"/>
            <a:ext cx="230472" cy="230472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198"/>
          <p:cNvSpPr/>
          <p:nvPr/>
        </p:nvSpPr>
        <p:spPr>
          <a:xfrm>
            <a:off x="5794441" y="4026699"/>
            <a:ext cx="230472" cy="23047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197"/>
          <p:cNvSpPr/>
          <p:nvPr/>
        </p:nvSpPr>
        <p:spPr>
          <a:xfrm>
            <a:off x="6261853" y="4848933"/>
            <a:ext cx="230472" cy="23047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196"/>
          <p:cNvSpPr/>
          <p:nvPr/>
        </p:nvSpPr>
        <p:spPr>
          <a:xfrm>
            <a:off x="7198165" y="4831609"/>
            <a:ext cx="230472" cy="23047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195"/>
          <p:cNvSpPr/>
          <p:nvPr/>
        </p:nvSpPr>
        <p:spPr>
          <a:xfrm>
            <a:off x="7696451" y="4023338"/>
            <a:ext cx="230472" cy="2304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194"/>
          <p:cNvSpPr/>
          <p:nvPr/>
        </p:nvSpPr>
        <p:spPr>
          <a:xfrm>
            <a:off x="7213405" y="3189099"/>
            <a:ext cx="230472" cy="23047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eur droit avec flèche 185"/>
          <p:cNvCxnSpPr/>
          <p:nvPr/>
        </p:nvCxnSpPr>
        <p:spPr>
          <a:xfrm flipH="1" flipV="1">
            <a:off x="6393971" y="3349209"/>
            <a:ext cx="456838" cy="79172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188"/>
          <p:cNvCxnSpPr/>
          <p:nvPr/>
        </p:nvCxnSpPr>
        <p:spPr>
          <a:xfrm flipV="1">
            <a:off x="6841762" y="3336409"/>
            <a:ext cx="456946" cy="7913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189"/>
          <p:cNvCxnSpPr/>
          <p:nvPr/>
        </p:nvCxnSpPr>
        <p:spPr>
          <a:xfrm rot="10800000" flipV="1">
            <a:off x="6398232" y="4136477"/>
            <a:ext cx="456946" cy="79131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90"/>
          <p:cNvCxnSpPr/>
          <p:nvPr/>
        </p:nvCxnSpPr>
        <p:spPr>
          <a:xfrm rot="7188634" flipV="1">
            <a:off x="6846286" y="4142512"/>
            <a:ext cx="456946" cy="79131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191"/>
          <p:cNvCxnSpPr/>
          <p:nvPr/>
        </p:nvCxnSpPr>
        <p:spPr>
          <a:xfrm rot="3584291" flipV="1">
            <a:off x="7084928" y="3741328"/>
            <a:ext cx="456946" cy="791316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192"/>
          <p:cNvCxnSpPr/>
          <p:nvPr/>
        </p:nvCxnSpPr>
        <p:spPr>
          <a:xfrm rot="14412334" flipV="1">
            <a:off x="6166354" y="3750540"/>
            <a:ext cx="456946" cy="79131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ondrej\Desktop\Doktorandsky seminar\cartoon-qp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62200"/>
            <a:ext cx="4047744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044" y="750155"/>
            <a:ext cx="7119913" cy="580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QPI pattern</a:t>
            </a: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88442"/>
            <a:ext cx="8839200" cy="2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708660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 = 0.02 </a:t>
            </a:r>
            <a:r>
              <a:rPr lang="en-US" dirty="0" err="1"/>
              <a:t>eV</a:t>
            </a:r>
            <a:r>
              <a:rPr lang="en-US" dirty="0"/>
              <a:t> = 20 </a:t>
            </a:r>
            <a:r>
              <a:rPr lang="en-US" dirty="0" err="1"/>
              <a:t>meV</a:t>
            </a:r>
            <a:r>
              <a:rPr lang="en-US" dirty="0"/>
              <a:t> ~ 230 K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ONDRO\naSeminar\Summaries\LSNS-overviews\LSNS-1Q1H-1998-transport\Graph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05800" cy="58743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Isingová supravodivosť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1600"/>
              <a:t>V prípade konvenčných supravodičov Cooperove páry vytvárajú spinové singlety</a:t>
            </a:r>
          </a:p>
          <a:p>
            <a:r>
              <a:rPr lang="sk-SK" sz="1600"/>
              <a:t>Ak budeme uvažovať dostatočne anizotropný supravodič, </a:t>
            </a:r>
            <a:r>
              <a:rPr lang="sk-SK" sz="1600" i="1"/>
              <a:t>orbitálny pohyb</a:t>
            </a:r>
            <a:r>
              <a:rPr lang="sk-SK" sz="1600"/>
              <a:t> Cooperových párov bude v smere kolmom na vrstvy veľmi obmedzený.</a:t>
            </a:r>
          </a:p>
          <a:p>
            <a:r>
              <a:rPr lang="sk-SK" sz="1600"/>
              <a:t>Horné kritické magnetické pole aplikované rovnobežne s rovinami bude určené len na základe Zeemanovskej väzby</a:t>
            </a:r>
          </a:p>
          <a:p>
            <a:r>
              <a:rPr lang="sk-SK" sz="1600"/>
              <a:t>Toto je známe pod názvom Pauliho paramagnetická limita H</a:t>
            </a:r>
            <a:r>
              <a:rPr lang="sk-SK" sz="1600" baseline="-25000"/>
              <a:t>p</a:t>
            </a:r>
            <a:r>
              <a:rPr lang="sk-SK" sz="1600"/>
              <a:t> = 1,84T</a:t>
            </a:r>
            <a:r>
              <a:rPr lang="sk-SK" sz="1600" baseline="-25000"/>
              <a:t>c0</a:t>
            </a:r>
            <a:r>
              <a:rPr lang="sk-SK" sz="1600"/>
              <a:t> (v Tesla pre teplotu v Kelvinoch)</a:t>
            </a:r>
          </a:p>
          <a:p>
            <a:r>
              <a:rPr lang="sk-SK" sz="1600"/>
              <a:t>Pri tejto hodnote externého magnetického poľa Zeemanovská energia štiepenia je rovnaká ako je veľkosť energetickej medzery supravodiča, čiže energia Cooperových párov.</a:t>
            </a:r>
          </a:p>
          <a:p>
            <a:r>
              <a:rPr lang="sk-SK" sz="1600"/>
              <a:t>Ak budú spiny uzamknuté v smere kolmom na rovinu H</a:t>
            </a:r>
            <a:r>
              <a:rPr lang="sk-SK" sz="1600" baseline="-25000"/>
              <a:t>c2</a:t>
            </a:r>
            <a:r>
              <a:rPr lang="sk-SK" sz="1600"/>
              <a:t> v tomto smere bude veľmi vysoké, hovoríme o </a:t>
            </a:r>
            <a:r>
              <a:rPr lang="sk-SK" sz="1600" b="1"/>
              <a:t>Isingovej supravodivosti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0662"/>
            <a:ext cx="3816424" cy="177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619672" y="116632"/>
            <a:ext cx="64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Why </a:t>
            </a:r>
            <a:r>
              <a:rPr lang="en-US" sz="2800" b="1" dirty="0" err="1">
                <a:solidFill>
                  <a:srgbClr val="FF0000"/>
                </a:solidFill>
              </a:rPr>
              <a:t>Ising</a:t>
            </a:r>
            <a:r>
              <a:rPr lang="en-US" sz="2800" b="1" dirty="0">
                <a:solidFill>
                  <a:srgbClr val="FF0000"/>
                </a:solidFill>
              </a:rPr>
              <a:t> superconductivity?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758924" y="783314"/>
            <a:ext cx="186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Monolayer NbSe2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861048"/>
            <a:ext cx="2239457" cy="2265938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20178" y="3071073"/>
            <a:ext cx="59080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Broken in-plane </a:t>
            </a:r>
            <a:r>
              <a:rPr lang="sk-SK" b="1" dirty="0" err="1"/>
              <a:t>inversion</a:t>
            </a:r>
            <a:r>
              <a:rPr lang="en-US" b="1" dirty="0"/>
              <a:t> symmetry </a:t>
            </a:r>
          </a:p>
          <a:p>
            <a:r>
              <a:rPr lang="en-US" b="1" dirty="0"/>
              <a:t>&amp; strong spin-orbit coupling </a:t>
            </a:r>
            <a:r>
              <a:rPr lang="en-US" dirty="0"/>
              <a:t>(</a:t>
            </a:r>
            <a:r>
              <a:rPr lang="en-US" dirty="0" err="1"/>
              <a:t>Nb</a:t>
            </a:r>
            <a:r>
              <a:rPr lang="en-US" dirty="0"/>
              <a:t>) leads to strong </a:t>
            </a:r>
            <a:r>
              <a:rPr lang="en-US" i="1" dirty="0"/>
              <a:t>k</a:t>
            </a:r>
            <a:r>
              <a:rPr lang="en-US" dirty="0"/>
              <a:t>-dep. magnetic fields acting on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fixes spin of electrons out of plane (</a:t>
            </a:r>
            <a:r>
              <a:rPr lang="en-US" dirty="0" err="1"/>
              <a:t>Ising</a:t>
            </a:r>
            <a:r>
              <a:rPr lang="en-US" dirty="0"/>
              <a:t>) with opposite signs for opposite momenta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 Pauli limiting ineffective =&gt; H</a:t>
            </a:r>
            <a:r>
              <a:rPr lang="en-US" baseline="-25000" dirty="0"/>
              <a:t>c2 </a:t>
            </a:r>
            <a:r>
              <a:rPr lang="en-US" dirty="0"/>
              <a:t>~ 6*</a:t>
            </a:r>
            <a:r>
              <a:rPr lang="en-US" dirty="0" err="1"/>
              <a:t>H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/>
          </a:p>
          <a:p>
            <a:r>
              <a:rPr lang="en-US" b="1" dirty="0"/>
              <a:t>Superconductivity: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Splitting states around 𝐾 points larger than around Γ </a:t>
            </a:r>
          </a:p>
          <a:p>
            <a:r>
              <a:rPr lang="en-US" dirty="0"/>
              <a:t>→ spin locking dominated by 𝐾pockets</a:t>
            </a:r>
          </a:p>
          <a:p>
            <a:r>
              <a:rPr lang="en-US" dirty="0"/>
              <a:t>There are electrons with opposite momenta and spins</a:t>
            </a:r>
          </a:p>
          <a:p>
            <a:r>
              <a:rPr lang="en-US" dirty="0"/>
              <a:t>forming Cooper pairs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Due SOC → mix of Singlet AND Triplet superconductivity</a:t>
            </a:r>
            <a:r>
              <a:rPr lang="en-US" dirty="0"/>
              <a:t> 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7740352" y="6459208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K.T. Law, 2016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7850A742-AD09-4F17-8FC2-220B3C38E0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5063" b="62190"/>
          <a:stretch>
            <a:fillRect/>
          </a:stretch>
        </p:blipFill>
        <p:spPr>
          <a:xfrm>
            <a:off x="6369059" y="685800"/>
            <a:ext cx="2546341" cy="2286000"/>
          </a:xfrm>
          <a:prstGeom prst="rect">
            <a:avLst/>
          </a:prstGeom>
        </p:spPr>
      </p:pic>
      <p:sp>
        <p:nvSpPr>
          <p:cNvPr id="11" name="BlokTextu 8"/>
          <p:cNvSpPr txBox="1"/>
          <p:nvPr/>
        </p:nvSpPr>
        <p:spPr>
          <a:xfrm>
            <a:off x="5310627" y="1143000"/>
            <a:ext cx="1026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right NbSe</a:t>
            </a:r>
            <a:r>
              <a:rPr lang="en-GB" sz="1400" b="1" baseline="-25000" dirty="0" smtClean="0"/>
              <a:t>2</a:t>
            </a:r>
            <a:endParaRPr lang="en-GB" sz="1400" b="1" baseline="-25000" dirty="0"/>
          </a:p>
        </p:txBody>
      </p:sp>
      <p:sp>
        <p:nvSpPr>
          <p:cNvPr id="12" name="BlokTextu 14"/>
          <p:cNvSpPr txBox="1"/>
          <p:nvPr/>
        </p:nvSpPr>
        <p:spPr>
          <a:xfrm>
            <a:off x="5530706" y="1749623"/>
            <a:ext cx="641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LaSe</a:t>
            </a:r>
            <a:endParaRPr lang="en-GB" sz="1400" b="1" baseline="-25000" dirty="0"/>
          </a:p>
        </p:txBody>
      </p:sp>
      <p:sp>
        <p:nvSpPr>
          <p:cNvPr id="13" name="BlokTextu 8"/>
          <p:cNvSpPr txBox="1"/>
          <p:nvPr/>
        </p:nvSpPr>
        <p:spPr>
          <a:xfrm>
            <a:off x="5410200" y="2435423"/>
            <a:ext cx="927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l</a:t>
            </a:r>
            <a:r>
              <a:rPr lang="sk-SK" sz="1400" b="1" dirty="0" smtClean="0"/>
              <a:t>eft </a:t>
            </a:r>
            <a:r>
              <a:rPr lang="en-GB" sz="1400" b="1" dirty="0" smtClean="0"/>
              <a:t>NbSe</a:t>
            </a:r>
            <a:r>
              <a:rPr lang="en-GB" sz="1400" b="1" baseline="-25000" dirty="0" smtClean="0"/>
              <a:t>2</a:t>
            </a:r>
            <a:endParaRPr lang="en-GB" sz="1400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9553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/>
              <a:t>S</a:t>
            </a:r>
            <a:r>
              <a:rPr lang="sk-SK" sz="3600"/>
              <a:t>canning </a:t>
            </a:r>
            <a:r>
              <a:rPr lang="sk-SK" sz="3600" b="1"/>
              <a:t>T</a:t>
            </a:r>
            <a:r>
              <a:rPr lang="sk-SK" sz="3600"/>
              <a:t>unneling </a:t>
            </a:r>
            <a:r>
              <a:rPr lang="sk-SK" sz="3600" b="1"/>
              <a:t>M</a:t>
            </a:r>
            <a:r>
              <a:rPr lang="sk-SK" sz="3600"/>
              <a:t>icroscopy</a:t>
            </a:r>
            <a:endParaRPr lang="en-US" sz="36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sz="2800"/>
              <a:t>Zobrazenie lokánej hustoty elektrónových stavov na povrchu vzorky</a:t>
            </a:r>
          </a:p>
          <a:p>
            <a:r>
              <a:rPr lang="sk-SK" sz="2800"/>
              <a:t>Zobrazenie interakcií elektrónov </a:t>
            </a:r>
          </a:p>
          <a:p>
            <a:pPr lvl="1"/>
            <a:r>
              <a:rPr lang="sk-SK" sz="2400"/>
              <a:t>Vlny nábojovej hustoty </a:t>
            </a:r>
          </a:p>
          <a:p>
            <a:pPr lvl="1"/>
            <a:r>
              <a:rPr lang="sk-SK" sz="2400"/>
              <a:t>Friedelové oscilácie – stojaté vlnenie spôsobené rozptylom elektrónov na poruchách periodickej mriežky (v prípade supravodiča kvázičasticová interferencia)</a:t>
            </a:r>
          </a:p>
          <a:p>
            <a:r>
              <a:rPr lang="sk-SK" sz="2800"/>
              <a:t>Zobrazenie lokálnej elektrónovej hustoty s rozlíšením spinov </a:t>
            </a:r>
            <a:endParaRPr lang="en-US" sz="28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3018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omas\Google Drive\kancelaria-mix\hratky-lsns\determining drifts\LSNS-1Q1H-CX-001120 Image Z (m).bmp"/>
          <p:cNvPicPr>
            <a:picLocks noChangeAspect="1" noChangeArrowheads="1"/>
          </p:cNvPicPr>
          <p:nvPr/>
        </p:nvPicPr>
        <p:blipFill>
          <a:blip r:embed="rId2" cstate="print"/>
          <a:srcRect l="8696" t="67392" r="63044" b="6522"/>
          <a:stretch>
            <a:fillRect/>
          </a:stretch>
        </p:blipFill>
        <p:spPr bwMode="auto">
          <a:xfrm>
            <a:off x="228600" y="152400"/>
            <a:ext cx="4648200" cy="4290646"/>
          </a:xfrm>
          <a:prstGeom prst="rect">
            <a:avLst/>
          </a:prstGeom>
          <a:noFill/>
        </p:spPr>
      </p:pic>
      <p:pic>
        <p:nvPicPr>
          <p:cNvPr id="6" name="Picture 2" descr="D:\ONDRO\naSeminar\LSNS-1Q1H-CX-001120.sxm_fft2D.png"/>
          <p:cNvPicPr>
            <a:picLocks noChangeAspect="1" noChangeArrowheads="1"/>
          </p:cNvPicPr>
          <p:nvPr/>
        </p:nvPicPr>
        <p:blipFill>
          <a:blip r:embed="rId3" cstate="print"/>
          <a:srcRect l="20915" t="6695" r="16340" b="10367"/>
          <a:stretch>
            <a:fillRect/>
          </a:stretch>
        </p:blipFill>
        <p:spPr bwMode="auto">
          <a:xfrm>
            <a:off x="5334000" y="3124200"/>
            <a:ext cx="3657600" cy="3657600"/>
          </a:xfrm>
          <a:prstGeom prst="rect">
            <a:avLst/>
          </a:prstGeom>
          <a:noFill/>
        </p:spPr>
      </p:pic>
      <p:pic>
        <p:nvPicPr>
          <p:cNvPr id="4" name="Picture 2" descr="C:\Users\Tomas\Google Drive\kancelaria-mix\hratky-lsns\determining drifts\LSNS-1Q1H-CX-001120 Image Z (m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015" y="5638800"/>
            <a:ext cx="1114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265" y="2638425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490" y="2705100"/>
            <a:ext cx="1123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4840" y="4343400"/>
            <a:ext cx="4815560" cy="17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8244" y="1564161"/>
            <a:ext cx="3869596" cy="18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4240" y="1571625"/>
            <a:ext cx="1394655" cy="18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Skupina 22"/>
          <p:cNvGrpSpPr/>
          <p:nvPr/>
        </p:nvGrpSpPr>
        <p:grpSpPr>
          <a:xfrm>
            <a:off x="975640" y="4724400"/>
            <a:ext cx="1217574" cy="1600200"/>
            <a:chOff x="533400" y="4724400"/>
            <a:chExt cx="1217574" cy="1600200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" y="4724400"/>
              <a:ext cx="5048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" y="5257800"/>
              <a:ext cx="6286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8437" y="5924550"/>
              <a:ext cx="4000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BlokTextu 19"/>
            <p:cNvSpPr txBox="1"/>
            <p:nvPr/>
          </p:nvSpPr>
          <p:spPr>
            <a:xfrm>
              <a:off x="1295400" y="4800600"/>
              <a:ext cx="45557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/>
                <a:t>Nb</a:t>
              </a:r>
            </a:p>
            <a:p>
              <a:endParaRPr lang="sk-SK"/>
            </a:p>
            <a:p>
              <a:r>
                <a:rPr lang="sk-SK"/>
                <a:t>La</a:t>
              </a:r>
            </a:p>
            <a:p>
              <a:endParaRPr lang="sk-SK"/>
            </a:p>
            <a:p>
              <a:r>
                <a:rPr lang="sk-SK"/>
                <a:t>Se</a:t>
              </a:r>
              <a:endParaRPr lang="en-US"/>
            </a:p>
          </p:txBody>
        </p:sp>
      </p:grpSp>
      <p:sp>
        <p:nvSpPr>
          <p:cNvPr id="21" name="BlokTextu 20"/>
          <p:cNvSpPr txBox="1"/>
          <p:nvPr/>
        </p:nvSpPr>
        <p:spPr>
          <a:xfrm>
            <a:off x="3272255" y="1676400"/>
            <a:ext cx="6751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1H</a:t>
            </a:r>
          </a:p>
          <a:p>
            <a:endParaRPr lang="sk-SK" sz="1600" b="1" dirty="0"/>
          </a:p>
          <a:p>
            <a:r>
              <a:rPr lang="sk-SK" sz="3200" b="1" dirty="0"/>
              <a:t>1Q</a:t>
            </a:r>
            <a:endParaRPr lang="en-US" sz="3200" b="1" dirty="0"/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(LaSe)</a:t>
            </a:r>
            <a:r>
              <a:rPr lang="sk-SK" baseline="-25000"/>
              <a:t>1.14</a:t>
            </a:r>
            <a:r>
              <a:rPr lang="sk-SK"/>
              <a:t> NbSe</a:t>
            </a:r>
            <a:r>
              <a:rPr lang="sk-SK" baseline="-25000"/>
              <a:t>2 </a:t>
            </a:r>
            <a:r>
              <a:rPr lang="sk-SK"/>
              <a:t>    1Q1H</a:t>
            </a:r>
            <a:endParaRPr lang="en-US" baseline="-2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5641" y="3875612"/>
            <a:ext cx="2514600" cy="243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4777740" y="5113020"/>
            <a:ext cx="2538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C:\Users\Tomas\Google Drive\kancelaria-mix\hratky-lsns\stackings\CC\sublattices\80-20-1\1-30\fft2D\0°_slice=_21=0.12821A_windowflattopwin_2Df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76200"/>
            <a:ext cx="8077200" cy="7010400"/>
          </a:xfrm>
          <a:prstGeom prst="rect">
            <a:avLst/>
          </a:prstGeom>
          <a:noFill/>
        </p:spPr>
      </p:pic>
      <p:grpSp>
        <p:nvGrpSpPr>
          <p:cNvPr id="16" name="Skupina 15"/>
          <p:cNvGrpSpPr/>
          <p:nvPr/>
        </p:nvGrpSpPr>
        <p:grpSpPr>
          <a:xfrm>
            <a:off x="2368550" y="1074737"/>
            <a:ext cx="1142025" cy="1137263"/>
            <a:chOff x="2368550" y="1074737"/>
            <a:chExt cx="1142025" cy="1137263"/>
          </a:xfrm>
        </p:grpSpPr>
        <p:sp>
          <p:nvSpPr>
            <p:cNvPr id="12" name="Ovál 11"/>
            <p:cNvSpPr/>
            <p:nvPr/>
          </p:nvSpPr>
          <p:spPr>
            <a:xfrm>
              <a:off x="237172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/>
            <p:cNvSpPr/>
            <p:nvPr/>
          </p:nvSpPr>
          <p:spPr>
            <a:xfrm>
              <a:off x="333057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3"/>
            <p:cNvSpPr/>
            <p:nvPr/>
          </p:nvSpPr>
          <p:spPr>
            <a:xfrm>
              <a:off x="236855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332740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369820" y="4396740"/>
            <a:ext cx="1142025" cy="1137263"/>
            <a:chOff x="2368550" y="1074737"/>
            <a:chExt cx="1142025" cy="1137263"/>
          </a:xfrm>
        </p:grpSpPr>
        <p:sp>
          <p:nvSpPr>
            <p:cNvPr id="18" name="Ovál 17"/>
            <p:cNvSpPr/>
            <p:nvPr/>
          </p:nvSpPr>
          <p:spPr>
            <a:xfrm>
              <a:off x="237172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8"/>
            <p:cNvSpPr/>
            <p:nvPr/>
          </p:nvSpPr>
          <p:spPr>
            <a:xfrm>
              <a:off x="333057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9"/>
            <p:cNvSpPr/>
            <p:nvPr/>
          </p:nvSpPr>
          <p:spPr>
            <a:xfrm>
              <a:off x="236855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332740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920740" y="1074420"/>
            <a:ext cx="1142025" cy="1137263"/>
            <a:chOff x="2368550" y="1074737"/>
            <a:chExt cx="1142025" cy="1137263"/>
          </a:xfrm>
        </p:grpSpPr>
        <p:sp>
          <p:nvSpPr>
            <p:cNvPr id="23" name="Ovál 22"/>
            <p:cNvSpPr/>
            <p:nvPr/>
          </p:nvSpPr>
          <p:spPr>
            <a:xfrm>
              <a:off x="237172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33057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236855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32740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928360" y="4404360"/>
            <a:ext cx="1142025" cy="1137263"/>
            <a:chOff x="2368550" y="1074737"/>
            <a:chExt cx="1142025" cy="1137263"/>
          </a:xfrm>
        </p:grpSpPr>
        <p:sp>
          <p:nvSpPr>
            <p:cNvPr id="28" name="Ovál 27"/>
            <p:cNvSpPr/>
            <p:nvPr/>
          </p:nvSpPr>
          <p:spPr>
            <a:xfrm>
              <a:off x="237172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3330575" y="1074737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236855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3327400" y="2032000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2009764" y="3921915"/>
            <a:ext cx="1857388" cy="2097885"/>
            <a:chOff x="2009764" y="3921915"/>
            <a:chExt cx="1857388" cy="2097885"/>
          </a:xfrm>
        </p:grpSpPr>
        <p:sp>
          <p:nvSpPr>
            <p:cNvPr id="33" name="Ovál 32"/>
            <p:cNvSpPr/>
            <p:nvPr/>
          </p:nvSpPr>
          <p:spPr>
            <a:xfrm>
              <a:off x="2010752" y="4399143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ál 33"/>
            <p:cNvSpPr/>
            <p:nvPr/>
          </p:nvSpPr>
          <p:spPr>
            <a:xfrm>
              <a:off x="2850358" y="3921915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ál 34"/>
            <p:cNvSpPr/>
            <p:nvPr/>
          </p:nvSpPr>
          <p:spPr>
            <a:xfrm>
              <a:off x="2009764" y="535640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ál 35"/>
            <p:cNvSpPr/>
            <p:nvPr/>
          </p:nvSpPr>
          <p:spPr>
            <a:xfrm>
              <a:off x="2849564" y="583980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ál 36"/>
            <p:cNvSpPr/>
            <p:nvPr/>
          </p:nvSpPr>
          <p:spPr>
            <a:xfrm>
              <a:off x="3687152" y="440055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ál 37"/>
            <p:cNvSpPr/>
            <p:nvPr/>
          </p:nvSpPr>
          <p:spPr>
            <a:xfrm>
              <a:off x="3686164" y="535781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570220" y="3916680"/>
            <a:ext cx="1857388" cy="2097885"/>
            <a:chOff x="2009764" y="3921915"/>
            <a:chExt cx="1857388" cy="2097885"/>
          </a:xfrm>
        </p:grpSpPr>
        <p:sp>
          <p:nvSpPr>
            <p:cNvPr id="41" name="Ovál 40"/>
            <p:cNvSpPr/>
            <p:nvPr/>
          </p:nvSpPr>
          <p:spPr>
            <a:xfrm>
              <a:off x="2010752" y="4399143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2850358" y="3921915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2009764" y="535640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849564" y="583980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ál 44"/>
            <p:cNvSpPr/>
            <p:nvPr/>
          </p:nvSpPr>
          <p:spPr>
            <a:xfrm>
              <a:off x="3687152" y="440055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ál 45"/>
            <p:cNvSpPr/>
            <p:nvPr/>
          </p:nvSpPr>
          <p:spPr>
            <a:xfrm>
              <a:off x="3686164" y="535781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5570220" y="594360"/>
            <a:ext cx="1857388" cy="2097885"/>
            <a:chOff x="2009764" y="3921915"/>
            <a:chExt cx="1857388" cy="2097885"/>
          </a:xfrm>
        </p:grpSpPr>
        <p:sp>
          <p:nvSpPr>
            <p:cNvPr id="48" name="Ovál 47"/>
            <p:cNvSpPr/>
            <p:nvPr/>
          </p:nvSpPr>
          <p:spPr>
            <a:xfrm>
              <a:off x="2010752" y="4399143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ál 48"/>
            <p:cNvSpPr/>
            <p:nvPr/>
          </p:nvSpPr>
          <p:spPr>
            <a:xfrm>
              <a:off x="2850358" y="3921915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ál 49"/>
            <p:cNvSpPr/>
            <p:nvPr/>
          </p:nvSpPr>
          <p:spPr>
            <a:xfrm>
              <a:off x="2009764" y="535640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ál 50"/>
            <p:cNvSpPr/>
            <p:nvPr/>
          </p:nvSpPr>
          <p:spPr>
            <a:xfrm>
              <a:off x="2849564" y="583980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ál 51"/>
            <p:cNvSpPr/>
            <p:nvPr/>
          </p:nvSpPr>
          <p:spPr>
            <a:xfrm>
              <a:off x="3687152" y="440055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ál 52"/>
            <p:cNvSpPr/>
            <p:nvPr/>
          </p:nvSpPr>
          <p:spPr>
            <a:xfrm>
              <a:off x="3686164" y="535781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2004060" y="586740"/>
            <a:ext cx="1857388" cy="2097885"/>
            <a:chOff x="2009764" y="3921915"/>
            <a:chExt cx="1857388" cy="2097885"/>
          </a:xfrm>
        </p:grpSpPr>
        <p:sp>
          <p:nvSpPr>
            <p:cNvPr id="55" name="Ovál 54"/>
            <p:cNvSpPr/>
            <p:nvPr/>
          </p:nvSpPr>
          <p:spPr>
            <a:xfrm>
              <a:off x="2010752" y="4399143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/>
            <p:cNvSpPr/>
            <p:nvPr/>
          </p:nvSpPr>
          <p:spPr>
            <a:xfrm>
              <a:off x="2850358" y="3921915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/>
            <p:cNvSpPr/>
            <p:nvPr/>
          </p:nvSpPr>
          <p:spPr>
            <a:xfrm>
              <a:off x="2009764" y="535640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/>
            <p:cNvSpPr/>
            <p:nvPr/>
          </p:nvSpPr>
          <p:spPr>
            <a:xfrm>
              <a:off x="2849564" y="583980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3687152" y="440055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3686164" y="535781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-838200" y="152400"/>
            <a:ext cx="7200000" cy="5447059"/>
            <a:chOff x="-838200" y="152400"/>
            <a:chExt cx="5829300" cy="4410075"/>
          </a:xfrm>
        </p:grpSpPr>
        <p:pic>
          <p:nvPicPr>
            <p:cNvPr id="12" name="Picture 2" descr="D:\ONDRO\naSeminar\LSNS-1Q1H-CX-001120.sxm_fft2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38200" y="152400"/>
              <a:ext cx="5829300" cy="4410075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351213" y="1722813"/>
              <a:ext cx="205740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978013">
              <a:off x="1490418" y="1043985"/>
              <a:ext cx="400696" cy="2209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5122" name="Picture 2" descr="C:\Users\ondrej\Desktop\printscreens\2020-06-15 15_32_50-Microsoft Office Picture Mana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574" y="5864951"/>
            <a:ext cx="7239000" cy="7644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Misfit peak intensities</a:t>
            </a:r>
            <a:endParaRPr lang="sk-SK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3113" y="2156015"/>
            <a:ext cx="7221069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478462" y="6122335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7596102" y="6060140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0"/>
          <p:cNvSpPr/>
          <p:nvPr/>
        </p:nvSpPr>
        <p:spPr>
          <a:xfrm rot="5400000">
            <a:off x="4800600" y="2590800"/>
            <a:ext cx="762000" cy="731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632</Words>
  <Application>Microsoft Office PowerPoint</Application>
  <PresentationFormat>On-screen Show (4:3)</PresentationFormat>
  <Paragraphs>81</Paragraphs>
  <Slides>23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Motív Office</vt:lpstr>
      <vt:lpstr>Graph</vt:lpstr>
      <vt:lpstr>Doktorandský seminár 2020</vt:lpstr>
      <vt:lpstr>Motivácia štúdia LSNS</vt:lpstr>
      <vt:lpstr>Isingová supravodivosť</vt:lpstr>
      <vt:lpstr>Slide 4</vt:lpstr>
      <vt:lpstr>Scanning Tunneling Microscopy</vt:lpstr>
      <vt:lpstr>Slide 6</vt:lpstr>
      <vt:lpstr>(LaSe)1.14 NbSe2     1Q1H</vt:lpstr>
      <vt:lpstr>Slide 8</vt:lpstr>
      <vt:lpstr>Misfit peak intensities</vt:lpstr>
      <vt:lpstr>2 x 2 CDW</vt:lpstr>
      <vt:lpstr>2 x 2 CDW, disperzia fonónov</vt:lpstr>
      <vt:lpstr>- 0.5 mV</vt:lpstr>
      <vt:lpstr>1Q1H elektrónová štruktúra</vt:lpstr>
      <vt:lpstr>Slide 14</vt:lpstr>
      <vt:lpstr>Slide 15</vt:lpstr>
      <vt:lpstr>Spin Polarised QPI ??</vt:lpstr>
      <vt:lpstr>Spin Polarised STM</vt:lpstr>
      <vt:lpstr>Slide 18</vt:lpstr>
      <vt:lpstr>Bulková vodivosť v 1Q1H</vt:lpstr>
      <vt:lpstr>Bulk even more intriguing than surface</vt:lpstr>
      <vt:lpstr>Ilustrácia vzniku QPI na hexagonálnej mriežke</vt:lpstr>
      <vt:lpstr>QPI pattern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Doktorandský seminár 2020</dc:title>
  <dc:creator>ondrej</dc:creator>
  <cp:lastModifiedBy>Ondrej</cp:lastModifiedBy>
  <cp:revision>83</cp:revision>
  <dcterms:created xsi:type="dcterms:W3CDTF">2020-06-15T08:45:38Z</dcterms:created>
  <dcterms:modified xsi:type="dcterms:W3CDTF">2020-06-17T22:18:32Z</dcterms:modified>
</cp:coreProperties>
</file>