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sldIdLst>
    <p:sldId id="256" r:id="rId2"/>
    <p:sldId id="285" r:id="rId3"/>
    <p:sldId id="267" r:id="rId4"/>
    <p:sldId id="288" r:id="rId5"/>
    <p:sldId id="264" r:id="rId6"/>
    <p:sldId id="290" r:id="rId7"/>
    <p:sldId id="273" r:id="rId8"/>
    <p:sldId id="259" r:id="rId9"/>
    <p:sldId id="271" r:id="rId10"/>
    <p:sldId id="276" r:id="rId11"/>
    <p:sldId id="277" r:id="rId12"/>
    <p:sldId id="279" r:id="rId13"/>
    <p:sldId id="282" r:id="rId14"/>
    <p:sldId id="280" r:id="rId15"/>
    <p:sldId id="281" r:id="rId16"/>
    <p:sldId id="283" r:id="rId17"/>
    <p:sldId id="292" r:id="rId18"/>
    <p:sldId id="291" r:id="rId19"/>
    <p:sldId id="28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FC8D8-6D4B-42CD-9870-92AAD08D1E22}" type="datetimeFigureOut">
              <a:rPr lang="sk-SK" smtClean="0"/>
              <a:t>18. 6. 2020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158FE-BC04-4077-975A-2ACE3C5894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455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C003-D181-461A-B75D-711FAFF88FF2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989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9F9BE-55A2-44BB-BD64-F3797A6FA4A2}" type="datetime1">
              <a:rPr lang="sk-SK" smtClean="0"/>
              <a:t>18. 6. 2020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415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3420-7327-459D-944C-6EC7FE3CC015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19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A478-1431-4D76-A1BE-F1500E5B0CAC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999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AA065-DB06-48CF-A3B5-42AF239657E2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346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816-DE92-4434-9B2D-440FDDFCE08E}" type="datetime1">
              <a:rPr lang="sk-SK" smtClean="0"/>
              <a:t>18. 6. 2020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933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ABA6-4339-48DC-BBF4-FA1C57D6C434}" type="datetime1">
              <a:rPr lang="sk-SK" smtClean="0"/>
              <a:t>18. 6. 2020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5198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5838-0542-40CC-BD9E-70C00002B02C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2215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6E956-2BF6-4441-BBE9-6248DB787E58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17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E77F-F62C-48A8-9FBE-D2DC4CE7AF3E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352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11FD-7FCC-4259-992F-C7D98A40B8B0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198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D77-75D4-4959-B33C-35FC2CF94E49}" type="datetime1">
              <a:rPr lang="sk-SK" smtClean="0"/>
              <a:t>18. 6. 2020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390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1015-5AA5-4B59-B18C-6FECE0409522}" type="datetime1">
              <a:rPr lang="sk-SK" smtClean="0"/>
              <a:t>18. 6. 2020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205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3446-8EBB-40BE-86F3-F272232660BF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152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3FFC-01C4-4328-A433-5E29A630F4DA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94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8864-9EFF-4C59-A0A6-91264BD1F2A8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570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4806-D1FF-4D15-A8E6-8F313FD2E9C8}" type="datetime1">
              <a:rPr lang="sk-SK" smtClean="0"/>
              <a:t>18. 6. 2020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00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3D41553-EBAF-4D95-8649-3F4A86992846}" type="datetime1">
              <a:rPr lang="sk-SK" smtClean="0"/>
              <a:t>18. 6. 2020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3ED2A-2A19-458E-A020-E2B9C9A413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587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7B110-384D-4432-B264-492DA5D9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7176" y="804672"/>
            <a:ext cx="7567127" cy="2368402"/>
          </a:xfrm>
        </p:spPr>
        <p:txBody>
          <a:bodyPr/>
          <a:lstStyle/>
          <a:p>
            <a:r>
              <a:rPr lang="en-US" sz="4400" dirty="0" err="1"/>
              <a:t>Magnetické</a:t>
            </a:r>
            <a:r>
              <a:rPr lang="en-US" sz="4400" dirty="0"/>
              <a:t> </a:t>
            </a:r>
            <a:r>
              <a:rPr lang="en-US" sz="4400" dirty="0" err="1"/>
              <a:t>nanočastice</a:t>
            </a:r>
            <a:r>
              <a:rPr lang="en-US" sz="4400" dirty="0"/>
              <a:t> s </a:t>
            </a:r>
            <a:r>
              <a:rPr lang="en-US" sz="4400" dirty="0" err="1"/>
              <a:t>užitkovými</a:t>
            </a:r>
            <a:r>
              <a:rPr lang="en-US" sz="4400" dirty="0"/>
              <a:t> </a:t>
            </a:r>
            <a:r>
              <a:rPr lang="en-US" sz="4400" dirty="0" err="1"/>
              <a:t>vlastnosťami</a:t>
            </a:r>
            <a:r>
              <a:rPr lang="en-US" sz="4400" dirty="0"/>
              <a:t> pre </a:t>
            </a:r>
            <a:r>
              <a:rPr lang="en-US" sz="4400" dirty="0" err="1"/>
              <a:t>využitie</a:t>
            </a:r>
            <a:r>
              <a:rPr lang="en-US" sz="4400" dirty="0"/>
              <a:t> v </a:t>
            </a:r>
            <a:r>
              <a:rPr lang="en-US" sz="4400" dirty="0" err="1"/>
              <a:t>biomedicíne</a:t>
            </a:r>
            <a:endParaRPr lang="sk-SK" sz="2000" dirty="0"/>
          </a:p>
        </p:txBody>
      </p:sp>
      <p:pic>
        <p:nvPicPr>
          <p:cNvPr id="1026" name="Picture 2" descr="VÃ½sledok vyhÄ¾adÃ¡vania obrÃ¡zkov pre dopyt uef sav">
            <a:extLst>
              <a:ext uri="{FF2B5EF4-FFF2-40B4-BE49-F238E27FC236}">
                <a16:creationId xmlns:a16="http://schemas.microsoft.com/office/drawing/2014/main" id="{5BE607F9-5EB8-46D4-9A9A-F86DB823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" y="1139745"/>
            <a:ext cx="2275488" cy="26340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A9CA3-39BF-44F8-8AB8-91D98DD2D703}"/>
              </a:ext>
            </a:extLst>
          </p:cNvPr>
          <p:cNvSpPr txBox="1"/>
          <p:nvPr/>
        </p:nvSpPr>
        <p:spPr>
          <a:xfrm>
            <a:off x="6212379" y="5041678"/>
            <a:ext cx="6176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Doktorand: Mgr. Martin Kovalik</a:t>
            </a:r>
          </a:p>
          <a:p>
            <a:r>
              <a:rPr lang="sk-SK" dirty="0"/>
              <a:t>Školiteľ: RNDr. Mária </a:t>
            </a:r>
            <a:r>
              <a:rPr lang="sk-SK" dirty="0" err="1"/>
              <a:t>Zentková</a:t>
            </a:r>
            <a:r>
              <a:rPr lang="sk-SK" dirty="0"/>
              <a:t>, CSc.</a:t>
            </a:r>
          </a:p>
          <a:p>
            <a:r>
              <a:rPr lang="sk-SK" dirty="0"/>
              <a:t>Školiteľ špecialista: RNDr. Martin Vavra, PhD.</a:t>
            </a:r>
          </a:p>
          <a:p>
            <a:r>
              <a:rPr lang="sk-SK" dirty="0"/>
              <a:t>				    RNDr. Martina </a:t>
            </a:r>
            <a:r>
              <a:rPr lang="sk-SK" dirty="0" err="1"/>
              <a:t>Kubovčíková</a:t>
            </a:r>
            <a:r>
              <a:rPr lang="sk-SK" dirty="0"/>
              <a:t>, PhD.</a:t>
            </a:r>
          </a:p>
          <a:p>
            <a:r>
              <a:rPr lang="sk-SK" dirty="0"/>
              <a:t>UEF SAV, OFMJ, TUKE – FMMR</a:t>
            </a:r>
            <a:r>
              <a:rPr lang="en-US" dirty="0"/>
              <a:t> </a:t>
            </a:r>
            <a:r>
              <a:rPr lang="sk-SK" dirty="0"/>
              <a:t>– 2. roč.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38B16FD-8022-4381-BC14-C69B4E2A2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791" y="6224935"/>
            <a:ext cx="1606906" cy="430710"/>
          </a:xfrm>
        </p:spPr>
        <p:txBody>
          <a:bodyPr/>
          <a:lstStyle/>
          <a:p>
            <a:pPr algn="ctr"/>
            <a:r>
              <a:rPr lang="sk-SK" dirty="0"/>
              <a:t>18.6.2020</a:t>
            </a:r>
          </a:p>
        </p:txBody>
      </p:sp>
      <p:pic>
        <p:nvPicPr>
          <p:cNvPr id="8194" name="Picture 2" descr="FMMR TUKE (@FMMR_TUKE) | Twitter">
            <a:extLst>
              <a:ext uri="{FF2B5EF4-FFF2-40B4-BE49-F238E27FC236}">
                <a16:creationId xmlns:a16="http://schemas.microsoft.com/office/drawing/2014/main" id="{45576140-8EE9-45F1-90BA-A4C47509A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9" y="3943218"/>
            <a:ext cx="2275488" cy="22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47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A4E4-AADF-41E3-A89C-51B3BDD7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0.80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0.15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dirty="0"/>
              <a:t>vzduch 800°C</a:t>
            </a:r>
            <a:br>
              <a:rPr lang="sk-SK" dirty="0"/>
            </a:br>
            <a:br>
              <a:rPr lang="sk-SK" altLang="sk-SK" baseline="-25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F62DB-8157-4172-A8B8-E8CD64EE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25880"/>
            <a:ext cx="8946541" cy="4922519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DDC1D-5EBD-498A-89EE-C220136C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8CB32B-AC7E-498B-AC9D-5BD35251D6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2490893"/>
                  </p:ext>
                </p:extLst>
              </p:nvPr>
            </p:nvGraphicFramePr>
            <p:xfrm>
              <a:off x="1103312" y="1760273"/>
              <a:ext cx="9166962" cy="1932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93859">
                      <a:extLst>
                        <a:ext uri="{9D8B030D-6E8A-4147-A177-3AD203B41FA5}">
                          <a16:colId xmlns:a16="http://schemas.microsoft.com/office/drawing/2014/main" val="449806288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86976158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3574230230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65364716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1925132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2297243766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3062446679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402679322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44119193"/>
                        </a:ext>
                      </a:extLst>
                    </a:gridCol>
                    <a:gridCol w="829713">
                      <a:extLst>
                        <a:ext uri="{9D8B030D-6E8A-4147-A177-3AD203B41FA5}">
                          <a16:colId xmlns:a16="http://schemas.microsoft.com/office/drawing/2014/main" val="3466847861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1931671418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3897583456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92107859"/>
                        </a:ext>
                      </a:extLst>
                    </a:gridCol>
                  </a:tblGrid>
                  <a:tr h="64251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 err="1">
                              <a:effectLst/>
                            </a:rPr>
                            <a:t>Sample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Crystal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structure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a (Å)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b (Å)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c (Å)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V(Å</a:t>
                          </a:r>
                          <a:r>
                            <a:rPr lang="sk-SK" sz="1000" baseline="30000">
                              <a:effectLst/>
                            </a:rPr>
                            <a:t>3</a:t>
                          </a:r>
                          <a:r>
                            <a:rPr lang="sk-SK" sz="1000">
                              <a:effectLst/>
                            </a:rPr>
                            <a:t>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Mn-O</a:t>
                          </a:r>
                          <a:r>
                            <a:rPr lang="sk-SK" sz="1000" baseline="-25000">
                              <a:effectLst/>
                            </a:rPr>
                            <a:t>1</a:t>
                          </a:r>
                          <a:r>
                            <a:rPr lang="sk-SK" sz="1000">
                              <a:effectLst/>
                            </a:rPr>
                            <a:t>-Mn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angle </a:t>
                          </a:r>
                          <a:r>
                            <a:rPr lang="sk-SK" sz="1000">
                              <a:effectLst/>
                              <a:sym typeface="Symbol" panose="05050102010706020507" pitchFamily="18" charset="2"/>
                            </a:rPr>
                            <a:t></a:t>
                          </a:r>
                          <a:r>
                            <a:rPr lang="sk-SK" sz="1000" baseline="-25000">
                              <a:effectLst/>
                            </a:rPr>
                            <a:t>1</a:t>
                          </a:r>
                          <a:r>
                            <a:rPr lang="sk-SK" sz="1000">
                              <a:effectLst/>
                            </a:rPr>
                            <a:t> (°)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Mn-O</a:t>
                          </a:r>
                          <a:r>
                            <a:rPr lang="sk-SK" sz="1000" baseline="-25000">
                              <a:effectLst/>
                            </a:rPr>
                            <a:t>2</a:t>
                          </a:r>
                          <a:r>
                            <a:rPr lang="sk-SK" sz="1000">
                              <a:effectLst/>
                            </a:rPr>
                            <a:t>-Mn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angle </a:t>
                          </a:r>
                          <a:r>
                            <a:rPr lang="sk-SK" sz="1000">
                              <a:effectLst/>
                              <a:sym typeface="Symbol" panose="05050102010706020507" pitchFamily="18" charset="2"/>
                            </a:rPr>
                            <a:t></a:t>
                          </a:r>
                          <a:r>
                            <a:rPr lang="sk-SK" sz="1000" baseline="-25000">
                              <a:effectLst/>
                            </a:rPr>
                            <a:t>2</a:t>
                          </a:r>
                          <a:r>
                            <a:rPr lang="sk-SK" sz="1000">
                              <a:effectLst/>
                            </a:rPr>
                            <a:t> (°)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Particle size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(</a:t>
                          </a:r>
                          <a:r>
                            <a:rPr lang="sk-SK" sz="1000">
                              <a:effectLst/>
                            </a:rPr>
                            <a:t>nm)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Ag content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(%</a:t>
                          </a:r>
                          <a:r>
                            <a:rPr lang="en-US" sz="1000">
                              <a:effectLst/>
                            </a:rPr>
                            <a:t>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oxidative state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µ (µB)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36589"/>
                      </a:ext>
                    </a:extLst>
                  </a:tr>
                  <a:tr h="36561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As0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Pnma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5.5791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7.7615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5.5342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239.64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155.799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136.686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22.614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4.33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4.99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348351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R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sk-SK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bar>
                            </m:oMath>
                          </a14:m>
                          <a:r>
                            <a:rPr lang="sk-SK" sz="1000">
                              <a:effectLst/>
                            </a:rPr>
                            <a:t>c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13.3596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349.81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165.518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36.740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0.22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5.17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69213219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12h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R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sk-SK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bar>
                            </m:oMath>
                          </a14:m>
                          <a:r>
                            <a:rPr lang="sk-SK" sz="1000" dirty="0">
                              <a:effectLst/>
                            </a:rPr>
                            <a:t>c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13.3618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349.74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165.520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39.766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0.48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3.30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4.46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318.4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130196596"/>
                      </a:ext>
                    </a:extLst>
                  </a:tr>
                  <a:tr h="29321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48h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R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sk-SK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bar>
                            </m:oMath>
                          </a14:m>
                          <a:r>
                            <a:rPr lang="sk-SK" sz="1000" dirty="0">
                              <a:effectLst/>
                            </a:rPr>
                            <a:t>c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5.5001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5.5001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13.3604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350.02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165.517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48.099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0.33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5.32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76759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8CB32B-AC7E-498B-AC9D-5BD35251D6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2490893"/>
                  </p:ext>
                </p:extLst>
              </p:nvPr>
            </p:nvGraphicFramePr>
            <p:xfrm>
              <a:off x="1103312" y="1760273"/>
              <a:ext cx="9166962" cy="1932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93859">
                      <a:extLst>
                        <a:ext uri="{9D8B030D-6E8A-4147-A177-3AD203B41FA5}">
                          <a16:colId xmlns:a16="http://schemas.microsoft.com/office/drawing/2014/main" val="449806288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86976158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3574230230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65364716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19251327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2297243766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3062446679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402679322"/>
                        </a:ext>
                      </a:extLst>
                    </a:gridCol>
                    <a:gridCol w="693859">
                      <a:extLst>
                        <a:ext uri="{9D8B030D-6E8A-4147-A177-3AD203B41FA5}">
                          <a16:colId xmlns:a16="http://schemas.microsoft.com/office/drawing/2014/main" val="144119193"/>
                        </a:ext>
                      </a:extLst>
                    </a:gridCol>
                    <a:gridCol w="829713">
                      <a:extLst>
                        <a:ext uri="{9D8B030D-6E8A-4147-A177-3AD203B41FA5}">
                          <a16:colId xmlns:a16="http://schemas.microsoft.com/office/drawing/2014/main" val="3466847861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1931671418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3897583456"/>
                        </a:ext>
                      </a:extLst>
                    </a:gridCol>
                    <a:gridCol w="697506">
                      <a:extLst>
                        <a:ext uri="{9D8B030D-6E8A-4147-A177-3AD203B41FA5}">
                          <a16:colId xmlns:a16="http://schemas.microsoft.com/office/drawing/2014/main" val="92107859"/>
                        </a:ext>
                      </a:extLst>
                    </a:gridCol>
                  </a:tblGrid>
                  <a:tr h="64251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 err="1">
                              <a:effectLst/>
                            </a:rPr>
                            <a:t>Sample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Crystal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structure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a (Å)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b (Å)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c (Å)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V(Å</a:t>
                          </a:r>
                          <a:r>
                            <a:rPr lang="sk-SK" sz="1000" baseline="30000">
                              <a:effectLst/>
                            </a:rPr>
                            <a:t>3</a:t>
                          </a:r>
                          <a:r>
                            <a:rPr lang="sk-SK" sz="1000">
                              <a:effectLst/>
                            </a:rPr>
                            <a:t>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Mn-O</a:t>
                          </a:r>
                          <a:r>
                            <a:rPr lang="sk-SK" sz="1000" baseline="-25000">
                              <a:effectLst/>
                            </a:rPr>
                            <a:t>1</a:t>
                          </a:r>
                          <a:r>
                            <a:rPr lang="sk-SK" sz="1000">
                              <a:effectLst/>
                            </a:rPr>
                            <a:t>-Mn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angle </a:t>
                          </a:r>
                          <a:r>
                            <a:rPr lang="sk-SK" sz="1000">
                              <a:effectLst/>
                              <a:sym typeface="Symbol" panose="05050102010706020507" pitchFamily="18" charset="2"/>
                            </a:rPr>
                            <a:t></a:t>
                          </a:r>
                          <a:r>
                            <a:rPr lang="sk-SK" sz="1000" baseline="-25000">
                              <a:effectLst/>
                            </a:rPr>
                            <a:t>1</a:t>
                          </a:r>
                          <a:r>
                            <a:rPr lang="sk-SK" sz="1000">
                              <a:effectLst/>
                            </a:rPr>
                            <a:t> (°)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Mn-O</a:t>
                          </a:r>
                          <a:r>
                            <a:rPr lang="sk-SK" sz="1000" baseline="-25000">
                              <a:effectLst/>
                            </a:rPr>
                            <a:t>2</a:t>
                          </a:r>
                          <a:r>
                            <a:rPr lang="sk-SK" sz="1000">
                              <a:effectLst/>
                            </a:rPr>
                            <a:t>-Mn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angle </a:t>
                          </a:r>
                          <a:r>
                            <a:rPr lang="sk-SK" sz="1000">
                              <a:effectLst/>
                              <a:sym typeface="Symbol" panose="05050102010706020507" pitchFamily="18" charset="2"/>
                            </a:rPr>
                            <a:t></a:t>
                          </a:r>
                          <a:r>
                            <a:rPr lang="sk-SK" sz="1000" baseline="-25000">
                              <a:effectLst/>
                            </a:rPr>
                            <a:t>2</a:t>
                          </a:r>
                          <a:r>
                            <a:rPr lang="sk-SK" sz="1000">
                              <a:effectLst/>
                            </a:rPr>
                            <a:t> (°)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Particle size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(</a:t>
                          </a:r>
                          <a:r>
                            <a:rPr lang="sk-SK" sz="1000">
                              <a:effectLst/>
                            </a:rPr>
                            <a:t>nm)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Ag content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(%</a:t>
                          </a:r>
                          <a:r>
                            <a:rPr lang="en-US" sz="1000">
                              <a:effectLst/>
                            </a:rPr>
                            <a:t>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oxidative state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µ (µB)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l-GR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ϴ</a:t>
                          </a: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5036589"/>
                      </a:ext>
                    </a:extLst>
                  </a:tr>
                  <a:tr h="365611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As0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Pnma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5.5791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7.7615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5.5342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239.64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155.799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136.686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22.614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4.33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4.99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5348351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00877" t="-371111" r="-1123684" b="-2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5.4986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13.3596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349.81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165.518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36.740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0.22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5.17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669213219"/>
                      </a:ext>
                    </a:extLst>
                  </a:tr>
                  <a:tr h="35661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12h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00877" t="-359322" r="-1123684" b="-86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5.4976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13.3618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349.74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165.520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39.766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0.48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>
                              <a:effectLst/>
                            </a:rPr>
                            <a:t>3.30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4.46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318.4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130196596"/>
                      </a:ext>
                    </a:extLst>
                  </a:tr>
                  <a:tr h="29321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48h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00877" t="-564583" r="-1123684" b="-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5.5001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5.5001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13.3604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350.02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 dirty="0">
                              <a:effectLst/>
                            </a:rPr>
                            <a:t>165.517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-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48.099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k-SK" sz="1000">
                              <a:effectLst/>
                            </a:rPr>
                            <a:t>0.33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-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5.32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3.18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76759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Rectangle 17">
            <a:extLst>
              <a:ext uri="{FF2B5EF4-FFF2-40B4-BE49-F238E27FC236}">
                <a16:creationId xmlns:a16="http://schemas.microsoft.com/office/drawing/2014/main" id="{FBA7A072-49B1-462A-894C-24464B421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719FCD8E-3D65-40D0-855C-95D2F435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A5868B1-6818-4C15-A871-3689B6989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885839"/>
              </p:ext>
            </p:extLst>
          </p:nvPr>
        </p:nvGraphicFramePr>
        <p:xfrm>
          <a:off x="6574074" y="3787139"/>
          <a:ext cx="3696199" cy="2618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Graph" r:id="rId4" imgW="4162349" imgH="2926080" progId="Origin50.Graph">
                  <p:embed/>
                </p:oleObj>
              </mc:Choice>
              <mc:Fallback>
                <p:oleObj name="Graph" r:id="rId4" imgW="4162349" imgH="2926080" progId="Origin50.Graph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074" y="3787139"/>
                        <a:ext cx="3696199" cy="26181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AD68B54E-1456-40A6-B1D8-46C3F10C1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378879"/>
              </p:ext>
            </p:extLst>
          </p:nvPr>
        </p:nvGraphicFramePr>
        <p:xfrm>
          <a:off x="1102330" y="3787139"/>
          <a:ext cx="3780565" cy="2657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Graph" r:id="rId6" imgW="4162349" imgH="2926080" progId="Origin50.Graph">
                  <p:embed/>
                </p:oleObj>
              </mc:Choice>
              <mc:Fallback>
                <p:oleObj name="Graph" r:id="rId6" imgW="4162349" imgH="292608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6EC63E6-EC28-4BFC-91F0-B25C8DAF3F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330" y="3787139"/>
                        <a:ext cx="3780565" cy="265735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529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1561-E4FB-41A0-8A3B-179D3619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0.80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0.15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dirty="0"/>
              <a:t>vzduch 800°C</a:t>
            </a:r>
            <a:r>
              <a:rPr lang="en-US" dirty="0"/>
              <a:t>/</a:t>
            </a:r>
            <a:r>
              <a:rPr lang="sk-SK" dirty="0"/>
              <a:t>48h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FBB542-857A-4698-A9D7-64C721641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850" y="1444752"/>
                <a:ext cx="10805889" cy="480364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sk-SK" dirty="0"/>
                  <a:t>fázový prechod FM/PM					</a:t>
                </a:r>
                <a:r>
                  <a:rPr lang="en-GB" dirty="0"/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𝐹𝐶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k-SK" dirty="0"/>
              </a:p>
              <a:p>
                <a:endParaRPr lang="sk-SK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FBB542-857A-4698-A9D7-64C721641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850" y="1444752"/>
                <a:ext cx="10805889" cy="4803647"/>
              </a:xfrm>
              <a:blipFill>
                <a:blip r:embed="rId3"/>
                <a:stretch>
                  <a:fillRect l="-564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2CD92-4038-4B42-ADCB-B7719344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10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D681C31-1191-4964-A46B-D39B93A7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48EE04E-4674-4A25-BFF4-4173D5388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676667"/>
              </p:ext>
            </p:extLst>
          </p:nvPr>
        </p:nvGraphicFramePr>
        <p:xfrm>
          <a:off x="453489" y="1934073"/>
          <a:ext cx="2677503" cy="3825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Graph" r:id="rId4" imgW="2926080" imgH="4162349" progId="Origin50.Graph">
                  <p:embed/>
                </p:oleObj>
              </mc:Choice>
              <mc:Fallback>
                <p:oleObj name="Graph" r:id="rId4" imgW="2926080" imgH="4162349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489" y="1934073"/>
                        <a:ext cx="2677503" cy="38250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000BEF88-D301-44E0-B27B-D442BFFF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8CDC8E5-9BCE-4019-9D3C-EC86843E14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170254"/>
              </p:ext>
            </p:extLst>
          </p:nvPr>
        </p:nvGraphicFramePr>
        <p:xfrm>
          <a:off x="3199631" y="1934074"/>
          <a:ext cx="2663841" cy="3825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Graph" r:id="rId6" imgW="2901696" imgH="4155034" progId="Origin50.Graph">
                  <p:embed/>
                </p:oleObj>
              </mc:Choice>
              <mc:Fallback>
                <p:oleObj name="Graph" r:id="rId6" imgW="2901696" imgH="4155034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9631" y="1934074"/>
                        <a:ext cx="2663841" cy="382500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1360FD5-DC37-41C0-9C60-5ACEED661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493C124-7275-4C2D-868E-30545A85D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36552"/>
              </p:ext>
            </p:extLst>
          </p:nvPr>
        </p:nvGraphicFramePr>
        <p:xfrm>
          <a:off x="6328530" y="1853248"/>
          <a:ext cx="5543753" cy="390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Graph" r:id="rId8" imgW="4162349" imgH="2926080" progId="Origin50.Graph">
                  <p:embed/>
                </p:oleObj>
              </mc:Choice>
              <mc:Fallback>
                <p:oleObj name="Graph" r:id="rId8" imgW="4162349" imgH="2926080" progId="Origin50.Grap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31BE6A0-58FF-438A-904D-056F9A867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530" y="1853248"/>
                        <a:ext cx="5543753" cy="390582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02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A6A0-828B-4376-8F3A-18F0034A4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78" y="1"/>
            <a:ext cx="9404723" cy="896111"/>
          </a:xfrm>
        </p:spPr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0.80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0.15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dirty="0"/>
              <a:t>vzduch 800°C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88A3F-FF81-42C8-91CA-83971AF3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86384"/>
            <a:ext cx="9668327" cy="5462015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Teplotná závislosť zmeny magnetickej entropie</a:t>
            </a:r>
            <a:r>
              <a:rPr lang="en-US" dirty="0"/>
              <a:t> </a:t>
            </a:r>
            <a:r>
              <a:rPr lang="sk-SK" dirty="0"/>
              <a:t>pre rôzne hodnoty magnetických polí – atmosférický tlak</a:t>
            </a:r>
          </a:p>
          <a:p>
            <a:r>
              <a:rPr lang="sk-SK" dirty="0"/>
              <a:t>as </a:t>
            </a:r>
            <a:r>
              <a:rPr lang="sk-SK" dirty="0" err="1"/>
              <a:t>prepared</a:t>
            </a:r>
            <a:r>
              <a:rPr lang="sk-SK" dirty="0"/>
              <a:t> – </a:t>
            </a:r>
            <a:r>
              <a:rPr lang="sk-SK" dirty="0" err="1"/>
              <a:t>Pnma</a:t>
            </a:r>
            <a:r>
              <a:rPr lang="sk-SK" dirty="0"/>
              <a:t> / 800°C - 48h – R3c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9A379-6A66-4E6E-9EE0-2D67C120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39" y="288470"/>
            <a:ext cx="838199" cy="767687"/>
          </a:xfrm>
        </p:spPr>
        <p:txBody>
          <a:bodyPr/>
          <a:lstStyle/>
          <a:p>
            <a:r>
              <a:rPr lang="sk-SK" dirty="0"/>
              <a:t>11</a:t>
            </a:r>
          </a:p>
        </p:txBody>
      </p:sp>
      <p:pic>
        <p:nvPicPr>
          <p:cNvPr id="5" name="Obrázok 3">
            <a:extLst>
              <a:ext uri="{FF2B5EF4-FFF2-40B4-BE49-F238E27FC236}">
                <a16:creationId xmlns:a16="http://schemas.microsoft.com/office/drawing/2014/main" id="{F9F59A43-F9EB-449E-AE3E-828EC74AF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03312" y="1914022"/>
            <a:ext cx="4245928" cy="233330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id="{0C3C9CFB-8009-49A1-A238-807B814BAF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09146" y="1929024"/>
            <a:ext cx="3812762" cy="2333308"/>
          </a:xfrm>
          <a:prstGeom prst="rect">
            <a:avLst/>
          </a:prstGeom>
        </p:spPr>
      </p:pic>
      <p:pic>
        <p:nvPicPr>
          <p:cNvPr id="7" name="Obrázok 4" descr="C:\00Marian\Kovalik_M\AA\la08ag02mno3_1t180904_10mm_normal.tif">
            <a:extLst>
              <a:ext uri="{FF2B5EF4-FFF2-40B4-BE49-F238E27FC236}">
                <a16:creationId xmlns:a16="http://schemas.microsoft.com/office/drawing/2014/main" id="{FB1B44C4-4163-4268-B4E7-C193B0388017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0092" y="4247330"/>
            <a:ext cx="3312368" cy="26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2074F-0578-4145-83E8-2CB6992F37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1768" y="4262332"/>
            <a:ext cx="3000772" cy="2595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06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2D49-BCF4-4472-A05C-EC51440C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87" y="-20693"/>
            <a:ext cx="9778049" cy="679061"/>
          </a:xfrm>
        </p:spPr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0.80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0.15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dirty="0"/>
              <a:t>– vplyv tlaku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B1099-9EA5-4472-9B22-7A47D1B9B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87" y="777240"/>
            <a:ext cx="11067352" cy="6080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900" dirty="0"/>
              <a:t>Teplotná závislosť zmeny magnetickej entropie </a:t>
            </a:r>
            <a:r>
              <a:rPr lang="sk-SK" sz="1800" dirty="0"/>
              <a:t>hodnoty magnetických polí </a:t>
            </a:r>
            <a:r>
              <a:rPr lang="sk-SK" sz="1900" dirty="0"/>
              <a:t>a tlaku </a:t>
            </a:r>
            <a:r>
              <a:rPr lang="en-US" sz="1900" dirty="0"/>
              <a:t>(Krakow)</a:t>
            </a:r>
            <a:endParaRPr lang="sk-SK" sz="1900" dirty="0"/>
          </a:p>
          <a:p>
            <a:r>
              <a:rPr lang="sk-SK" sz="1900" dirty="0"/>
              <a:t>as </a:t>
            </a:r>
            <a:r>
              <a:rPr lang="sk-SK" sz="1900" dirty="0" err="1"/>
              <a:t>prep</a:t>
            </a:r>
            <a:r>
              <a:rPr lang="sk-SK" sz="1900" dirty="0"/>
              <a:t> –</a:t>
            </a:r>
            <a:r>
              <a:rPr lang="en-GB" sz="1900" dirty="0"/>
              <a:t> </a:t>
            </a:r>
            <a:r>
              <a:rPr lang="sk-SK" sz="1900" dirty="0"/>
              <a:t>keramika</a:t>
            </a:r>
            <a:r>
              <a:rPr lang="en-GB" sz="1900" dirty="0"/>
              <a:t>,</a:t>
            </a:r>
            <a:r>
              <a:rPr lang="sk-SK" sz="1900" dirty="0"/>
              <a:t>  </a:t>
            </a:r>
            <a:r>
              <a:rPr lang="sk-SK" sz="1900" dirty="0" err="1"/>
              <a:t>Pnma</a:t>
            </a:r>
            <a:r>
              <a:rPr lang="sk-SK" sz="1900" dirty="0"/>
              <a:t>,</a:t>
            </a:r>
            <a:r>
              <a:rPr lang="en-GB" sz="1900" dirty="0"/>
              <a:t> </a:t>
            </a:r>
            <a:r>
              <a:rPr lang="en-GB" sz="1900" i="1" dirty="0"/>
              <a:t>T</a:t>
            </a:r>
            <a:r>
              <a:rPr lang="en-GB" sz="1900" baseline="-25000" dirty="0"/>
              <a:t>C</a:t>
            </a:r>
            <a:r>
              <a:rPr lang="en-GB" sz="1900" dirty="0"/>
              <a:t> = 225 K , </a:t>
            </a:r>
            <a:r>
              <a:rPr lang="en-GB" sz="1900" dirty="0" err="1"/>
              <a:t>d</a:t>
            </a:r>
            <a:r>
              <a:rPr lang="en-GB" sz="1900" i="1" dirty="0" err="1"/>
              <a:t>T</a:t>
            </a:r>
            <a:r>
              <a:rPr lang="en-GB" sz="1900" baseline="-25000" dirty="0" err="1"/>
              <a:t>C</a:t>
            </a:r>
            <a:r>
              <a:rPr lang="en-GB" sz="1900" dirty="0"/>
              <a:t>/</a:t>
            </a:r>
            <a:r>
              <a:rPr lang="en-GB" sz="1900" dirty="0" err="1"/>
              <a:t>d</a:t>
            </a:r>
            <a:r>
              <a:rPr lang="en-GB" sz="1900" i="1" dirty="0" err="1"/>
              <a:t>p</a:t>
            </a:r>
            <a:r>
              <a:rPr lang="en-GB" sz="1900" i="1" dirty="0"/>
              <a:t> </a:t>
            </a:r>
            <a:r>
              <a:rPr lang="en-GB" sz="1900" dirty="0"/>
              <a:t>= 14.2 K/</a:t>
            </a:r>
            <a:r>
              <a:rPr lang="en-GB" sz="1900" dirty="0" err="1"/>
              <a:t>Gpa</a:t>
            </a:r>
            <a:endParaRPr lang="sk-SK" sz="1900" dirty="0"/>
          </a:p>
          <a:p>
            <a:endParaRPr lang="sk-SK" sz="1900" dirty="0"/>
          </a:p>
          <a:p>
            <a:endParaRPr lang="sk-SK" sz="1900" dirty="0"/>
          </a:p>
          <a:p>
            <a:endParaRPr lang="sk-SK" sz="1900" dirty="0"/>
          </a:p>
          <a:p>
            <a:endParaRPr lang="sk-SK" sz="1900" dirty="0"/>
          </a:p>
          <a:p>
            <a:pPr marL="0" indent="0">
              <a:buNone/>
            </a:pPr>
            <a:endParaRPr lang="sk-SK" sz="1900" dirty="0"/>
          </a:p>
          <a:p>
            <a:pPr marL="0" indent="0">
              <a:buNone/>
            </a:pPr>
            <a:endParaRPr lang="sk-SK" sz="1900" dirty="0"/>
          </a:p>
          <a:p>
            <a:r>
              <a:rPr lang="sk-SK" sz="1900" dirty="0"/>
              <a:t>žíhaná – </a:t>
            </a:r>
            <a:r>
              <a:rPr lang="en-GB" sz="1900" dirty="0"/>
              <a:t>nano, </a:t>
            </a:r>
            <a:r>
              <a:rPr lang="sk-SK" sz="1900" dirty="0"/>
              <a:t>800°C</a:t>
            </a:r>
            <a:r>
              <a:rPr lang="en-GB" sz="1900" dirty="0"/>
              <a:t>/12h, 	</a:t>
            </a:r>
            <a:r>
              <a:rPr lang="en-GB" sz="1900" i="1" dirty="0"/>
              <a:t>R-3</a:t>
            </a:r>
            <a:r>
              <a:rPr lang="sk-SK" sz="1900" i="1" dirty="0"/>
              <a:t>c, </a:t>
            </a:r>
            <a:r>
              <a:rPr lang="en-GB" sz="1900" i="1" dirty="0"/>
              <a:t>T</a:t>
            </a:r>
            <a:r>
              <a:rPr lang="en-GB" sz="1900" baseline="-25000" dirty="0"/>
              <a:t>C</a:t>
            </a:r>
            <a:r>
              <a:rPr lang="en-GB" sz="1900" dirty="0"/>
              <a:t> = 316.5 K , </a:t>
            </a:r>
            <a:r>
              <a:rPr lang="en-GB" sz="1900" dirty="0" err="1"/>
              <a:t>d</a:t>
            </a:r>
            <a:r>
              <a:rPr lang="en-GB" sz="1900" i="1" dirty="0" err="1"/>
              <a:t>T</a:t>
            </a:r>
            <a:r>
              <a:rPr lang="en-GB" sz="1900" baseline="-25000" dirty="0" err="1"/>
              <a:t>C</a:t>
            </a:r>
            <a:r>
              <a:rPr lang="en-GB" sz="1900" dirty="0"/>
              <a:t>/</a:t>
            </a:r>
            <a:r>
              <a:rPr lang="en-GB" sz="1900" dirty="0" err="1"/>
              <a:t>d</a:t>
            </a:r>
            <a:r>
              <a:rPr lang="en-GB" sz="1900" i="1" dirty="0" err="1"/>
              <a:t>p</a:t>
            </a:r>
            <a:r>
              <a:rPr lang="en-GB" sz="1900" i="1" dirty="0"/>
              <a:t> </a:t>
            </a:r>
            <a:r>
              <a:rPr lang="en-GB" sz="1900" dirty="0"/>
              <a:t>= 8.3 K/</a:t>
            </a:r>
            <a:r>
              <a:rPr lang="en-GB" sz="1900" dirty="0" err="1"/>
              <a:t>GPa</a:t>
            </a:r>
            <a:r>
              <a:rPr lang="en-GB" sz="1900" dirty="0"/>
              <a:t> </a:t>
            </a:r>
            <a:endParaRPr lang="en-US" sz="19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BD215-37DD-4430-B0A9-C5366195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481511"/>
          </a:xfrm>
        </p:spPr>
        <p:txBody>
          <a:bodyPr/>
          <a:lstStyle/>
          <a:p>
            <a:r>
              <a:rPr lang="sk-SK" dirty="0"/>
              <a:t>12</a:t>
            </a: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048EA47-E67A-4AF6-9BCE-5152003ED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50547"/>
              </p:ext>
            </p:extLst>
          </p:nvPr>
        </p:nvGraphicFramePr>
        <p:xfrm>
          <a:off x="682687" y="4493615"/>
          <a:ext cx="3384897" cy="236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6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61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87" y="4493615"/>
                        <a:ext cx="3384897" cy="236438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D8069540-9DC2-4F73-82AE-134E19663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15577"/>
              </p:ext>
            </p:extLst>
          </p:nvPr>
        </p:nvGraphicFramePr>
        <p:xfrm>
          <a:off x="5192174" y="4493615"/>
          <a:ext cx="3384898" cy="236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7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614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174" y="4493615"/>
                        <a:ext cx="3384898" cy="236438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6EEFC73E-EA97-42D3-8B6A-40AF4D4731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485696"/>
              </p:ext>
            </p:extLst>
          </p:nvPr>
        </p:nvGraphicFramePr>
        <p:xfrm>
          <a:off x="682687" y="1606828"/>
          <a:ext cx="3318176" cy="231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" name="Graph" r:id="rId7" imgW="4154760" imgH="2901600" progId="Origin50.Graph">
                  <p:embed/>
                </p:oleObj>
              </mc:Choice>
              <mc:Fallback>
                <p:oleObj name="Graph" r:id="rId7" imgW="4154760" imgH="2901600" progId="Origin50.Graph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87" y="1606828"/>
                        <a:ext cx="3318176" cy="231766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7D12F0FC-A8E1-4B05-9297-8F6B2826E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217229"/>
              </p:ext>
            </p:extLst>
          </p:nvPr>
        </p:nvGraphicFramePr>
        <p:xfrm>
          <a:off x="5099239" y="1575485"/>
          <a:ext cx="3318177" cy="231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" name="Graph" r:id="rId9" imgW="4154760" imgH="2901600" progId="Origin50.Graph">
                  <p:embed/>
                </p:oleObj>
              </mc:Choice>
              <mc:Fallback>
                <p:oleObj name="Graph" r:id="rId9" imgW="4154760" imgH="2901600" progId="Origin50.Graph">
                  <p:embed/>
                  <p:pic>
                    <p:nvPicPr>
                      <p:cNvPr id="614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239" y="1575485"/>
                        <a:ext cx="3318177" cy="231766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225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8F138B-80E5-4541-9194-B5BCFBB499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sk-SK" altLang="sk-SK" dirty="0"/>
                  <a:t>La</a:t>
                </a:r>
                <a:r>
                  <a:rPr lang="en-US" altLang="sk-SK" baseline="-25000" dirty="0"/>
                  <a:t>0.80</a:t>
                </a:r>
                <a:r>
                  <a:rPr lang="sk-SK" altLang="sk-SK" dirty="0" err="1"/>
                  <a:t>Ag</a:t>
                </a:r>
                <a:r>
                  <a:rPr lang="en-US" altLang="sk-SK" baseline="-25000" dirty="0"/>
                  <a:t>0.15</a:t>
                </a:r>
                <a:r>
                  <a:rPr lang="en-US" altLang="sk-SK" dirty="0"/>
                  <a:t>MnO</a:t>
                </a:r>
                <a:r>
                  <a:rPr lang="en-US" altLang="sk-SK" baseline="-25000" dirty="0"/>
                  <a:t>3 </a:t>
                </a:r>
                <a:r>
                  <a:rPr lang="sk-SK" dirty="0"/>
                  <a:t>– vplyv tlaku 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sk-SK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8F138B-80E5-4541-9194-B5BCFBB499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528" t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B75E-5945-4870-A31C-63123E170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89888"/>
            <a:ext cx="8946541" cy="4858511"/>
          </a:xfrm>
        </p:spPr>
        <p:txBody>
          <a:bodyPr/>
          <a:lstStyle/>
          <a:p>
            <a:r>
              <a:rPr lang="en-US" dirty="0"/>
              <a:t>Magnetic</a:t>
            </a:r>
            <a:r>
              <a:rPr lang="sk-SK" dirty="0"/>
              <a:t>ký fázový prechod – tlaková komôrka </a:t>
            </a:r>
            <a:r>
              <a:rPr lang="en-US" dirty="0"/>
              <a:t>0Pa (Krakow)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FB523-784A-4ACD-9449-1BB37600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13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8F4395-8C49-4AE9-BCE6-25CA324330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873337"/>
              </p:ext>
            </p:extLst>
          </p:nvPr>
        </p:nvGraphicFramePr>
        <p:xfrm>
          <a:off x="1102331" y="1928812"/>
          <a:ext cx="4744935" cy="363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2331" y="1928812"/>
                        <a:ext cx="4744935" cy="36307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2346C1D-0495-414E-9F81-BB23FC477B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279787"/>
              </p:ext>
            </p:extLst>
          </p:nvPr>
        </p:nvGraphicFramePr>
        <p:xfrm>
          <a:off x="6343752" y="1928811"/>
          <a:ext cx="4744936" cy="363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43752" y="1928811"/>
                        <a:ext cx="4744936" cy="36307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38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B027-8B6D-4CF2-8576-429B2786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0.80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0.15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dirty="0"/>
              <a:t>vzduch 800°C/12h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DA97-1AFB-4FD8-AA86-26E80152C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89888"/>
            <a:ext cx="8946541" cy="4858511"/>
          </a:xfrm>
        </p:spPr>
        <p:txBody>
          <a:bodyPr/>
          <a:lstStyle/>
          <a:p>
            <a:r>
              <a:rPr lang="en-US" dirty="0"/>
              <a:t>Magnetic</a:t>
            </a:r>
            <a:r>
              <a:rPr lang="sk-SK" dirty="0"/>
              <a:t>ký fázový prechod – tlaková komôrka </a:t>
            </a:r>
            <a:r>
              <a:rPr lang="en-US" dirty="0"/>
              <a:t>1.2GPa (Krakow)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FA128-A42E-491D-B1C5-93E72801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14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3C80012-E0A8-4CBA-8AD8-0260DA256E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34190"/>
              </p:ext>
            </p:extLst>
          </p:nvPr>
        </p:nvGraphicFramePr>
        <p:xfrm>
          <a:off x="1102331" y="2004378"/>
          <a:ext cx="4849331" cy="371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2331" y="2004378"/>
                        <a:ext cx="4849331" cy="371062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6920365-8ED6-4105-98FA-241D74495C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760928"/>
              </p:ext>
            </p:extLst>
          </p:nvPr>
        </p:nvGraphicFramePr>
        <p:xfrm>
          <a:off x="6135213" y="2004377"/>
          <a:ext cx="4849331" cy="371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5213" y="2004377"/>
                        <a:ext cx="4849331" cy="371062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781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6EBD-F551-47D9-897E-2C052688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La</a:t>
            </a:r>
            <a:r>
              <a:rPr lang="en-US" altLang="sk-SK" baseline="-25000" dirty="0"/>
              <a:t>0.</a:t>
            </a:r>
            <a:r>
              <a:rPr lang="sk-SK" altLang="sk-SK" baseline="-25000" dirty="0"/>
              <a:t>7</a:t>
            </a:r>
            <a:r>
              <a:rPr lang="en-US" altLang="sk-SK" baseline="-25000" dirty="0"/>
              <a:t>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</a:t>
            </a:r>
            <a:r>
              <a:rPr lang="sk-SK" altLang="sk-SK" baseline="-25000" dirty="0"/>
              <a:t>2</a:t>
            </a:r>
            <a:r>
              <a:rPr lang="en-US" altLang="sk-SK" baseline="-25000" dirty="0"/>
              <a:t>5</a:t>
            </a:r>
            <a:r>
              <a:rPr lang="en-US" altLang="sk-SK" dirty="0"/>
              <a:t>MnO</a:t>
            </a:r>
            <a:r>
              <a:rPr lang="en-US" altLang="sk-SK" baseline="-25000" dirty="0"/>
              <a:t>3 </a:t>
            </a:r>
            <a:r>
              <a:rPr lang="sk-SK" altLang="sk-SK" baseline="-25000" dirty="0"/>
              <a:t>   </a:t>
            </a:r>
            <a:r>
              <a:rPr lang="sk-SK" dirty="0"/>
              <a:t>– vplyv atmosféry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5C8D4-BE1F-4A46-87D9-7993F62A7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26466"/>
            <a:ext cx="9501213" cy="4821934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argón											    kyslík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798FC-6EB2-4F4A-8B4B-B061AC17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15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3BCA06-1342-4C6F-8470-1C41E38AC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118796"/>
              </p:ext>
            </p:extLst>
          </p:nvPr>
        </p:nvGraphicFramePr>
        <p:xfrm>
          <a:off x="6365932" y="1853248"/>
          <a:ext cx="5369490" cy="410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5932" y="1853248"/>
                        <a:ext cx="5369490" cy="41086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BBB0F67-51D8-441F-8A3B-8FD9DFACE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066270"/>
              </p:ext>
            </p:extLst>
          </p:nvPr>
        </p:nvGraphicFramePr>
        <p:xfrm>
          <a:off x="547659" y="1853248"/>
          <a:ext cx="5369490" cy="410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659" y="1853248"/>
                        <a:ext cx="5369490" cy="41086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262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2CFC-FAD8-41BA-AA1B-B9C94C7E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30898-C20A-43F6-BB61-E6E92D4C3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optimálna </a:t>
            </a:r>
            <a:r>
              <a:rPr lang="sk-SK" dirty="0" err="1"/>
              <a:t>stechiometria</a:t>
            </a:r>
            <a:r>
              <a:rPr lang="sk-SK" dirty="0"/>
              <a:t> </a:t>
            </a:r>
            <a:r>
              <a:rPr lang="sk-SK" altLang="sk-SK" dirty="0"/>
              <a:t>La</a:t>
            </a:r>
            <a:r>
              <a:rPr lang="en-US" altLang="sk-SK" baseline="-25000" dirty="0"/>
              <a:t>0.</a:t>
            </a:r>
            <a:r>
              <a:rPr lang="sk-SK" altLang="sk-SK" baseline="-25000" dirty="0"/>
              <a:t>7</a:t>
            </a:r>
            <a:r>
              <a:rPr lang="en-US" altLang="sk-SK" baseline="-25000" dirty="0"/>
              <a:t>0</a:t>
            </a:r>
            <a:r>
              <a:rPr lang="sk-SK" altLang="sk-SK" dirty="0" err="1"/>
              <a:t>Ag</a:t>
            </a:r>
            <a:r>
              <a:rPr lang="en-US" altLang="sk-SK" baseline="-25000" dirty="0"/>
              <a:t>0.</a:t>
            </a:r>
            <a:r>
              <a:rPr lang="sk-SK" altLang="sk-SK" baseline="-25000" dirty="0"/>
              <a:t>2</a:t>
            </a:r>
            <a:r>
              <a:rPr lang="en-US" altLang="sk-SK" baseline="-25000" dirty="0"/>
              <a:t>5</a:t>
            </a:r>
            <a:r>
              <a:rPr lang="en-US" altLang="sk-SK" dirty="0"/>
              <a:t>MnO</a:t>
            </a:r>
            <a:r>
              <a:rPr lang="en-US" altLang="sk-SK" baseline="-25000" dirty="0"/>
              <a:t>3</a:t>
            </a:r>
            <a:endParaRPr lang="sk-SK" altLang="sk-SK" baseline="-25000" dirty="0"/>
          </a:p>
          <a:p>
            <a:r>
              <a:rPr lang="sk-SK" dirty="0"/>
              <a:t>žíhanie v atmosfére obohatenej o kyslík</a:t>
            </a:r>
          </a:p>
          <a:p>
            <a:r>
              <a:rPr lang="sk-SK" dirty="0"/>
              <a:t>kompenzácia poklesu </a:t>
            </a:r>
            <a:r>
              <a:rPr lang="en-GB" i="1" dirty="0"/>
              <a:t>T</a:t>
            </a:r>
            <a:r>
              <a:rPr lang="en-GB" baseline="-25000" dirty="0"/>
              <a:t>C</a:t>
            </a:r>
            <a:r>
              <a:rPr lang="sk-SK" baseline="-25000" dirty="0"/>
              <a:t> </a:t>
            </a:r>
            <a:r>
              <a:rPr lang="sk-SK" dirty="0"/>
              <a:t>v procese prípravy koloidu</a:t>
            </a:r>
          </a:p>
          <a:p>
            <a:r>
              <a:rPr lang="sk-SK" dirty="0"/>
              <a:t>zmena </a:t>
            </a:r>
            <a:r>
              <a:rPr lang="sk-SK" dirty="0" err="1"/>
              <a:t>surfaktantu</a:t>
            </a:r>
            <a:r>
              <a:rPr lang="sk-SK" dirty="0"/>
              <a:t> na kyselinu </a:t>
            </a:r>
            <a:r>
              <a:rPr lang="sk-SK" dirty="0" err="1"/>
              <a:t>olejvú</a:t>
            </a:r>
            <a:r>
              <a:rPr lang="sk-SK" dirty="0"/>
              <a:t>/</a:t>
            </a:r>
            <a:r>
              <a:rPr lang="sk-SK" dirty="0" err="1"/>
              <a:t>hyalurónovú</a:t>
            </a:r>
            <a:r>
              <a:rPr lang="sk-SK" dirty="0"/>
              <a:t>  -  dvojvrstvová </a:t>
            </a:r>
            <a:r>
              <a:rPr lang="sk-SK" dirty="0" err="1"/>
              <a:t>mycela</a:t>
            </a:r>
            <a:r>
              <a:rPr lang="sk-SK" dirty="0"/>
              <a:t>, prostredie vody</a:t>
            </a:r>
            <a:r>
              <a:rPr lang="en-US" dirty="0"/>
              <a:t>(</a:t>
            </a:r>
            <a:r>
              <a:rPr lang="sk-SK" dirty="0"/>
              <a:t>?</a:t>
            </a:r>
            <a:r>
              <a:rPr lang="en-US" dirty="0"/>
              <a:t>)</a:t>
            </a:r>
            <a:endParaRPr lang="sk-SK" dirty="0"/>
          </a:p>
          <a:p>
            <a:r>
              <a:rPr lang="sk-SK" dirty="0"/>
              <a:t> meranie SAR za adiabatických podmienok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2B78A-F86C-4B6F-BCB1-E7C4876E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244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B1BB-1BA5-48B8-A6CD-9B38770F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Štúdium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6179-CC3A-43BF-8D7E-D22A22B83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TUKE</a:t>
            </a:r>
          </a:p>
          <a:p>
            <a:r>
              <a:rPr lang="sk-SK" dirty="0"/>
              <a:t>Fyzika tuhých látok</a:t>
            </a:r>
          </a:p>
          <a:p>
            <a:r>
              <a:rPr lang="sk-SK" dirty="0"/>
              <a:t>Fázová a štruktúrna analýza materiálov</a:t>
            </a:r>
          </a:p>
          <a:p>
            <a:r>
              <a:rPr lang="sk-SK" dirty="0"/>
              <a:t>Progresívne materiály</a:t>
            </a:r>
          </a:p>
          <a:p>
            <a:pPr marL="0" indent="0">
              <a:buNone/>
            </a:pPr>
            <a:r>
              <a:rPr lang="sk-SK" dirty="0"/>
              <a:t>Publikácia</a:t>
            </a:r>
          </a:p>
          <a:p>
            <a:r>
              <a:rPr lang="en-US" dirty="0"/>
              <a:t>CRYSTAL STRUCTURE AND MAGNETOCALORIC EFFECT IN LaxAg1-xMnO3 NANOPARTICLES M. </a:t>
            </a:r>
            <a:r>
              <a:rPr lang="en-US" dirty="0" err="1"/>
              <a:t>Zentková</a:t>
            </a:r>
            <a:r>
              <a:rPr lang="en-US" dirty="0"/>
              <a:t>, M. Mihalik, M. Mihalik </a:t>
            </a:r>
            <a:r>
              <a:rPr lang="en-US" dirty="0" err="1"/>
              <a:t>jr.</a:t>
            </a:r>
            <a:r>
              <a:rPr lang="en-US" dirty="0"/>
              <a:t>, M. Kovalik, M. </a:t>
            </a:r>
            <a:r>
              <a:rPr lang="en-US" dirty="0" err="1"/>
              <a:t>Vavra</a:t>
            </a:r>
            <a:r>
              <a:rPr lang="en-US" dirty="0"/>
              <a:t> and J. </a:t>
            </a:r>
            <a:r>
              <a:rPr lang="en-US" dirty="0" err="1"/>
              <a:t>Briančin</a:t>
            </a:r>
            <a:r>
              <a:rPr lang="en-US" dirty="0"/>
              <a:t> (Acta </a:t>
            </a:r>
            <a:r>
              <a:rPr lang="en-US" dirty="0" err="1"/>
              <a:t>Physica</a:t>
            </a:r>
            <a:r>
              <a:rPr lang="en-US" dirty="0"/>
              <a:t> Polonica)</a:t>
            </a:r>
            <a:r>
              <a:rPr lang="sk-SK" dirty="0"/>
              <a:t> </a:t>
            </a:r>
            <a:endParaRPr lang="en-US" dirty="0"/>
          </a:p>
          <a:p>
            <a:r>
              <a:rPr lang="en-US" dirty="0"/>
              <a:t>Ceramics International </a:t>
            </a:r>
            <a:r>
              <a:rPr lang="sk-SK" dirty="0"/>
              <a:t> - v procese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ABC5F-917F-4BCA-B9FD-FBDE9349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ED2A-2A19-458E-A020-E2B9C9A41390}" type="slidenum">
              <a:rPr lang="sk-SK" smtClean="0"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3853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BC19-BCE4-4BD6-B1AA-DB2FC7B3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A2674-F96F-449F-8067-F193A3DBD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9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A02-A88F-4EB2-9EC5-39E89C92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Štruktúra práce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8ABCC-3168-4A43-BFA2-F7886414B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Príprava, charakterizácia a optimalizácia magnetického nosiča</a:t>
            </a:r>
          </a:p>
          <a:p>
            <a:r>
              <a:rPr lang="sk-SK" dirty="0"/>
              <a:t>Príprava koloidne stabilnej magnetickej kvapaliny s optimálnym SAR pre </a:t>
            </a:r>
            <a:r>
              <a:rPr lang="sk-SK" dirty="0" err="1"/>
              <a:t>hypertermiu</a:t>
            </a:r>
            <a:endParaRPr lang="sk-SK" dirty="0"/>
          </a:p>
          <a:p>
            <a:r>
              <a:rPr lang="sk-SK" dirty="0"/>
              <a:t>Testovanie </a:t>
            </a:r>
            <a:r>
              <a:rPr lang="sk-SK" dirty="0" err="1"/>
              <a:t>biokompatibility</a:t>
            </a:r>
            <a:r>
              <a:rPr lang="sk-SK" dirty="0"/>
              <a:t> a </a:t>
            </a:r>
            <a:r>
              <a:rPr lang="sk-SK" dirty="0" err="1"/>
              <a:t>cytotoxicity</a:t>
            </a:r>
            <a:r>
              <a:rPr lang="sk-SK" dirty="0"/>
              <a:t> in vitro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38B98-2ED8-4EB6-BE89-CED453AD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4286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3681-1EC1-48CD-87B3-5A17B692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dirty="0"/>
              <a:t>Optimalizácia </a:t>
            </a:r>
            <a:r>
              <a:rPr lang="sk-SK" sz="4000" dirty="0" err="1"/>
              <a:t>magnetokalorického</a:t>
            </a:r>
            <a:r>
              <a:rPr lang="sk-SK" sz="4000" dirty="0"/>
              <a:t> </a:t>
            </a:r>
            <a:r>
              <a:rPr lang="sk-SK" dirty="0"/>
              <a:t> efektu práškov </a:t>
            </a:r>
            <a:r>
              <a:rPr lang="sk-SK" altLang="sk-SK" dirty="0"/>
              <a:t>La</a:t>
            </a:r>
            <a:r>
              <a:rPr lang="en-US" altLang="sk-SK" baseline="-25000" dirty="0"/>
              <a:t>1−x</a:t>
            </a:r>
            <a:r>
              <a:rPr lang="sk-SK" altLang="sk-SK" dirty="0" err="1"/>
              <a:t>Ag</a:t>
            </a:r>
            <a:r>
              <a:rPr lang="en-US" altLang="sk-SK" baseline="-25000" dirty="0"/>
              <a:t>x</a:t>
            </a:r>
            <a:r>
              <a:rPr lang="en-US" altLang="sk-SK" dirty="0"/>
              <a:t>MnO</a:t>
            </a:r>
            <a:r>
              <a:rPr lang="en-US" altLang="sk-SK" baseline="-25000" dirty="0"/>
              <a:t>3</a:t>
            </a:r>
            <a:r>
              <a:rPr lang="sk-SK" altLang="sk-SK" baseline="-25000" dirty="0"/>
              <a:t>-</a:t>
            </a:r>
            <a:r>
              <a:rPr lang="el-GR" altLang="sk-SK" baseline="-25000" dirty="0"/>
              <a:t>δ</a:t>
            </a:r>
            <a:br>
              <a:rPr lang="en-US" dirty="0"/>
            </a:br>
            <a:br>
              <a:rPr lang="en-US" dirty="0"/>
            </a:b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97E2A-B402-4559-99CA-32A411E2B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47672"/>
            <a:ext cx="8946541" cy="4300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Ciele</a:t>
            </a:r>
            <a:endParaRPr lang="sk-SK" dirty="0"/>
          </a:p>
          <a:p>
            <a:r>
              <a:rPr lang="en-GB" dirty="0"/>
              <a:t>MCE</a:t>
            </a:r>
            <a:r>
              <a:rPr lang="sk-SK" dirty="0"/>
              <a:t> – charakterizácia</a:t>
            </a:r>
            <a:endParaRPr lang="en-US" dirty="0"/>
          </a:p>
          <a:p>
            <a:r>
              <a:rPr lang="sk-SK" dirty="0"/>
              <a:t>Vzťah medzi MCE a </a:t>
            </a:r>
            <a:r>
              <a:rPr lang="sk-SK" dirty="0" err="1"/>
              <a:t>hypertermiou</a:t>
            </a:r>
            <a:endParaRPr lang="sk-SK" dirty="0"/>
          </a:p>
          <a:p>
            <a:r>
              <a:rPr lang="sk-SK" dirty="0" err="1"/>
              <a:t>Smart</a:t>
            </a:r>
            <a:r>
              <a:rPr lang="sk-SK" dirty="0"/>
              <a:t> koloid</a:t>
            </a:r>
          </a:p>
          <a:p>
            <a:r>
              <a:rPr lang="sk-SK" dirty="0"/>
              <a:t>Spôsoby merania</a:t>
            </a:r>
          </a:p>
          <a:p>
            <a:r>
              <a:rPr lang="sk-SK" dirty="0" err="1"/>
              <a:t>Magnetokalorický</a:t>
            </a:r>
            <a:r>
              <a:rPr lang="sk-SK" dirty="0"/>
              <a:t> efekt práškov </a:t>
            </a:r>
            <a:r>
              <a:rPr lang="sk-SK" altLang="sk-SK" dirty="0"/>
              <a:t>La</a:t>
            </a:r>
            <a:r>
              <a:rPr lang="en-US" altLang="sk-SK" baseline="-25000" dirty="0"/>
              <a:t>1−x</a:t>
            </a:r>
            <a:r>
              <a:rPr lang="sk-SK" altLang="sk-SK" dirty="0" err="1"/>
              <a:t>Ag</a:t>
            </a:r>
            <a:r>
              <a:rPr lang="en-US" altLang="sk-SK" baseline="-25000" dirty="0"/>
              <a:t>x</a:t>
            </a:r>
            <a:r>
              <a:rPr lang="en-US" altLang="sk-SK" dirty="0"/>
              <a:t>MnO</a:t>
            </a:r>
            <a:r>
              <a:rPr lang="en-US" altLang="sk-SK" baseline="-25000" dirty="0"/>
              <a:t>3</a:t>
            </a:r>
            <a:r>
              <a:rPr lang="sk-SK" altLang="sk-SK" baseline="-25000" dirty="0"/>
              <a:t>-</a:t>
            </a:r>
            <a:r>
              <a:rPr lang="el-GR" altLang="sk-SK" baseline="-25000" dirty="0"/>
              <a:t>δ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26422-CD43-4CC6-B47B-F6A619CD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708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047A-E515-4935-A163-1EDDD8EB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MCE</a:t>
            </a:r>
            <a:r>
              <a:rPr lang="sk-SK" dirty="0"/>
              <a:t> – charakterizácia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980AFF-E2F6-49E7-A53D-241202614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1" y="1428621"/>
                <a:ext cx="6339850" cy="497666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sk-SK" dirty="0"/>
                  <a:t>väzba medzi magnet. moment. materiálu  a </a:t>
                </a:r>
                <a:r>
                  <a:rPr lang="sk-SK" dirty="0" err="1"/>
                  <a:t>vonk</a:t>
                </a:r>
                <a:r>
                  <a:rPr lang="sk-SK" dirty="0"/>
                  <a:t>. poľom</a:t>
                </a:r>
                <a:endParaRPr lang="en-US" dirty="0"/>
              </a:p>
              <a:p>
                <a:r>
                  <a:rPr lang="sk-SK" dirty="0"/>
                  <a:t>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sk-SK" dirty="0"/>
                      <m:t>feromagnet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materi</m:t>
                    </m:r>
                    <m:r>
                      <m:rPr>
                        <m:nor/>
                      </m:rPr>
                      <a:rPr lang="sk-SK" dirty="0"/>
                      <m:t>á</m:t>
                    </m:r>
                    <m:r>
                      <m:rPr>
                        <m:nor/>
                      </m:rPr>
                      <a:rPr lang="sk-SK" dirty="0"/>
                      <m:t>l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hodnota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entropie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pri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kon</m:t>
                    </m:r>
                    <m:r>
                      <m:rPr>
                        <m:nor/>
                      </m:rPr>
                      <a:rPr lang="sk-SK" dirty="0"/>
                      <m:t>š</m:t>
                    </m:r>
                    <m:r>
                      <m:rPr>
                        <m:nor/>
                      </m:rPr>
                      <a:rPr lang="sk-SK" dirty="0"/>
                      <m:t>tantnom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tlaku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z</m:t>
                    </m:r>
                    <m:r>
                      <m:rPr>
                        <m:nor/>
                      </m:rPr>
                      <a:rPr lang="sk-SK" dirty="0"/>
                      <m:t>á</m:t>
                    </m:r>
                    <m:r>
                      <m:rPr>
                        <m:nor/>
                      </m:rPr>
                      <a:rPr lang="sk-SK" dirty="0"/>
                      <m:t>vis</m:t>
                    </m:r>
                    <m:r>
                      <m:rPr>
                        <m:nor/>
                      </m:rPr>
                      <a:rPr lang="sk-SK" dirty="0"/>
                      <m:t>í </m:t>
                    </m:r>
                    <m:r>
                      <m:rPr>
                        <m:nor/>
                      </m:rPr>
                      <a:rPr lang="sk-SK" dirty="0"/>
                      <m:t>od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pou</m:t>
                    </m:r>
                    <m:r>
                      <m:rPr>
                        <m:nor/>
                      </m:rPr>
                      <a:rPr lang="sk-SK" dirty="0"/>
                      <m:t>ž. </m:t>
                    </m:r>
                    <m:r>
                      <m:rPr>
                        <m:nor/>
                      </m:rPr>
                      <a:rPr lang="sk-SK" dirty="0"/>
                      <m:t>po</m:t>
                    </m:r>
                    <m:r>
                      <m:rPr>
                        <m:nor/>
                      </m:rPr>
                      <a:rPr lang="sk-SK" dirty="0"/>
                      <m:t>ľ</m:t>
                    </m:r>
                    <m:r>
                      <m:rPr>
                        <m:nor/>
                      </m:rPr>
                      <a:rPr lang="sk-SK" dirty="0"/>
                      <m:t>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en-US" dirty="0"/>
                      <m:t>H</m:t>
                    </m:r>
                    <m:r>
                      <m:rPr>
                        <m:nor/>
                      </m:rPr>
                      <a:rPr lang="en-US" dirty="0"/>
                      <m:t>) </m:t>
                    </m:r>
                    <m:r>
                      <m:rPr>
                        <m:nor/>
                      </m:rPr>
                      <a:rPr lang="en-US" dirty="0"/>
                      <m:t>a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teplot</m:t>
                    </m:r>
                    <m:r>
                      <m:rPr>
                        <m:nor/>
                      </m:rPr>
                      <a:rPr lang="sk-SK" dirty="0"/>
                      <m:t>y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sk-SK" dirty="0"/>
                      <m:t>T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endParaRPr lang="sk-SK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0" i="0" dirty="0" smtClean="0"/>
                      <m:t>celk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entropia</m:t>
                    </m:r>
                    <m:r>
                      <m:rPr>
                        <m:nor/>
                      </m:rPr>
                      <a:rPr lang="sk-SK" b="0" i="0" dirty="0" smtClean="0"/>
                      <m:t> − </m:t>
                    </m:r>
                    <m:r>
                      <m:rPr>
                        <m:nor/>
                      </m:rPr>
                      <a:rPr lang="sk-SK" dirty="0"/>
                      <m:t>pr</m:t>
                    </m:r>
                    <m:r>
                      <m:rPr>
                        <m:nor/>
                      </m:rPr>
                      <a:rPr lang="sk-SK" dirty="0"/>
                      <m:t>í</m:t>
                    </m:r>
                    <m:r>
                      <m:rPr>
                        <m:nor/>
                      </m:rPr>
                      <a:rPr lang="sk-SK" dirty="0"/>
                      <m:t>spevky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od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mrie</m:t>
                    </m:r>
                    <m:r>
                      <m:rPr>
                        <m:nor/>
                      </m:rPr>
                      <a:rPr lang="sk-SK" dirty="0"/>
                      <m:t>ž</m:t>
                    </m:r>
                    <m:r>
                      <m:rPr>
                        <m:nor/>
                      </m:rPr>
                      <a:rPr lang="sk-SK" dirty="0"/>
                      <m:t>k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entrop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sk-SK" i="1" dirty="0"/>
                      <m:t>S</m:t>
                    </m:r>
                    <m:r>
                      <m:rPr>
                        <m:nor/>
                      </m:rPr>
                      <a:rPr lang="sk-SK" i="1" baseline="-25000" dirty="0"/>
                      <m:t>latt</m:t>
                    </m:r>
                    <m:r>
                      <m:rPr>
                        <m:nor/>
                      </m:rPr>
                      <a:rPr lang="en-US" dirty="0"/>
                      <m:t>), </m:t>
                    </m:r>
                    <m:r>
                      <m:rPr>
                        <m:nor/>
                      </m:rPr>
                      <a:rPr lang="en-US" dirty="0"/>
                      <m:t>elekt</m:t>
                    </m:r>
                    <m:r>
                      <m:rPr>
                        <m:nor/>
                      </m:rPr>
                      <a:rPr lang="sk-SK" dirty="0"/>
                      <m:t>r</m:t>
                    </m:r>
                    <m:r>
                      <m:rPr>
                        <m:nor/>
                      </m:rPr>
                      <a:rPr lang="sk-SK" dirty="0"/>
                      <m:t>ó</m:t>
                    </m:r>
                    <m:r>
                      <m:rPr>
                        <m:nor/>
                      </m:rPr>
                      <a:rPr lang="sk-SK" dirty="0"/>
                      <m:t>n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entr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sk-SK" i="1" dirty="0"/>
                      <m:t>S</m:t>
                    </m:r>
                    <m:r>
                      <m:rPr>
                        <m:nor/>
                      </m:rPr>
                      <a:rPr lang="sk-SK" i="1" baseline="-25000" dirty="0"/>
                      <m:t>el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magnet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entr</m:t>
                    </m:r>
                    <m:r>
                      <m:rPr>
                        <m:nor/>
                      </m:rPr>
                      <a:rPr lang="sk-SK" b="0" i="0" dirty="0" smtClean="0"/>
                      <m:t>.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sk-SK" i="1" dirty="0"/>
                      <m:t>S</m:t>
                    </m:r>
                    <m:r>
                      <m:rPr>
                        <m:nor/>
                      </m:rPr>
                      <a:rPr lang="sk-SK" i="1" baseline="-25000" dirty="0"/>
                      <m:t>m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en-US" b="0" i="0" dirty="0" smtClean="0"/>
                      <m:t>;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</m:oMath>
                </a14:m>
                <a:endParaRPr lang="en-US" b="0" i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𝑙𝑎𝑡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sk-SK" dirty="0"/>
                      <m:t>pri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aplik</m:t>
                    </m:r>
                    <m:r>
                      <m:rPr>
                        <m:nor/>
                      </m:rPr>
                      <a:rPr lang="sk-SK" dirty="0"/>
                      <m:t>á</m:t>
                    </m:r>
                    <m:r>
                      <m:rPr>
                        <m:nor/>
                      </m:rPr>
                      <a:rPr lang="sk-SK" dirty="0"/>
                      <m:t>ci</m:t>
                    </m:r>
                    <m:r>
                      <m:rPr>
                        <m:nor/>
                      </m:rPr>
                      <a:rPr lang="sk-SK" dirty="0"/>
                      <m:t>í </m:t>
                    </m:r>
                    <m:r>
                      <m:rPr>
                        <m:nor/>
                      </m:rPr>
                      <a:rPr lang="sk-SK" dirty="0"/>
                      <m:t>po</m:t>
                    </m:r>
                    <m:r>
                      <m:rPr>
                        <m:nor/>
                      </m:rPr>
                      <a:rPr lang="sk-SK" dirty="0"/>
                      <m:t>ľ</m:t>
                    </m:r>
                    <m:r>
                      <m:rPr>
                        <m:nor/>
                      </m:rPr>
                      <a:rPr lang="sk-SK" dirty="0"/>
                      <m:t>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za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izoterm</m:t>
                    </m:r>
                    <m:r>
                      <m:rPr>
                        <m:nor/>
                      </m:rPr>
                      <a:rPr lang="sk-SK" dirty="0"/>
                      <m:t>.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sk-SK" dirty="0"/>
                      <m:t>podmienok</m:t>
                    </m:r>
                    <m:r>
                      <m:rPr>
                        <m:nor/>
                      </m:rPr>
                      <a:rPr lang="en-GB" b="0" i="0" dirty="0" smtClean="0"/>
                      <m:t>,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𝑐𝑜𝑛𝑠𝑡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zn</m:t>
                    </m:r>
                    <m:r>
                      <m:rPr>
                        <m:nor/>
                      </m:rPr>
                      <a:rPr lang="sk-SK" dirty="0"/>
                      <m:t>íž</m:t>
                    </m:r>
                    <m:r>
                      <m:rPr>
                        <m:nor/>
                      </m:rPr>
                      <a:rPr lang="sk-SK" dirty="0"/>
                      <m:t>enie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celk</m:t>
                    </m:r>
                    <m:r>
                      <m:rPr>
                        <m:nor/>
                      </m:rPr>
                      <a:rPr lang="en-US" b="0" i="0" dirty="0" smtClean="0"/>
                      <m:t>. </m:t>
                    </m:r>
                    <m:r>
                      <m:rPr>
                        <m:nor/>
                      </m:rPr>
                      <a:rPr lang="en-US" b="0" i="0" dirty="0" smtClean="0"/>
                      <m:t>entr</m:t>
                    </m:r>
                    <m:r>
                      <m:rPr>
                        <m:nor/>
                      </m:rPr>
                      <a:rPr lang="en-US" b="0" i="0" dirty="0" smtClean="0"/>
                      <m:t>.	</m:t>
                    </m:r>
                    <m:r>
                      <m:rPr>
                        <m:nor/>
                      </m:rPr>
                      <a:rPr lang="en-GB" b="0" i="0" dirty="0" smtClean="0"/>
                      <m:t>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𝑚𝑖𝑒𝑟𝑎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𝑝𝑜h𝑙𝑡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𝑡𝑒𝑝𝑙𝑎</m:t>
                    </m:r>
                  </m:oMath>
                </a14:m>
                <a:endParaRPr lang="sk-SK" dirty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sk-SK" dirty="0"/>
                      <m:t>pri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pou</m:t>
                    </m:r>
                    <m:r>
                      <m:rPr>
                        <m:nor/>
                      </m:rPr>
                      <a:rPr lang="sk-SK" dirty="0"/>
                      <m:t>ž</m:t>
                    </m:r>
                    <m:r>
                      <m:rPr>
                        <m:nor/>
                      </m:rPr>
                      <a:rPr lang="sk-SK" dirty="0"/>
                      <m:t>it</m:t>
                    </m:r>
                    <m:r>
                      <m:rPr>
                        <m:nor/>
                      </m:rPr>
                      <a:rPr lang="sk-SK" dirty="0"/>
                      <m:t>í </m:t>
                    </m:r>
                    <m:r>
                      <m:rPr>
                        <m:nor/>
                      </m:rPr>
                      <a:rPr lang="sk-SK" dirty="0"/>
                      <m:t>magnet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en-US" dirty="0"/>
                      <m:t>p</m:t>
                    </m:r>
                    <m:r>
                      <m:rPr>
                        <m:nor/>
                      </m:rPr>
                      <a:rPr lang="sk-SK" dirty="0" err="1"/>
                      <m:t>o</m:t>
                    </m:r>
                    <m:r>
                      <m:rPr>
                        <m:nor/>
                      </m:rPr>
                      <a:rPr lang="sk-SK" dirty="0" err="1"/>
                      <m:t>ľ</m:t>
                    </m:r>
                    <m:r>
                      <m:rPr>
                        <m:nor/>
                      </m:rPr>
                      <a:rPr lang="sk-SK" dirty="0" err="1"/>
                      <m:t>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za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 err="1"/>
                      <m:t>adiabat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podmienok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en-US" dirty="0"/>
                      <m:t>(</m:t>
                    </m:r>
                    <m:r>
                      <m:rPr>
                        <m:nor/>
                      </m:rPr>
                      <a:rPr lang="sk-SK" dirty="0" err="1"/>
                      <m:t>celk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en-US" dirty="0"/>
                      <m:t>e</m:t>
                    </m:r>
                    <m:r>
                      <m:rPr>
                        <m:nor/>
                      </m:rPr>
                      <a:rPr lang="sk-SK" dirty="0" err="1"/>
                      <m:t>ntropia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zost</m:t>
                    </m:r>
                    <m:r>
                      <m:rPr>
                        <m:nor/>
                      </m:rPr>
                      <a:rPr lang="sk-SK" dirty="0"/>
                      <m:t>á</m:t>
                    </m:r>
                    <m:r>
                      <m:rPr>
                        <m:nor/>
                      </m:rPr>
                      <a:rPr lang="sk-SK" dirty="0"/>
                      <m:t>va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 err="1"/>
                      <m:t>kon</m:t>
                    </m:r>
                    <m:r>
                      <m:rPr>
                        <m:nor/>
                      </m:rPr>
                      <a:rPr lang="sk-SK" dirty="0" err="1"/>
                      <m:t>š</m:t>
                    </m:r>
                    <m:r>
                      <m:rPr>
                        <m:nor/>
                      </m:rPr>
                      <a:rPr lang="en-US" dirty="0"/>
                      <m:t>t</m:t>
                    </m:r>
                    <m:r>
                      <m:rPr>
                        <m:nor/>
                      </m:rPr>
                      <a:rPr lang="sk-SK" dirty="0"/>
                      <m:t>.</m:t>
                    </m:r>
                    <m:r>
                      <m:rPr>
                        <m:nor/>
                      </m:rPr>
                      <a:rPr lang="en-US" dirty="0"/>
                      <m:t>)</m:t>
                    </m:r>
                    <m:r>
                      <m:rPr>
                        <m:nor/>
                      </m:rPr>
                      <a:rPr lang="sk-SK" dirty="0"/>
                      <m:t> – </m:t>
                    </m:r>
                    <m:r>
                      <m:rPr>
                        <m:nor/>
                      </m:rPr>
                      <a:rPr lang="sk-SK" dirty="0"/>
                      <m:t>reverzibiln</m:t>
                    </m:r>
                    <m:r>
                      <m:rPr>
                        <m:nor/>
                      </m:rPr>
                      <a:rPr lang="sk-SK" dirty="0"/>
                      <m:t>ý </m:t>
                    </m:r>
                    <m:r>
                      <m:rPr>
                        <m:nor/>
                      </m:rPr>
                      <a:rPr lang="sk-SK" dirty="0"/>
                      <m:t>pokles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magnet</m:t>
                    </m:r>
                    <m:r>
                      <m:rPr>
                        <m:nor/>
                      </m:rPr>
                      <a:rPr lang="sk-SK" dirty="0"/>
                      <m:t>. </m:t>
                    </m:r>
                    <m:r>
                      <m:rPr>
                        <m:nor/>
                      </m:rPr>
                      <a:rPr lang="sk-SK" dirty="0"/>
                      <m:t>entropie</m:t>
                    </m:r>
                    <m:r>
                      <m:rPr>
                        <m:nor/>
                      </m:rPr>
                      <a:rPr lang="sk-SK" b="0" i="0" dirty="0" smtClean="0"/>
                      <m:t>: </m:t>
                    </m:r>
                    <m:r>
                      <m:rPr>
                        <m:nor/>
                      </m:rPr>
                      <a:rPr lang="sk-SK" dirty="0"/>
                      <m:t>n</m:t>
                    </m:r>
                    <m:r>
                      <m:rPr>
                        <m:nor/>
                      </m:rPr>
                      <a:rPr lang="sk-SK" dirty="0"/>
                      <m:t>á</m:t>
                    </m:r>
                    <m:r>
                      <m:rPr>
                        <m:nor/>
                      </m:rPr>
                      <a:rPr lang="sk-SK" dirty="0"/>
                      <m:t>rast</m:t>
                    </m:r>
                    <m:r>
                      <m:rPr>
                        <m:nor/>
                      </m:rPr>
                      <a:rPr lang="sk-SK" dirty="0"/>
                      <m:t> </m:t>
                    </m:r>
                    <m:r>
                      <m:rPr>
                        <m:nor/>
                      </m:rPr>
                      <a:rPr lang="sk-SK" dirty="0"/>
                      <m:t>telploty</m:t>
                    </m:r>
                    <m:r>
                      <m:rPr>
                        <m:nor/>
                      </m:rPr>
                      <a:rPr lang="en-GB" b="0" i="0" dirty="0" smtClean="0"/>
                      <m:t>;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sk-SK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980AFF-E2F6-49E7-A53D-241202614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1" y="1428621"/>
                <a:ext cx="6339850" cy="4976661"/>
              </a:xfrm>
              <a:blipFill>
                <a:blip r:embed="rId2"/>
                <a:stretch>
                  <a:fillRect l="-481" t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51BFF-051E-4F9C-8A33-6797DF45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39F13-FBE8-4329-A117-86D24A858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961" y="1428622"/>
            <a:ext cx="4885065" cy="49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5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AC42-D090-4DC6-84A0-2284B598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03" y="-84789"/>
            <a:ext cx="9404723" cy="1180139"/>
          </a:xfrm>
        </p:spPr>
        <p:txBody>
          <a:bodyPr/>
          <a:lstStyle/>
          <a:p>
            <a:r>
              <a:rPr lang="sk-SK" sz="3200" dirty="0" err="1"/>
              <a:t>Magnetokalorický</a:t>
            </a:r>
            <a:r>
              <a:rPr lang="sk-SK" sz="3200" dirty="0"/>
              <a:t> jav a magnetická </a:t>
            </a:r>
            <a:r>
              <a:rPr lang="sk-SK" sz="3200" dirty="0" err="1"/>
              <a:t>hypertermia</a:t>
            </a:r>
            <a:endParaRPr lang="sk-SK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53CC-1461-4EA8-AA0D-8565D1170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03" y="960120"/>
            <a:ext cx="6210089" cy="5802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Magnetic Fluid H</a:t>
            </a:r>
            <a:r>
              <a:rPr lang="sk-SK" dirty="0"/>
              <a:t>y</a:t>
            </a:r>
            <a:r>
              <a:rPr lang="en-US" dirty="0" err="1"/>
              <a:t>perthermia</a:t>
            </a:r>
            <a:r>
              <a:rPr lang="en-US" dirty="0"/>
              <a:t> (</a:t>
            </a:r>
            <a:r>
              <a:rPr lang="sk-SK" dirty="0"/>
              <a:t>MFH</a:t>
            </a:r>
            <a:r>
              <a:rPr lang="en-US" dirty="0"/>
              <a:t>)</a:t>
            </a:r>
            <a:r>
              <a:rPr lang="sk-SK" dirty="0"/>
              <a:t> </a:t>
            </a:r>
          </a:p>
          <a:p>
            <a:r>
              <a:rPr lang="sk-SK" dirty="0"/>
              <a:t>„</a:t>
            </a:r>
            <a:r>
              <a:rPr lang="sk-SK" dirty="0" err="1"/>
              <a:t>mild</a:t>
            </a:r>
            <a:r>
              <a:rPr lang="sk-SK" dirty="0"/>
              <a:t> </a:t>
            </a:r>
            <a:r>
              <a:rPr lang="sk-SK" dirty="0" err="1"/>
              <a:t>hyperthermia</a:t>
            </a:r>
            <a:r>
              <a:rPr lang="sk-SK" dirty="0"/>
              <a:t>“ – terapeutický ohrev – kontrolovaný tepelný šok vybranej oblasti tela pacienta</a:t>
            </a:r>
          </a:p>
          <a:p>
            <a:r>
              <a:rPr lang="sk-SK" dirty="0"/>
              <a:t>teplotný rozsah – 41 - 46°C – selektívne cielenie a poškodenie nádorového tkaniva bez negatívneho vplyvu na organizmus</a:t>
            </a:r>
          </a:p>
          <a:p>
            <a:r>
              <a:rPr lang="sk-SK" dirty="0"/>
              <a:t>MCE – reakcia magnet. materiálov na zmenu </a:t>
            </a:r>
            <a:r>
              <a:rPr lang="sk-SK" dirty="0" err="1"/>
              <a:t>vonkaj</a:t>
            </a:r>
            <a:r>
              <a:rPr lang="sk-SK" dirty="0"/>
              <a:t>. poľa – ochladenie/ohrev</a:t>
            </a:r>
            <a:endParaRPr lang="en-US" i="1" dirty="0"/>
          </a:p>
          <a:p>
            <a:r>
              <a:rPr lang="sk-SK" dirty="0"/>
              <a:t>Hlavný príspevok od troch zdrojov </a:t>
            </a:r>
            <a:r>
              <a:rPr lang="sk-SK" dirty="0" err="1"/>
              <a:t>energet</a:t>
            </a:r>
            <a:r>
              <a:rPr lang="sk-SK" dirty="0"/>
              <a:t>. rozptylu  k nárastu teploty: </a:t>
            </a:r>
            <a:r>
              <a:rPr lang="sk-SK" dirty="0" err="1"/>
              <a:t>Brownova</a:t>
            </a:r>
            <a:r>
              <a:rPr lang="sk-SK" dirty="0"/>
              <a:t> a </a:t>
            </a:r>
            <a:r>
              <a:rPr lang="sk-SK" dirty="0" err="1"/>
              <a:t>Neélova</a:t>
            </a:r>
            <a:r>
              <a:rPr lang="sk-SK" dirty="0"/>
              <a:t> rotácia, magnetická </a:t>
            </a:r>
            <a:r>
              <a:rPr lang="sk-SK" dirty="0" err="1"/>
              <a:t>hysteréza</a:t>
            </a:r>
            <a:r>
              <a:rPr lang="sk-SK" dirty="0"/>
              <a:t> </a:t>
            </a:r>
          </a:p>
          <a:p>
            <a:r>
              <a:rPr lang="sk-SK" i="1" dirty="0"/>
              <a:t>materiály, ktoré nevyžadujú pri izbovej teplote vysokú intenzitu vonkajšieho poľa na dosiahnutie saturácie</a:t>
            </a:r>
          </a:p>
          <a:p>
            <a:r>
              <a:rPr lang="sk-SK" i="1" dirty="0"/>
              <a:t>väčšia citlivosť, rýchlejšia reakcia na zmenu poľa</a:t>
            </a:r>
          </a:p>
          <a:p>
            <a:r>
              <a:rPr lang="sk-SK" i="1" dirty="0"/>
              <a:t>väčšina energie vonkajšieho poľa – nízke straty </a:t>
            </a:r>
          </a:p>
          <a:p>
            <a:r>
              <a:rPr lang="sk-SK" i="1" u="sng" dirty="0"/>
              <a:t>spoločná charakteristika</a:t>
            </a:r>
            <a:endParaRPr lang="sk-SK" u="sng" dirty="0"/>
          </a:p>
          <a:p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84D9A-A4BE-441A-B93B-3C0B4D7EF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DAE0C-D074-4659-BEB4-7563BDF9E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58"/>
          <a:stretch/>
        </p:blipFill>
        <p:spPr>
          <a:xfrm>
            <a:off x="6809794" y="1127284"/>
            <a:ext cx="4638675" cy="46034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9D375-F50C-4ADF-A88E-852AA2676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80"/>
          <a:stretch/>
        </p:blipFill>
        <p:spPr>
          <a:xfrm>
            <a:off x="6809793" y="5722949"/>
            <a:ext cx="4638675" cy="10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524E-98CF-41B7-969F-B404831B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Smart</a:t>
            </a:r>
            <a:r>
              <a:rPr lang="sk-SK" dirty="0"/>
              <a:t> koloid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0887E0-F913-44D1-908A-2DFD4BB844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3312" y="1481328"/>
                <a:ext cx="10646728" cy="4636007"/>
              </a:xfrm>
            </p:spPr>
            <p:txBody>
              <a:bodyPr>
                <a:normAutofit fontScale="92500"/>
              </a:bodyPr>
              <a:lstStyle/>
              <a:p>
                <a:r>
                  <a:rPr lang="sk-SK" dirty="0"/>
                  <a:t>zadefinovanie vnútorných charakteristík materiálu magnetického nosiča pred prípravou – priamy vplyv na jeho </a:t>
                </a:r>
                <a:r>
                  <a:rPr lang="sk-SK" dirty="0" err="1"/>
                  <a:t>vnútor</a:t>
                </a:r>
                <a:r>
                  <a:rPr lang="sk-SK" dirty="0"/>
                  <a:t>. vlastnosti – umožňuje ich citlivú a presnú modifikáciu ich vlastností</a:t>
                </a:r>
              </a:p>
              <a:p>
                <a:r>
                  <a:rPr lang="sk-SK" dirty="0"/>
                  <a:t>vytvára predpoklad pre ďalšie možnosti úpravy pre konkrétne použitie – </a:t>
                </a:r>
                <a:r>
                  <a:rPr lang="sk-SK" dirty="0" err="1"/>
                  <a:t>hypertermia</a:t>
                </a:r>
                <a:endParaRPr lang="sk-SK" dirty="0"/>
              </a:p>
              <a:p>
                <a:pPr marL="0" indent="0">
                  <a:buNone/>
                </a:pPr>
                <a:r>
                  <a:rPr lang="sk-SK" dirty="0"/>
                  <a:t>„</a:t>
                </a:r>
                <a:r>
                  <a:rPr lang="sk-SK" dirty="0" err="1"/>
                  <a:t>proto</a:t>
                </a:r>
                <a:r>
                  <a:rPr lang="sk-SK" dirty="0"/>
                  <a:t>“ koloid </a:t>
                </a:r>
                <a:r>
                  <a:rPr lang="sk-SK" altLang="sk-SK" dirty="0"/>
                  <a:t>La</a:t>
                </a:r>
                <a:r>
                  <a:rPr lang="sk-SK" altLang="sk-SK" baseline="-25000" dirty="0"/>
                  <a:t>0.80</a:t>
                </a:r>
                <a:r>
                  <a:rPr lang="sk-SK" altLang="sk-SK" dirty="0"/>
                  <a:t>Ag</a:t>
                </a:r>
                <a:r>
                  <a:rPr lang="sk-SK" altLang="sk-SK" baseline="-25000" dirty="0"/>
                  <a:t>0.15</a:t>
                </a:r>
                <a:r>
                  <a:rPr lang="en-US" altLang="sk-SK" dirty="0"/>
                  <a:t>MnO</a:t>
                </a:r>
                <a:r>
                  <a:rPr lang="en-US" altLang="sk-SK" baseline="-25000" dirty="0"/>
                  <a:t>3 </a:t>
                </a:r>
                <a:endParaRPr lang="sk-SK" altLang="sk-SK" baseline="-25000" dirty="0"/>
              </a:p>
              <a:p>
                <a:r>
                  <a:rPr lang="sk-SK" dirty="0" err="1"/>
                  <a:t>Netzsch</a:t>
                </a:r>
                <a:r>
                  <a:rPr lang="sk-SK" dirty="0"/>
                  <a:t> </a:t>
                </a:r>
                <a:r>
                  <a:rPr lang="sk-SK" dirty="0" err="1"/>
                  <a:t>Ball</a:t>
                </a:r>
                <a:r>
                  <a:rPr lang="sk-SK" dirty="0"/>
                  <a:t> </a:t>
                </a:r>
                <a:r>
                  <a:rPr lang="sk-SK" dirty="0" err="1"/>
                  <a:t>agitator</a:t>
                </a:r>
                <a:r>
                  <a:rPr lang="sk-SK" dirty="0"/>
                  <a:t> </a:t>
                </a:r>
                <a:r>
                  <a:rPr lang="sk-SK" dirty="0" err="1"/>
                  <a:t>mill</a:t>
                </a:r>
                <a:r>
                  <a:rPr lang="en-US" dirty="0"/>
                  <a:t>; </a:t>
                </a:r>
                <a:r>
                  <a:rPr lang="sk-SK" dirty="0"/>
                  <a:t>5g</a:t>
                </a:r>
                <a:r>
                  <a:rPr lang="en-US" dirty="0"/>
                  <a:t> + </a:t>
                </a:r>
                <a:r>
                  <a:rPr lang="sk-SK" dirty="0"/>
                  <a:t>SDS – 0,5%/1L </a:t>
                </a:r>
                <a:r>
                  <a:rPr lang="en-US" dirty="0"/>
                  <a:t>(</a:t>
                </a:r>
                <a:r>
                  <a:rPr lang="en-GB" dirty="0"/>
                  <a:t>ζ</a:t>
                </a:r>
                <a:r>
                  <a:rPr lang="sk-SK" dirty="0"/>
                  <a:t> pot. </a:t>
                </a:r>
                <a:r>
                  <a:rPr lang="sk-SK" dirty="0" err="1"/>
                  <a:t>solid</a:t>
                </a:r>
                <a:r>
                  <a:rPr lang="sk-SK" dirty="0"/>
                  <a:t> </a:t>
                </a:r>
                <a:r>
                  <a:rPr lang="en-US" dirty="0"/>
                  <a:t>= </a:t>
                </a:r>
                <a:r>
                  <a:rPr lang="en-US" dirty="0" err="1"/>
                  <a:t>cca</a:t>
                </a:r>
                <a:r>
                  <a:rPr lang="en-US" dirty="0"/>
                  <a:t> -7mV )</a:t>
                </a:r>
                <a:endParaRPr lang="sk-SK" dirty="0"/>
              </a:p>
              <a:p>
                <a:r>
                  <a:rPr lang="en-GB" dirty="0"/>
                  <a:t> </a:t>
                </a:r>
                <a:r>
                  <a:rPr lang="en-GB" dirty="0" err="1"/>
                  <a:t>distrib</a:t>
                </a:r>
                <a:r>
                  <a:rPr lang="sk-SK" dirty="0"/>
                  <a:t>. </a:t>
                </a:r>
                <a:r>
                  <a:rPr lang="sk-SK" dirty="0" err="1"/>
                  <a:t>veľk</a:t>
                </a:r>
                <a:r>
                  <a:rPr lang="sk-SK" dirty="0"/>
                  <a:t>. po mletí cca</a:t>
                </a:r>
                <a:r>
                  <a:rPr lang="en-GB" dirty="0"/>
                  <a:t> </a:t>
                </a:r>
                <a:r>
                  <a:rPr lang="sk-SK" dirty="0"/>
                  <a:t>50 – 100 nm </a:t>
                </a:r>
                <a:r>
                  <a:rPr lang="en-US" dirty="0"/>
                  <a:t>(Mgr. </a:t>
                </a:r>
                <a:r>
                  <a:rPr lang="en-US" dirty="0" err="1"/>
                  <a:t>Bujňáková</a:t>
                </a:r>
                <a:r>
                  <a:rPr lang="en-US" dirty="0"/>
                  <a:t>, PhD.</a:t>
                </a:r>
                <a:r>
                  <a:rPr lang="sk-SK" dirty="0"/>
                  <a:t>, </a:t>
                </a:r>
                <a:r>
                  <a:rPr lang="en-US" dirty="0"/>
                  <a:t>UG SAV;</a:t>
                </a:r>
                <a:r>
                  <a:rPr lang="sk-SK" dirty="0"/>
                  <a:t> skupina Ing. </a:t>
                </a:r>
                <a:r>
                  <a:rPr lang="sk-SK" dirty="0" err="1"/>
                  <a:t>Konerackej</a:t>
                </a:r>
                <a:r>
                  <a:rPr lang="sk-SK" dirty="0"/>
                  <a:t>, </a:t>
                </a:r>
                <a:r>
                  <a:rPr lang="sk-SK" dirty="0" err="1"/>
                  <a:t>CSc</a:t>
                </a:r>
                <a:r>
                  <a:rPr lang="en-US" dirty="0"/>
                  <a:t>.</a:t>
                </a:r>
                <a:r>
                  <a:rPr lang="sk-SK" dirty="0"/>
                  <a:t>, UEF OFMJ</a:t>
                </a:r>
                <a:r>
                  <a:rPr lang="en-US" dirty="0"/>
                  <a:t>)</a:t>
                </a:r>
                <a:endParaRPr lang="sk-SK" dirty="0"/>
              </a:p>
              <a:p>
                <a:r>
                  <a:rPr lang="sk-SK" dirty="0"/>
                  <a:t>zníženie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sk-SK" dirty="0"/>
              </a:p>
              <a:p>
                <a:r>
                  <a:rPr lang="en-US" dirty="0" err="1"/>
                  <a:t>ohrev</a:t>
                </a:r>
                <a:r>
                  <a:rPr lang="en-US" dirty="0"/>
                  <a:t> </a:t>
                </a:r>
                <a:r>
                  <a:rPr lang="en-US" dirty="0" err="1"/>
                  <a:t>na</a:t>
                </a:r>
                <a:r>
                  <a:rPr lang="en-US" dirty="0"/>
                  <a:t> </a:t>
                </a:r>
                <a:r>
                  <a:rPr lang="sk-SK" dirty="0"/>
                  <a:t>cca </a:t>
                </a:r>
                <a:r>
                  <a:rPr lang="en-US" dirty="0"/>
                  <a:t>38.1°C</a:t>
                </a:r>
                <a:r>
                  <a:rPr lang="sk-SK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nutnos</a:t>
                </a:r>
                <a:r>
                  <a:rPr lang="sk-SK" dirty="0"/>
                  <a:t>ť </a:t>
                </a:r>
                <a:r>
                  <a:rPr lang="sk-SK" dirty="0" err="1"/>
                  <a:t>adiabat</a:t>
                </a:r>
                <a:r>
                  <a:rPr lang="sk-SK" dirty="0"/>
                  <a:t>. </a:t>
                </a:r>
                <a:r>
                  <a:rPr lang="sk-SK" dirty="0" err="1"/>
                  <a:t>podm</a:t>
                </a:r>
                <a:r>
                  <a:rPr lang="sk-SK" dirty="0"/>
                  <a:t>.</a:t>
                </a:r>
                <a:r>
                  <a:rPr lang="en-GB" dirty="0"/>
                  <a:t>; </a:t>
                </a:r>
                <a:r>
                  <a:rPr lang="en-US" dirty="0" err="1"/>
                  <a:t>Vinča</a:t>
                </a:r>
                <a:r>
                  <a:rPr lang="en-US" dirty="0"/>
                  <a:t> Nuclear Research Institute, SRB)</a:t>
                </a:r>
              </a:p>
              <a:p>
                <a:r>
                  <a:rPr lang="en-US" dirty="0"/>
                  <a:t>v </a:t>
                </a:r>
                <a:r>
                  <a:rPr lang="en-US" dirty="0" err="1"/>
                  <a:t>procese</a:t>
                </a:r>
                <a:r>
                  <a:rPr lang="sk-SK" dirty="0"/>
                  <a:t> – zmena receptúry</a:t>
                </a:r>
                <a:br>
                  <a:rPr lang="en-US" dirty="0"/>
                </a:br>
                <a:r>
                  <a:rPr lang="sk-SK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0887E0-F913-44D1-908A-2DFD4BB844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1481328"/>
                <a:ext cx="10646728" cy="4636007"/>
              </a:xfrm>
              <a:blipFill>
                <a:blip r:embed="rId2"/>
                <a:stretch>
                  <a:fillRect l="-572" t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37A6B-2EAF-464B-8E81-CE7C3901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7558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4338-17DA-4066-B789-657BF23F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8882"/>
          </a:xfrm>
        </p:spPr>
        <p:txBody>
          <a:bodyPr/>
          <a:lstStyle/>
          <a:p>
            <a:r>
              <a:rPr lang="sk-SK" sz="4400" dirty="0"/>
              <a:t>MCE: magnetický nosič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28EB-4158-41F0-AED7-A6D9EEA66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200" dirty="0"/>
              <a:t>Priamy s konštantným poľom</a:t>
            </a:r>
            <a:endParaRPr lang="en-US" sz="2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BECF3B-5B28-4990-BA53-9D8FA9FF00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3313" y="3380136"/>
            <a:ext cx="4395787" cy="201066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719BC-2473-4419-8ECD-B393EA2FF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2200" dirty="0"/>
              <a:t>Priamy s premenlivým poľom</a:t>
            </a:r>
            <a:endParaRPr lang="en-US" sz="22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810403-82D1-4395-A8B2-06C1E5FA24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54675" y="2909537"/>
            <a:ext cx="4395788" cy="2951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C35B3-4960-4655-97FD-12BE0284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C4C4A0-DCFD-4073-BE55-108873046CE2}"/>
                  </a:ext>
                </a:extLst>
              </p:cNvPr>
              <p:cNvSpPr txBox="1"/>
              <p:nvPr/>
            </p:nvSpPr>
            <p:spPr>
              <a:xfrm>
                <a:off x="3549396" y="5920343"/>
                <a:ext cx="5093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termočlánok</a:t>
                </a:r>
                <a:r>
                  <a:rPr lang="en-GB" sz="3200" dirty="0"/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,∆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C4C4A0-DCFD-4073-BE55-108873046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396" y="5920343"/>
                <a:ext cx="5093208" cy="584775"/>
              </a:xfrm>
              <a:prstGeom prst="rect">
                <a:avLst/>
              </a:prstGeom>
              <a:blipFill>
                <a:blip r:embed="rId4"/>
                <a:stretch>
                  <a:fillRect l="-299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54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6FEF-F2CC-4733-8EF2-54FD82F2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65649"/>
            <a:ext cx="9404723" cy="797767"/>
          </a:xfrm>
        </p:spPr>
        <p:txBody>
          <a:bodyPr/>
          <a:lstStyle/>
          <a:p>
            <a:r>
              <a:rPr lang="sk-SK" sz="4400" dirty="0"/>
              <a:t>MCE: Spôsob merania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5B792-8FB8-4A6F-A211-2DCAD69808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0" y="1250486"/>
                <a:ext cx="10710737" cy="2086604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sk-SK" dirty="0"/>
                  <a:t>Nepriami </a:t>
                </a:r>
              </a:p>
              <a:p>
                <a:r>
                  <a:rPr lang="sk-SK" dirty="0"/>
                  <a:t>meranie zmeny </a:t>
                </a:r>
                <a:r>
                  <a:rPr lang="sk-SK" dirty="0" err="1"/>
                  <a:t>izotermálnej</a:t>
                </a:r>
                <a:r>
                  <a:rPr lang="sk-SK" dirty="0"/>
                  <a:t> magnetizácie ako funkcie magnetického poľa pri teplote pod a nad prechodovou teplotou </a:t>
                </a:r>
                <a:r>
                  <a:rPr lang="en-US" dirty="0"/>
                  <a:t>(M vs. H)</a:t>
                </a:r>
                <a:r>
                  <a:rPr lang="sk-SK" dirty="0"/>
                  <a:t> – </a:t>
                </a:r>
                <a:r>
                  <a:rPr lang="sk-SK" dirty="0" err="1"/>
                  <a:t>izotermálna</a:t>
                </a:r>
                <a:r>
                  <a:rPr lang="sk-SK" dirty="0"/>
                  <a:t> zmena entropie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sk-SK" dirty="0"/>
              </a:p>
              <a:p>
                <a:r>
                  <a:rPr lang="sk-SK" dirty="0"/>
                  <a:t>vyhodnotenie magnetizačných dát </a:t>
                </a:r>
                <a:r>
                  <a:rPr lang="sk-SK" dirty="0" err="1"/>
                  <a:t>Maxwelovými</a:t>
                </a:r>
                <a:endParaRPr lang="sk-SK" dirty="0"/>
              </a:p>
              <a:p>
                <a:pPr marL="0" indent="0">
                  <a:buNone/>
                </a:pPr>
                <a:r>
                  <a:rPr lang="sk-SK" dirty="0"/>
                  <a:t>     rovnicami</a:t>
                </a:r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sk-SK" dirty="0"/>
              </a:p>
              <a:p>
                <a:endParaRPr lang="sk-SK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5B792-8FB8-4A6F-A211-2DCAD6980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0" y="1250486"/>
                <a:ext cx="10710737" cy="2086604"/>
              </a:xfrm>
              <a:blipFill>
                <a:blip r:embed="rId2"/>
                <a:stretch>
                  <a:fillRect l="-569" t="-1462" r="-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FF09F-8FD8-48EE-8672-0D0AA85F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1" y="467164"/>
            <a:ext cx="838199" cy="394736"/>
          </a:xfrm>
        </p:spPr>
        <p:txBody>
          <a:bodyPr/>
          <a:lstStyle/>
          <a:p>
            <a:r>
              <a:rPr lang="sk-SK" dirty="0"/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9B9B7-D3D0-40FC-949C-77A4A2BAE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579" y="3266679"/>
            <a:ext cx="3138249" cy="79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AE59D-A11E-4DCE-8500-B6D38414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579" y="5636782"/>
            <a:ext cx="3214839" cy="750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4C64F-F60F-4736-BF9D-77A7944D6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579" y="4313668"/>
            <a:ext cx="3214839" cy="819720"/>
          </a:xfrm>
          <a:prstGeom prst="rect">
            <a:avLst/>
          </a:prstGeom>
        </p:spPr>
      </p:pic>
      <p:pic>
        <p:nvPicPr>
          <p:cNvPr id="9" name="Picture 2" descr="http://wwwnew.saske.sk/uef/wp-content/uploads/2018/09/UEF_SAV_Obr1.jpg">
            <a:extLst>
              <a:ext uri="{FF2B5EF4-FFF2-40B4-BE49-F238E27FC236}">
                <a16:creationId xmlns:a16="http://schemas.microsoft.com/office/drawing/2014/main" id="{78BA7706-CB1D-41D7-9A71-6BC64BD02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9" r="17562"/>
          <a:stretch/>
        </p:blipFill>
        <p:spPr bwMode="auto">
          <a:xfrm>
            <a:off x="7993570" y="2465383"/>
            <a:ext cx="3197170" cy="282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sothermal magnetisation curves recorded at different temperatures between 110 K and 290 K in the temperature interval of (a) 3 K for L1 and (b) 5 K for LS2 sample. (c) and (d) show Arrott plots (H/M vs M 2 ) of different magnetic isotherms for L1 and LS2 samples, respectively. ">
            <a:extLst>
              <a:ext uri="{FF2B5EF4-FFF2-40B4-BE49-F238E27FC236}">
                <a16:creationId xmlns:a16="http://schemas.microsoft.com/office/drawing/2014/main" id="{5A906D78-A5AA-49AD-BC54-68A91A10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1" y="3266679"/>
            <a:ext cx="3309306" cy="314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92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2AB3-C1A4-4B85-955A-8146215E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05" y="0"/>
            <a:ext cx="9404723" cy="1490472"/>
          </a:xfrm>
        </p:spPr>
        <p:txBody>
          <a:bodyPr/>
          <a:lstStyle/>
          <a:p>
            <a:r>
              <a:rPr lang="sk-SK" dirty="0" err="1"/>
              <a:t>Magnetokalorický</a:t>
            </a:r>
            <a:r>
              <a:rPr lang="sk-SK" dirty="0"/>
              <a:t> efekt práškov </a:t>
            </a:r>
            <a:r>
              <a:rPr lang="sk-SK" altLang="sk-SK" dirty="0"/>
              <a:t>La</a:t>
            </a:r>
            <a:r>
              <a:rPr lang="en-US" altLang="sk-SK" baseline="-25000" dirty="0"/>
              <a:t>1−x</a:t>
            </a:r>
            <a:r>
              <a:rPr lang="sk-SK" altLang="sk-SK" dirty="0" err="1"/>
              <a:t>Ag</a:t>
            </a:r>
            <a:r>
              <a:rPr lang="en-US" altLang="sk-SK" baseline="-25000" dirty="0"/>
              <a:t>x</a:t>
            </a:r>
            <a:r>
              <a:rPr lang="en-US" altLang="sk-SK" dirty="0"/>
              <a:t>MnO</a:t>
            </a:r>
            <a:r>
              <a:rPr lang="en-US" altLang="sk-SK" baseline="-25000" dirty="0"/>
              <a:t>3</a:t>
            </a:r>
            <a:r>
              <a:rPr lang="sk-SK" altLang="sk-SK" baseline="-25000" dirty="0"/>
              <a:t>-</a:t>
            </a:r>
            <a:r>
              <a:rPr lang="el-GR" altLang="sk-SK" baseline="-25000" dirty="0"/>
              <a:t>δ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E50D63-F759-46C2-9BC2-B15CB7371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3104" y="1645920"/>
                <a:ext cx="11240119" cy="491635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sk-SK" altLang="sk-SK" dirty="0" err="1"/>
                  <a:t>Hypertermia</a:t>
                </a:r>
                <a:r>
                  <a:rPr lang="sk-SK" altLang="sk-SK" dirty="0"/>
                  <a:t> – dôležité charakteristiky: magnetická </a:t>
                </a:r>
                <a:r>
                  <a:rPr lang="sk-SK" altLang="sk-SK" dirty="0" err="1"/>
                  <a:t>susceptibilita</a:t>
                </a:r>
                <a:r>
                  <a:rPr lang="sk-SK" altLang="sk-SK" dirty="0"/>
                  <a:t>, magnetická </a:t>
                </a:r>
                <a:r>
                  <a:rPr lang="sk-SK" altLang="sk-SK" dirty="0" err="1"/>
                  <a:t>hysteréza</a:t>
                </a:r>
                <a:r>
                  <a:rPr lang="sk-SK" altLang="sk-SK" dirty="0"/>
                  <a:t>, </a:t>
                </a:r>
                <a:r>
                  <a:rPr lang="sk-SK" altLang="sk-SK" dirty="0" err="1"/>
                  <a:t>Curieho</a:t>
                </a:r>
                <a:r>
                  <a:rPr lang="sk-SK" altLang="sk-SK" dirty="0"/>
                  <a:t> teplota</a:t>
                </a:r>
              </a:p>
              <a:p>
                <a:pPr marL="0" indent="0">
                  <a:buNone/>
                </a:pPr>
                <a:r>
                  <a:rPr lang="sk-SK" altLang="sk-SK" dirty="0"/>
                  <a:t>Generovanie tepla</a:t>
                </a:r>
              </a:p>
              <a:p>
                <a:r>
                  <a:rPr lang="sk-SK" altLang="sk-SK" dirty="0" err="1"/>
                  <a:t>Neel</a:t>
                </a:r>
                <a:r>
                  <a:rPr lang="sk-SK" altLang="sk-SK" dirty="0"/>
                  <a:t>, </a:t>
                </a:r>
                <a:r>
                  <a:rPr lang="sk-SK" altLang="sk-SK" dirty="0" err="1"/>
                  <a:t>Brown</a:t>
                </a:r>
                <a:r>
                  <a:rPr lang="sk-SK" altLang="sk-SK" dirty="0"/>
                  <a:t> – viskozita média, </a:t>
                </a:r>
                <a:r>
                  <a:rPr lang="sk-SK" altLang="sk-SK" dirty="0" err="1"/>
                  <a:t>surfaktant</a:t>
                </a:r>
                <a:endParaRPr lang="sk-SK" altLang="sk-SK" dirty="0"/>
              </a:p>
              <a:p>
                <a:endParaRPr lang="sk-SK" altLang="sk-SK" dirty="0"/>
              </a:p>
              <a:p>
                <a:pPr marL="0" indent="0">
                  <a:buNone/>
                </a:pPr>
                <a:r>
                  <a:rPr lang="sk-SK" altLang="sk-SK" dirty="0"/>
                  <a:t>Zvýšenie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sk-SK" altLang="sk-SK" dirty="0"/>
                  <a:t>, </a:t>
                </a:r>
                <a:r>
                  <a:rPr lang="en-US" dirty="0"/>
                  <a:t>ϴ</a:t>
                </a:r>
                <a:r>
                  <a:rPr lang="sk-SK" dirty="0"/>
                  <a:t>,</a:t>
                </a:r>
                <a:r>
                  <a:rPr lang="sk-SK" altLang="sk-SK" dirty="0"/>
                  <a:t>  µB a MCE viacerými </a:t>
                </a:r>
                <a:r>
                  <a:rPr lang="sk-SK" altLang="sk-SK" dirty="0" err="1"/>
                  <a:t>spôsbmi</a:t>
                </a:r>
                <a:r>
                  <a:rPr lang="sk-SK" altLang="sk-SK" dirty="0"/>
                  <a:t> </a:t>
                </a:r>
                <a:endParaRPr lang="sk-SK" dirty="0"/>
              </a:p>
              <a:p>
                <a:r>
                  <a:rPr lang="sk-SK" altLang="sk-SK" dirty="0"/>
                  <a:t>žíhanie: </a:t>
                </a:r>
                <a:r>
                  <a:rPr lang="sk-SK" altLang="sk-SK" dirty="0" err="1"/>
                  <a:t>muflová</a:t>
                </a:r>
                <a:r>
                  <a:rPr lang="sk-SK" altLang="sk-SK" dirty="0"/>
                  <a:t> a rúrová pec</a:t>
                </a:r>
              </a:p>
              <a:p>
                <a:r>
                  <a:rPr lang="sk-SK" altLang="sk-SK" dirty="0"/>
                  <a:t>vplyv vysokého tlaku </a:t>
                </a:r>
                <a:r>
                  <a:rPr lang="en-US" altLang="sk-SK" dirty="0"/>
                  <a:t>(</a:t>
                </a:r>
                <a:r>
                  <a:rPr lang="sk-SK" altLang="sk-SK" dirty="0"/>
                  <a:t>tlaková komôrka</a:t>
                </a:r>
                <a:r>
                  <a:rPr lang="en-US" altLang="sk-SK" dirty="0"/>
                  <a:t>)</a:t>
                </a:r>
                <a:endParaRPr lang="sk-SK" altLang="sk-SK" dirty="0"/>
              </a:p>
              <a:p>
                <a:r>
                  <a:rPr lang="en-US" dirty="0" err="1"/>
                  <a:t>stechiometria</a:t>
                </a:r>
                <a:r>
                  <a:rPr lang="sk-SK" dirty="0"/>
                  <a:t>:</a:t>
                </a:r>
                <a:r>
                  <a:rPr lang="en-US" dirty="0"/>
                  <a:t> </a:t>
                </a:r>
                <a:r>
                  <a:rPr lang="sk-SK" altLang="sk-SK" dirty="0"/>
                  <a:t>La</a:t>
                </a:r>
                <a:r>
                  <a:rPr lang="en-US" altLang="sk-SK" baseline="-25000" dirty="0"/>
                  <a:t>0.80</a:t>
                </a:r>
                <a:r>
                  <a:rPr lang="sk-SK" altLang="sk-SK" dirty="0" err="1"/>
                  <a:t>Ag</a:t>
                </a:r>
                <a:r>
                  <a:rPr lang="en-US" altLang="sk-SK" baseline="-25000" dirty="0"/>
                  <a:t>0.15</a:t>
                </a:r>
                <a:r>
                  <a:rPr lang="en-US" altLang="sk-SK" dirty="0"/>
                  <a:t>MnO</a:t>
                </a:r>
                <a:r>
                  <a:rPr lang="en-US" altLang="sk-SK" baseline="-25000" dirty="0"/>
                  <a:t>3 </a:t>
                </a:r>
                <a:r>
                  <a:rPr lang="en-US" altLang="sk-SK" dirty="0"/>
                  <a:t>; L</a:t>
                </a:r>
                <a:r>
                  <a:rPr lang="sk-SK" altLang="sk-SK" dirty="0"/>
                  <a:t>a</a:t>
                </a:r>
                <a:r>
                  <a:rPr lang="en-US" altLang="sk-SK" baseline="-25000" dirty="0"/>
                  <a:t>0.70</a:t>
                </a:r>
                <a:r>
                  <a:rPr lang="sk-SK" altLang="sk-SK" dirty="0" err="1"/>
                  <a:t>Ag</a:t>
                </a:r>
                <a:r>
                  <a:rPr lang="en-US" altLang="sk-SK" baseline="-25000" dirty="0"/>
                  <a:t>0.25</a:t>
                </a:r>
                <a:r>
                  <a:rPr lang="en-US" altLang="sk-SK" dirty="0"/>
                  <a:t>MnO</a:t>
                </a:r>
                <a:r>
                  <a:rPr lang="en-US" altLang="sk-SK" baseline="-25000" dirty="0"/>
                  <a:t>3</a:t>
                </a:r>
                <a:endParaRPr lang="sk-SK" dirty="0"/>
              </a:p>
              <a:p>
                <a:r>
                  <a:rPr lang="sk-SK" altLang="sk-SK" dirty="0"/>
                  <a:t>atmosféra: vzduch, argón, kyslík</a:t>
                </a:r>
              </a:p>
              <a:p>
                <a:pPr marL="0" indent="0">
                  <a:buNone/>
                </a:pPr>
                <a:endParaRPr lang="sk-SK" altLang="sk-SK" dirty="0"/>
              </a:p>
              <a:p>
                <a:endParaRPr lang="sk-SK" altLang="sk-SK" dirty="0"/>
              </a:p>
              <a:p>
                <a:endParaRPr lang="en-US" altLang="sk-SK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E50D63-F759-46C2-9BC2-B15CB7371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3104" y="1645920"/>
                <a:ext cx="11240119" cy="4916351"/>
              </a:xfrm>
              <a:blipFill>
                <a:blip r:embed="rId2"/>
                <a:stretch>
                  <a:fillRect l="-542" t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F54C1-BB38-4C51-A42F-1B3B3EEB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0599" y="77817"/>
            <a:ext cx="838199" cy="587555"/>
          </a:xfrm>
        </p:spPr>
        <p:txBody>
          <a:bodyPr/>
          <a:lstStyle/>
          <a:p>
            <a:r>
              <a:rPr lang="sk-SK" dirty="0"/>
              <a:t>8</a:t>
            </a:r>
          </a:p>
        </p:txBody>
      </p:sp>
      <p:pic>
        <p:nvPicPr>
          <p:cNvPr id="8194" name="Picture 2" descr="Relaxation mechanisms of magnetic nanoparticles  ">
            <a:extLst>
              <a:ext uri="{FF2B5EF4-FFF2-40B4-BE49-F238E27FC236}">
                <a16:creationId xmlns:a16="http://schemas.microsoft.com/office/drawing/2014/main" id="{A85AC927-D0E3-4354-A92C-F11DE753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2266170"/>
            <a:ext cx="4625183" cy="218442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27713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</TotalTime>
  <Words>1085</Words>
  <Application>Microsoft Office PowerPoint</Application>
  <PresentationFormat>Widescreen</PresentationFormat>
  <Paragraphs>211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Century Gothic</vt:lpstr>
      <vt:lpstr>Symbol</vt:lpstr>
      <vt:lpstr>Wingdings 3</vt:lpstr>
      <vt:lpstr>Ion</vt:lpstr>
      <vt:lpstr>Graph</vt:lpstr>
      <vt:lpstr>Magnetické nanočastice s užitkovými vlastnosťami pre využitie v biomedicíne</vt:lpstr>
      <vt:lpstr>Štruktúra práce</vt:lpstr>
      <vt:lpstr>Optimalizácia magnetokalorického  efektu práškov La1−xAgxMnO3-δ  </vt:lpstr>
      <vt:lpstr>MCE – charakterizácia</vt:lpstr>
      <vt:lpstr>Magnetokalorický jav a magnetická hypertermia</vt:lpstr>
      <vt:lpstr>Smart koloid</vt:lpstr>
      <vt:lpstr>MCE: magnetický nosič</vt:lpstr>
      <vt:lpstr>MCE: Spôsob merania</vt:lpstr>
      <vt:lpstr>Magnetokalorický efekt práškov La1−xAgxMnO3-δ</vt:lpstr>
      <vt:lpstr>La0.80Ag0.15MnO3 vzduch 800°C  </vt:lpstr>
      <vt:lpstr>La0.80Ag0.15MnO3 vzduch 800°C/48h</vt:lpstr>
      <vt:lpstr>La0.80Ag0.15MnO3 vzduch 800°C</vt:lpstr>
      <vt:lpstr>La0.80Ag0.15MnO3 – vplyv tlaku</vt:lpstr>
      <vt:lpstr>La0.80Ag0.15MnO3 – vplyv tlaku na T_C </vt:lpstr>
      <vt:lpstr>La0.80Ag0.15MnO3 vzduch 800°C/12h</vt:lpstr>
      <vt:lpstr>La0.70Ag0.25MnO3    – vplyv atmosféry</vt:lpstr>
      <vt:lpstr>Zhrnutie</vt:lpstr>
      <vt:lpstr>Štúdium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OPTIMALIZÁCIA PROCESU PRÍPRAVY A SPRACOVANIA La1-xAgxMnO3-δ PRE BIOMEDICÍNSKE APLIKÁCIE</dc:title>
  <dc:creator>Martin Kovalik</dc:creator>
  <cp:lastModifiedBy>Martin Kovalik</cp:lastModifiedBy>
  <cp:revision>154</cp:revision>
  <dcterms:created xsi:type="dcterms:W3CDTF">2019-06-10T13:15:11Z</dcterms:created>
  <dcterms:modified xsi:type="dcterms:W3CDTF">2020-06-18T07:00:50Z</dcterms:modified>
</cp:coreProperties>
</file>