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16" r:id="rId2"/>
    <p:sldId id="1236" r:id="rId3"/>
    <p:sldId id="1242" r:id="rId4"/>
    <p:sldId id="1237" r:id="rId5"/>
    <p:sldId id="1239" r:id="rId6"/>
    <p:sldId id="1240" r:id="rId7"/>
    <p:sldId id="1246" r:id="rId8"/>
    <p:sldId id="1247" r:id="rId9"/>
    <p:sldId id="1243" r:id="rId10"/>
    <p:sldId id="1244" r:id="rId11"/>
    <p:sldId id="1245" r:id="rId12"/>
    <p:sldId id="1200" r:id="rId13"/>
    <p:sldId id="1230" r:id="rId14"/>
    <p:sldId id="1199" r:id="rId15"/>
  </p:sldIdLst>
  <p:sldSz cx="12192000" cy="6858000"/>
  <p:notesSz cx="7099300" cy="102346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2200" b="1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76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0000"/>
    <a:srgbClr val="00007D"/>
    <a:srgbClr val="7F7F7F"/>
    <a:srgbClr val="663300"/>
    <a:srgbClr val="00006E"/>
    <a:srgbClr val="7D0000"/>
    <a:srgbClr val="640000"/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73609" autoAdjust="0"/>
  </p:normalViewPr>
  <p:slideViewPr>
    <p:cSldViewPr>
      <p:cViewPr varScale="1">
        <p:scale>
          <a:sx n="51" d="100"/>
          <a:sy n="51" d="100"/>
        </p:scale>
        <p:origin x="1428" y="42"/>
      </p:cViewPr>
      <p:guideLst>
        <p:guide orient="horz" pos="4319"/>
        <p:guide pos="7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-1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t" anchorCtr="0" compatLnSpc="1">
            <a:prstTxWarp prst="textNoShape">
              <a:avLst/>
            </a:prstTxWarp>
          </a:bodyPr>
          <a:lstStyle>
            <a:lvl1pPr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t" anchorCtr="0" compatLnSpc="1">
            <a:prstTxWarp prst="textNoShape">
              <a:avLst/>
            </a:prstTxWarp>
          </a:bodyPr>
          <a:lstStyle>
            <a:lvl1pPr algn="r"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b" anchorCtr="0" compatLnSpc="1">
            <a:prstTxWarp prst="textNoShape">
              <a:avLst/>
            </a:prstTxWarp>
          </a:bodyPr>
          <a:lstStyle>
            <a:lvl1pPr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b" anchorCtr="0" compatLnSpc="1">
            <a:prstTxWarp prst="textNoShape">
              <a:avLst/>
            </a:prstTxWarp>
          </a:bodyPr>
          <a:lstStyle>
            <a:lvl1pPr algn="r" defTabSz="9477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84AF68DA-08B5-420A-B437-C06A45ED3B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510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t" anchorCtr="0" compatLnSpc="1">
            <a:prstTxWarp prst="textNoShape">
              <a:avLst/>
            </a:prstTxWarp>
          </a:bodyPr>
          <a:lstStyle>
            <a:lvl1pPr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t" anchorCtr="0" compatLnSpc="1">
            <a:prstTxWarp prst="textNoShape">
              <a:avLst/>
            </a:prstTxWarp>
          </a:bodyPr>
          <a:lstStyle>
            <a:lvl1pPr algn="r"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b" anchorCtr="0" compatLnSpc="1">
            <a:prstTxWarp prst="textNoShape">
              <a:avLst/>
            </a:prstTxWarp>
          </a:bodyPr>
          <a:lstStyle>
            <a:lvl1pPr defTabSz="947936" eaLnBrk="1" latinLnBrk="1" hangingPunct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1" tIns="47392" rIns="94781" bIns="47392" numCol="1" anchor="b" anchorCtr="0" compatLnSpc="1">
            <a:prstTxWarp prst="textNoShape">
              <a:avLst/>
            </a:prstTxWarp>
          </a:bodyPr>
          <a:lstStyle>
            <a:lvl1pPr algn="r" defTabSz="9477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08A8C62B-29D4-4180-8CFD-119890F39F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2536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5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8C62B-29D4-4180-8CFD-119890F39F6D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38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5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8C62B-29D4-4180-8CFD-119890F39F6D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9684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8C62B-29D4-4180-8CFD-119890F39F6D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4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54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8C62B-29D4-4180-8CFD-119890F39F6D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140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E076-CD9A-437E-B782-6C283D79EA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682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D230-4243-467C-92DC-3E5A6B190C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74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9ED3-FC55-49A9-B1A0-3B192B8C56C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0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457200"/>
          </a:xfr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7600" y="6400800"/>
            <a:ext cx="914400" cy="457200"/>
          </a:xfrm>
          <a:solidFill>
            <a:schemeClr val="bg1"/>
          </a:solidFill>
          <a:ln w="28575">
            <a:prstDash val="sysDot"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6C4DAB-D3A1-45DC-AF55-31ACBFEFF58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370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91034-7C8B-4C24-8CAF-C49FE897E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201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2B48-8AD0-448C-8B4D-BD89C6E343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99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2EA8-CE06-442F-94FE-EA17F8C8F6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649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2F6B-96FF-4447-9837-EF3D3D5965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965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D74C-03AE-4910-AECF-6C4B4F1A43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0" y="1052736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5157192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0" y="5229200"/>
            <a:ext cx="1219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1775520" y="0"/>
            <a:ext cx="0" cy="6858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10200456" y="0"/>
            <a:ext cx="0" cy="68580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32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A400-5CC1-4A98-A366-ECB5D0EB6C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635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E814-B5DF-4E6F-B955-833D9CC3F2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0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2EBF2836-7EEB-43FE-B163-7349B1C710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19336" y="2348880"/>
            <a:ext cx="11953328" cy="11387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609600" indent="-6096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ko-KR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Microwire</a:t>
            </a:r>
            <a:r>
              <a:rPr lang="en-US" altLang="ko-K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from </a:t>
            </a:r>
            <a:r>
              <a:rPr lang="en-US" altLang="ko-KR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Heusler</a:t>
            </a:r>
            <a:r>
              <a:rPr lang="en-US" altLang="ko-K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Alloy with Room Temperature Martensitic Transformation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4296" y="3748826"/>
            <a:ext cx="57855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By:</a:t>
            </a:r>
            <a:br>
              <a:rPr lang="en-GB" sz="2400" dirty="0" smtClean="0"/>
            </a:br>
            <a:r>
              <a:rPr lang="en-GB" sz="2400" dirty="0" smtClean="0"/>
              <a:t>Limpat Nulandaya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Supervisors:</a:t>
            </a:r>
          </a:p>
          <a:p>
            <a:pPr algn="ctr"/>
            <a:r>
              <a:rPr lang="en-GB" sz="2400" dirty="0"/>
              <a:t>assoc. prof. </a:t>
            </a:r>
            <a:r>
              <a:rPr lang="en-GB" sz="2400" dirty="0" err="1"/>
              <a:t>Ing</a:t>
            </a:r>
            <a:r>
              <a:rPr lang="en-GB" sz="2400" dirty="0"/>
              <a:t>. </a:t>
            </a:r>
            <a:r>
              <a:rPr lang="en-GB" sz="2400" dirty="0" err="1"/>
              <a:t>Ondrej</a:t>
            </a:r>
            <a:r>
              <a:rPr lang="en-GB" sz="2400" dirty="0"/>
              <a:t> </a:t>
            </a:r>
            <a:r>
              <a:rPr lang="en-GB" sz="2400" dirty="0" err="1"/>
              <a:t>Milkovič</a:t>
            </a:r>
            <a:r>
              <a:rPr lang="en-GB" sz="2400" dirty="0"/>
              <a:t>, PhD.</a:t>
            </a:r>
            <a:endParaRPr lang="en-GB" sz="2400" dirty="0" smtClean="0"/>
          </a:p>
          <a:p>
            <a:pPr algn="ctr"/>
            <a:r>
              <a:rPr lang="sv-SE" sz="2400" dirty="0"/>
              <a:t>prof. RNDr. Rastislav </a:t>
            </a:r>
            <a:r>
              <a:rPr lang="sv-SE" sz="2400" dirty="0" smtClean="0"/>
              <a:t>Varga, DrSc.</a:t>
            </a: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64707"/>
            <a:ext cx="1143000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36" y="63191"/>
            <a:ext cx="6590476" cy="1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Saturation </a:t>
            </a:r>
            <a:r>
              <a:rPr lang="en-GB" dirty="0" smtClean="0"/>
              <a:t>and Hysteresis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6847" y="5003846"/>
            <a:ext cx="11518304" cy="1410138"/>
          </a:xfrm>
        </p:spPr>
        <p:txBody>
          <a:bodyPr/>
          <a:lstStyle/>
          <a:p>
            <a:pPr latinLnBrk="0"/>
            <a:r>
              <a:rPr lang="en-GB" sz="1800" dirty="0" smtClean="0"/>
              <a:t>Magnetic saturation and hysteresis are decreasing by increasing the temperature.</a:t>
            </a:r>
          </a:p>
          <a:p>
            <a:pPr latinLnBrk="0"/>
            <a:r>
              <a:rPr lang="en-GB" sz="1800" dirty="0" smtClean="0"/>
              <a:t>The maximum magnetic saturation is 2.6934 emu at 55K.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9</a:t>
            </a:r>
            <a:endParaRPr lang="en-US" altLang="ko-K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45892"/>
              </p:ext>
            </p:extLst>
          </p:nvPr>
        </p:nvGraphicFramePr>
        <p:xfrm>
          <a:off x="465324" y="1238535"/>
          <a:ext cx="539801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Graph" r:id="rId3" imgW="2159640" imgH="1439640" progId="Origin50.Graph">
                  <p:embed/>
                </p:oleObj>
              </mc:Choice>
              <mc:Fallback>
                <p:oleObj name="Graph" r:id="rId3" imgW="2159640" imgH="143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324" y="1238535"/>
                        <a:ext cx="539801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925704"/>
              </p:ext>
            </p:extLst>
          </p:nvPr>
        </p:nvGraphicFramePr>
        <p:xfrm>
          <a:off x="6328661" y="1238535"/>
          <a:ext cx="539801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Graph" r:id="rId5" imgW="2159640" imgH="1439640" progId="Origin50.Graph">
                  <p:embed/>
                </p:oleObj>
              </mc:Choice>
              <mc:Fallback>
                <p:oleObj name="Graph" r:id="rId5" imgW="2159640" imgH="143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8661" y="1238535"/>
                        <a:ext cx="539801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420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Dependence Resistivity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00929" y="1628800"/>
            <a:ext cx="6191200" cy="3600000"/>
          </a:xfrm>
        </p:spPr>
        <p:txBody>
          <a:bodyPr/>
          <a:lstStyle/>
          <a:p>
            <a:pPr latinLnBrk="0"/>
            <a:r>
              <a:rPr lang="en-GB" sz="2200" dirty="0"/>
              <a:t>the austenite formation by heating is start from around </a:t>
            </a:r>
            <a:r>
              <a:rPr lang="en-GB" sz="2200" dirty="0" smtClean="0"/>
              <a:t>280K </a:t>
            </a:r>
            <a:r>
              <a:rPr lang="en-GB" sz="2200" dirty="0"/>
              <a:t>and end at around </a:t>
            </a:r>
            <a:r>
              <a:rPr lang="en-GB" sz="2200" dirty="0" smtClean="0"/>
              <a:t>300K.</a:t>
            </a:r>
          </a:p>
          <a:p>
            <a:pPr latinLnBrk="0"/>
            <a:r>
              <a:rPr lang="en-GB" sz="2200" dirty="0" smtClean="0"/>
              <a:t>the </a:t>
            </a:r>
            <a:r>
              <a:rPr lang="en-GB" sz="2200" dirty="0" err="1"/>
              <a:t>martensite</a:t>
            </a:r>
            <a:r>
              <a:rPr lang="en-GB" sz="2200" dirty="0"/>
              <a:t> formation by cooling is start from slightly lower than </a:t>
            </a:r>
            <a:r>
              <a:rPr lang="en-GB" sz="2200" dirty="0" smtClean="0"/>
              <a:t>260K </a:t>
            </a:r>
            <a:r>
              <a:rPr lang="en-GB" sz="2200" dirty="0"/>
              <a:t>and end at around </a:t>
            </a:r>
            <a:r>
              <a:rPr lang="en-GB" sz="2200" dirty="0" smtClean="0"/>
              <a:t>240K</a:t>
            </a:r>
            <a:r>
              <a:rPr lang="en-GB" sz="2200" dirty="0"/>
              <a:t>.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10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29" y="1893107"/>
            <a:ext cx="571428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16063" y="210194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Research</a:t>
            </a:r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Method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1465" y="2132856"/>
            <a:ext cx="9388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0" dirty="0" err="1" smtClean="0"/>
              <a:t>Microwire</a:t>
            </a:r>
            <a:r>
              <a:rPr lang="en-GB" sz="2400" b="0" dirty="0" smtClean="0"/>
              <a:t> can be produced from Ni</a:t>
            </a:r>
            <a:r>
              <a:rPr lang="en-GB" sz="2400" b="0" baseline="-25000" dirty="0" smtClean="0"/>
              <a:t>2</a:t>
            </a:r>
            <a:r>
              <a:rPr lang="en-GB" sz="2400" b="0" dirty="0" smtClean="0"/>
              <a:t>FeGa </a:t>
            </a:r>
            <a:r>
              <a:rPr lang="en-GB" sz="2400" b="0" dirty="0" err="1" smtClean="0"/>
              <a:t>heusler</a:t>
            </a:r>
            <a:r>
              <a:rPr lang="en-GB" sz="2400" b="0" dirty="0" smtClean="0"/>
              <a:t> alloy by Taylor-</a:t>
            </a:r>
            <a:r>
              <a:rPr lang="en-GB" sz="2400" b="0" dirty="0" err="1" smtClean="0"/>
              <a:t>Ulitovsky</a:t>
            </a:r>
            <a:r>
              <a:rPr lang="en-GB" sz="2400" b="0" dirty="0" smtClean="0"/>
              <a:t> method.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0" dirty="0" smtClean="0"/>
              <a:t>The martensitic transformation is around room temperature based on magnetic and resistivity measurements.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0" dirty="0" smtClean="0"/>
              <a:t>The future works will be: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0" dirty="0" smtClean="0"/>
              <a:t>Micrograph </a:t>
            </a:r>
            <a:r>
              <a:rPr lang="en-GB" sz="2400" b="0" dirty="0" smtClean="0"/>
              <a:t>analysis by </a:t>
            </a:r>
            <a:r>
              <a:rPr lang="en-GB" sz="2400" b="0" dirty="0" smtClean="0"/>
              <a:t>SEM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0" dirty="0" smtClean="0"/>
              <a:t>Mechanical analysis</a:t>
            </a:r>
            <a:endParaRPr lang="en-GB" sz="24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11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038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40768"/>
            <a:ext cx="10582200" cy="4824536"/>
          </a:xfrm>
        </p:spPr>
        <p:txBody>
          <a:bodyPr/>
          <a:lstStyle/>
          <a:p>
            <a:pPr marL="514350" indent="-514350" latinLnBrk="0">
              <a:buFont typeface="+mj-lt"/>
              <a:buAutoNum type="arabicParenR"/>
            </a:pPr>
            <a:r>
              <a:rPr lang="en-GB" dirty="0" smtClean="0"/>
              <a:t>Materials and Design, 2014, 56, p1078-1113.</a:t>
            </a:r>
          </a:p>
          <a:p>
            <a:pPr marL="514350" indent="-514350" latinLnBrk="0">
              <a:buFont typeface="+mj-lt"/>
              <a:buAutoNum type="arabicParenR"/>
            </a:pPr>
            <a:r>
              <a:rPr lang="en-GB" dirty="0" smtClean="0"/>
              <a:t>Progress in Solid State Chemistry, 2011, 39, p1-50.</a:t>
            </a:r>
          </a:p>
          <a:p>
            <a:pPr marL="514350" indent="-514350" latinLnBrk="0">
              <a:buFont typeface="+mj-lt"/>
              <a:buAutoNum type="arabicParenR"/>
            </a:pPr>
            <a:r>
              <a:rPr lang="en-GB" dirty="0" smtClean="0"/>
              <a:t>The International Journal of Advanced Manufacturing Technology, 2019, 103, p2761-2772.</a:t>
            </a:r>
          </a:p>
          <a:p>
            <a:pPr marL="514350" indent="-514350" latinLnBrk="0">
              <a:buFont typeface="+mj-lt"/>
              <a:buAutoNum type="arabicParenR"/>
            </a:pPr>
            <a:r>
              <a:rPr lang="en-GB" dirty="0" smtClean="0"/>
              <a:t>IEEE Transaction on magnetics, 2018, p1-5.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12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9738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16063" y="210194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Research</a:t>
            </a:r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Method 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551384" y="2276872"/>
            <a:ext cx="10363200" cy="1362075"/>
          </a:xfrm>
        </p:spPr>
        <p:txBody>
          <a:bodyPr/>
          <a:lstStyle/>
          <a:p>
            <a:r>
              <a:rPr lang="en-US" sz="6000" dirty="0" smtClean="0">
                <a:latin typeface="Lucida Handwriting" panose="03010101010101010101" pitchFamily="66" charset="0"/>
              </a:rPr>
              <a:t>Thank You</a:t>
            </a:r>
            <a:endParaRPr lang="en-US" sz="60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Heusler</a:t>
            </a:r>
            <a:r>
              <a:rPr lang="en-GB" dirty="0" smtClean="0"/>
              <a:t> Alloy and Application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6848" y="1412776"/>
            <a:ext cx="11518304" cy="1410138"/>
          </a:xfrm>
        </p:spPr>
        <p:txBody>
          <a:bodyPr/>
          <a:lstStyle/>
          <a:p>
            <a:pPr latinLnBrk="0"/>
            <a:r>
              <a:rPr lang="en-GB" sz="1800" dirty="0" smtClean="0"/>
              <a:t>The general formula is X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YZ</a:t>
            </a:r>
          </a:p>
          <a:p>
            <a:pPr latinLnBrk="0"/>
            <a:r>
              <a:rPr lang="en-GB" sz="1800" dirty="0" smtClean="0"/>
              <a:t>Various elements combination can be produced.</a:t>
            </a:r>
          </a:p>
          <a:p>
            <a:pPr latinLnBrk="0"/>
            <a:r>
              <a:rPr lang="en-GB" sz="1800" dirty="0" smtClean="0"/>
              <a:t>The crystal structure is cubic with space group number is 225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77600" y="6438123"/>
            <a:ext cx="914400" cy="45720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2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767408" y="2616322"/>
            <a:ext cx="4248472" cy="4050402"/>
            <a:chOff x="767408" y="2616322"/>
            <a:chExt cx="4248472" cy="40504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0374" y="2616322"/>
              <a:ext cx="2505075" cy="3314700"/>
            </a:xfrm>
            <a:prstGeom prst="rect">
              <a:avLst/>
            </a:prstGeom>
          </p:spPr>
        </p:pic>
        <p:sp>
          <p:nvSpPr>
            <p:cNvPr id="7" name="Slide Number Placeholder 3"/>
            <p:cNvSpPr txBox="1">
              <a:spLocks/>
            </p:cNvSpPr>
            <p:nvPr/>
          </p:nvSpPr>
          <p:spPr bwMode="auto">
            <a:xfrm>
              <a:off x="767408" y="6209524"/>
              <a:ext cx="4248472" cy="4572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r" rtl="0" eaLnBrk="1" fontAlgn="base" latinLnBrk="1" hangingPunct="1">
                <a:spcBef>
                  <a:spcPct val="0"/>
                </a:spcBef>
                <a:spcAft>
                  <a:spcPct val="0"/>
                </a:spcAft>
                <a:defRPr kumimoji="1" sz="1400" b="0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latinLnBrk="0"/>
              <a:r>
                <a:rPr lang="en-GB" dirty="0" smtClean="0"/>
                <a:t>Progress </a:t>
              </a:r>
              <a:r>
                <a:rPr lang="en-GB" dirty="0"/>
                <a:t>in Solid State Chemistry, 2011, 39, p1-50</a:t>
              </a:r>
              <a:r>
                <a:rPr lang="en-GB" dirty="0" smtClean="0"/>
                <a:t>.</a:t>
              </a:r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32104" y="3240788"/>
            <a:ext cx="4991100" cy="2829485"/>
            <a:chOff x="7032104" y="3240788"/>
            <a:chExt cx="4991100" cy="28294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104" y="3240788"/>
              <a:ext cx="4991100" cy="2657475"/>
            </a:xfrm>
            <a:prstGeom prst="rect">
              <a:avLst/>
            </a:prstGeom>
          </p:spPr>
        </p:pic>
        <p:sp>
          <p:nvSpPr>
            <p:cNvPr id="9" name="Slide Number Placeholder 3"/>
            <p:cNvSpPr txBox="1">
              <a:spLocks/>
            </p:cNvSpPr>
            <p:nvPr/>
          </p:nvSpPr>
          <p:spPr bwMode="auto">
            <a:xfrm>
              <a:off x="7032104" y="5613073"/>
              <a:ext cx="4991100" cy="45720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algn="r" rtl="0" eaLnBrk="1" fontAlgn="base" latinLnBrk="1" hangingPunct="1">
                <a:spcBef>
                  <a:spcPct val="0"/>
                </a:spcBef>
                <a:spcAft>
                  <a:spcPct val="0"/>
                </a:spcAft>
                <a:defRPr kumimoji="1" sz="1400" b="0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200" b="1" kern="12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latinLnBrk="0"/>
              <a:r>
                <a:rPr lang="en-GB" dirty="0"/>
                <a:t>Materials and Design, 2014, 56, p1078-1113</a:t>
              </a:r>
              <a:r>
                <a:rPr lang="en-GB" dirty="0" smtClean="0"/>
                <a:t>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72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Martensitic Transformation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6848" y="1412776"/>
            <a:ext cx="6263208" cy="4839696"/>
          </a:xfrm>
        </p:spPr>
        <p:txBody>
          <a:bodyPr/>
          <a:lstStyle/>
          <a:p>
            <a:pPr latinLnBrk="0"/>
            <a:r>
              <a:rPr lang="en-GB" sz="1800" dirty="0" smtClean="0"/>
              <a:t>Austenite Phase: cubic</a:t>
            </a:r>
          </a:p>
          <a:p>
            <a:pPr latinLnBrk="0"/>
            <a:r>
              <a:rPr lang="en-GB" sz="1800" dirty="0" err="1" smtClean="0"/>
              <a:t>Martensite</a:t>
            </a:r>
            <a:r>
              <a:rPr lang="en-GB" sz="1800" dirty="0" smtClean="0"/>
              <a:t> Phase:</a:t>
            </a:r>
          </a:p>
          <a:p>
            <a:pPr latinLnBrk="0">
              <a:buFont typeface="+mj-lt"/>
              <a:buAutoNum type="arabicPeriod"/>
            </a:pPr>
            <a:r>
              <a:rPr lang="en-GB" sz="1800" dirty="0" smtClean="0"/>
              <a:t>Tetragonal</a:t>
            </a:r>
          </a:p>
          <a:p>
            <a:pPr latinLnBrk="0">
              <a:buFont typeface="+mj-lt"/>
              <a:buAutoNum type="arabicPeriod"/>
            </a:pPr>
            <a:r>
              <a:rPr lang="en-GB" sz="1800" dirty="0" smtClean="0"/>
              <a:t>10M</a:t>
            </a:r>
          </a:p>
          <a:p>
            <a:pPr latinLnBrk="0">
              <a:buFont typeface="+mj-lt"/>
              <a:buAutoNum type="arabicPeriod"/>
            </a:pPr>
            <a:r>
              <a:rPr lang="en-GB" sz="1800" dirty="0" smtClean="0"/>
              <a:t>14M</a:t>
            </a:r>
          </a:p>
          <a:p>
            <a:pPr latinLnBrk="0">
              <a:buFont typeface="+mj-lt"/>
              <a:buAutoNum type="arabicPeriod"/>
            </a:pPr>
            <a:endParaRPr lang="en-GB" sz="1800" dirty="0"/>
          </a:p>
          <a:p>
            <a:pPr latinLnBrk="0"/>
            <a:r>
              <a:rPr lang="en-GB" sz="1800" dirty="0" smtClean="0"/>
              <a:t>For shape memory material, the transformation is preferred at around room temperature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4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670"/>
          <a:stretch/>
        </p:blipFill>
        <p:spPr>
          <a:xfrm>
            <a:off x="6600056" y="1412776"/>
            <a:ext cx="4486672" cy="4839696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96144" y="6400800"/>
            <a:ext cx="10799712" cy="457200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latinLnBrk="0"/>
            <a:r>
              <a:rPr lang="en-GB" dirty="0" smtClean="0"/>
              <a:t>The </a:t>
            </a:r>
            <a:r>
              <a:rPr lang="en-GB" dirty="0"/>
              <a:t>International Journal of Advanced Manufacturing Technology, 2019, 103, p2761-2772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2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</a:t>
            </a:r>
            <a:r>
              <a:rPr lang="en-GB" baseline="-25000" dirty="0" smtClean="0"/>
              <a:t>2</a:t>
            </a:r>
            <a:r>
              <a:rPr lang="en-GB" dirty="0" smtClean="0"/>
              <a:t>FeGa and Taylor-</a:t>
            </a:r>
            <a:r>
              <a:rPr lang="en-GB" dirty="0" err="1" smtClean="0"/>
              <a:t>Ulitovsky</a:t>
            </a:r>
            <a:r>
              <a:rPr lang="en-GB" dirty="0" smtClean="0"/>
              <a:t> 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Ni-Fe-</a:t>
            </a:r>
            <a:r>
              <a:rPr lang="en-GB" dirty="0" err="1" smtClean="0"/>
              <a:t>Ga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atinLnBrk="0"/>
            <a:r>
              <a:rPr lang="en-GB" dirty="0" smtClean="0"/>
              <a:t>Ni-Fe-</a:t>
            </a:r>
            <a:r>
              <a:rPr lang="en-GB" dirty="0" err="1" smtClean="0"/>
              <a:t>Ga</a:t>
            </a:r>
            <a:r>
              <a:rPr lang="en-GB" dirty="0" smtClean="0"/>
              <a:t> is cost effective than Ni-Ti</a:t>
            </a:r>
          </a:p>
          <a:p>
            <a:pPr latinLnBrk="0"/>
            <a:r>
              <a:rPr lang="en-GB" dirty="0" smtClean="0"/>
              <a:t>Fe is easier to get the desire composition than </a:t>
            </a:r>
            <a:r>
              <a:rPr lang="en-GB" dirty="0" err="1" smtClean="0"/>
              <a:t>Mn</a:t>
            </a:r>
            <a:r>
              <a:rPr lang="en-GB" dirty="0" smtClean="0"/>
              <a:t> due to higher evaporation point</a:t>
            </a:r>
          </a:p>
          <a:p>
            <a:pPr latinLnBrk="0"/>
            <a:r>
              <a:rPr lang="en-GB" dirty="0" smtClean="0"/>
              <a:t>has ferromagnetic property which is good for sensor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Taylor-</a:t>
            </a:r>
            <a:r>
              <a:rPr lang="en-GB" dirty="0" err="1" smtClean="0"/>
              <a:t>Ulitovsky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Allows to produce few kilometres of </a:t>
            </a:r>
            <a:r>
              <a:rPr lang="en-GB" dirty="0" err="1" smtClean="0"/>
              <a:t>microwire</a:t>
            </a:r>
            <a:r>
              <a:rPr lang="en-GB" dirty="0" smtClean="0"/>
              <a:t> in a short time</a:t>
            </a:r>
            <a:endParaRPr lang="en-GB" dirty="0" smtClean="0"/>
          </a:p>
          <a:p>
            <a:pPr latinLnBrk="0"/>
            <a:r>
              <a:rPr lang="en-GB" dirty="0" smtClean="0"/>
              <a:t>Glass coating for biocompatibility </a:t>
            </a:r>
            <a:r>
              <a:rPr lang="en-GB" dirty="0"/>
              <a:t>a</a:t>
            </a:r>
            <a:r>
              <a:rPr lang="en-GB" dirty="0" smtClean="0"/>
              <a:t>nd chemical protection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5</a:t>
            </a:r>
            <a:endParaRPr lang="en-US" altLang="ko-KR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96144" y="6400800"/>
            <a:ext cx="10799712" cy="457200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latinLnBrk="0"/>
            <a:r>
              <a:rPr lang="en-GB" dirty="0" smtClean="0"/>
              <a:t>IEEE </a:t>
            </a:r>
            <a:r>
              <a:rPr lang="en-GB" dirty="0"/>
              <a:t>Transaction on magnetics, 2018, p1-5.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4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6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8297" y="2254863"/>
            <a:ext cx="1725216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Nickel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50% (</a:t>
            </a:r>
            <a:r>
              <a:rPr kumimoji="1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mol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38297" y="3498167"/>
            <a:ext cx="1725216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Iron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25</a:t>
            </a: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% (</a:t>
            </a:r>
            <a:r>
              <a:rPr kumimoji="1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mol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8297" y="4741471"/>
            <a:ext cx="1725216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Gallium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25</a:t>
            </a: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% (</a:t>
            </a:r>
            <a:r>
              <a:rPr kumimoji="1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mol</a:t>
            </a: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48419" y="3498167"/>
            <a:ext cx="1296144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Master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Alloy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124898" y="2254863"/>
            <a:ext cx="1296144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SIMAX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glass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297521" y="3498167"/>
            <a:ext cx="1656184" cy="1008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Microwire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201810" y="2598067"/>
            <a:ext cx="2808312" cy="28083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Furnace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782860" y="2598067"/>
            <a:ext cx="3276364" cy="28083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Taylor-</a:t>
            </a:r>
            <a:r>
              <a:rPr lang="en-GB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Ulitovsky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endParaRPr kumimoji="1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Microwire</a:t>
            </a:r>
            <a:r>
              <a:rPr lang="en-GB" dirty="0" smtClean="0"/>
              <a:t> Observation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7</a:t>
            </a:r>
            <a:endParaRPr lang="en-US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3116"/>
            <a:ext cx="3672408" cy="243878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23227"/>
              </p:ext>
            </p:extLst>
          </p:nvPr>
        </p:nvGraphicFramePr>
        <p:xfrm>
          <a:off x="4321809" y="4003644"/>
          <a:ext cx="7412991" cy="239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418"/>
                <a:gridCol w="2132330"/>
                <a:gridCol w="2194243"/>
              </a:tblGrid>
              <a:tr h="77408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Composition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  <a:b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Diameter</a:t>
                      </a:r>
                      <a:b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l-G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295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r>
                        <a:rPr lang="en-GB" sz="2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20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  <a:endParaRPr lang="en-GB" sz="20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17"/>
          <p:cNvSpPr>
            <a:spLocks noGrp="1"/>
          </p:cNvSpPr>
          <p:nvPr>
            <p:ph idx="1"/>
          </p:nvPr>
        </p:nvSpPr>
        <p:spPr>
          <a:xfrm>
            <a:off x="241107" y="2132856"/>
            <a:ext cx="5350837" cy="2376264"/>
          </a:xfrm>
        </p:spPr>
        <p:txBody>
          <a:bodyPr/>
          <a:lstStyle/>
          <a:p>
            <a:pPr latinLnBrk="0"/>
            <a:r>
              <a:rPr lang="en-GB" sz="1800" dirty="0" smtClean="0"/>
              <a:t>The optical microscope shows the metallic core and total diameter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62253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Composition by EDX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625752"/>
              </p:ext>
            </p:extLst>
          </p:nvPr>
        </p:nvGraphicFramePr>
        <p:xfrm>
          <a:off x="5951984" y="2132856"/>
          <a:ext cx="6045696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848"/>
                <a:gridCol w="3022848"/>
              </a:tblGrid>
              <a:tr h="774086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Nominal Composition</a:t>
                      </a:r>
                      <a:endParaRPr lang="en-GB" sz="32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EDX composition</a:t>
                      </a:r>
                      <a:endParaRPr lang="en-GB" sz="32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Ni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50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Fe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23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27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Ni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49.5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Fe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22.3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28.2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Ni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50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Fe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25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25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Ni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50.3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Fe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25.2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24.4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</a:tr>
              <a:tr h="774086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Ni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50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Fe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27</a:t>
                      </a:r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</a:t>
                      </a:r>
                      <a:r>
                        <a:rPr lang="en-GB" sz="3200" baseline="-250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23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-</a:t>
                      </a:r>
                      <a:endParaRPr lang="en-GB" sz="3200" baseline="-25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C4DAB-D3A1-45DC-AF55-31ACBFEFF585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6" name="Content Placeholder 17"/>
          <p:cNvSpPr txBox="1">
            <a:spLocks/>
          </p:cNvSpPr>
          <p:nvPr/>
        </p:nvSpPr>
        <p:spPr bwMode="auto">
          <a:xfrm>
            <a:off x="241107" y="2132856"/>
            <a:ext cx="53508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atinLnBrk="0"/>
            <a:r>
              <a:rPr lang="en-GB" sz="1800" b="0" kern="0" dirty="0" smtClean="0"/>
              <a:t>The EDX results show the chemical composition of metallic core.</a:t>
            </a:r>
            <a:endParaRPr lang="en-GB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55916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Diffraction Pattern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3" y="1143000"/>
            <a:ext cx="5760001" cy="180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C4DAB-D3A1-45DC-AF55-31ACBFEFF585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3" y="3006080"/>
            <a:ext cx="5760001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3" y="4869160"/>
            <a:ext cx="5760001" cy="1800000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 bwMode="auto">
          <a:xfrm>
            <a:off x="241107" y="2132856"/>
            <a:ext cx="53508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atinLnBrk="0"/>
            <a:r>
              <a:rPr lang="en-GB" sz="1800" b="0" kern="0" dirty="0" smtClean="0"/>
              <a:t>The XRD patterns at room temperature show the present phase of the material.</a:t>
            </a:r>
          </a:p>
          <a:p>
            <a:pPr latinLnBrk="0"/>
            <a:endParaRPr lang="en-GB" sz="1800" b="0" kern="0" dirty="0"/>
          </a:p>
          <a:p>
            <a:pPr latinLnBrk="0"/>
            <a:r>
              <a:rPr lang="en-GB" sz="1800" b="0" kern="0" dirty="0" smtClean="0"/>
              <a:t>The potential candidate are Ni</a:t>
            </a:r>
            <a:r>
              <a:rPr lang="en-GB" sz="1800" b="0" kern="0" baseline="-25000" dirty="0" smtClean="0"/>
              <a:t>50</a:t>
            </a:r>
            <a:r>
              <a:rPr lang="en-GB" sz="1800" b="0" kern="0" dirty="0" smtClean="0"/>
              <a:t>Fe</a:t>
            </a:r>
            <a:r>
              <a:rPr lang="en-GB" sz="1800" b="0" kern="0" baseline="-25000" dirty="0" smtClean="0"/>
              <a:t>25</a:t>
            </a:r>
            <a:r>
              <a:rPr lang="en-GB" sz="1800" b="0" kern="0" dirty="0" smtClean="0"/>
              <a:t>Ga</a:t>
            </a:r>
            <a:r>
              <a:rPr lang="en-GB" sz="1800" b="0" kern="0" baseline="-25000" dirty="0" smtClean="0"/>
              <a:t>25</a:t>
            </a:r>
            <a:endParaRPr lang="en-GB" sz="1800" b="0" kern="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26329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36847" y="4293096"/>
            <a:ext cx="11518304" cy="2376264"/>
          </a:xfrm>
        </p:spPr>
        <p:txBody>
          <a:bodyPr/>
          <a:lstStyle/>
          <a:p>
            <a:pPr latinLnBrk="0"/>
            <a:r>
              <a:rPr lang="en-GB" sz="1800" dirty="0" smtClean="0"/>
              <a:t>There is a significant magnetic moment due to the martensitic transformation. </a:t>
            </a:r>
          </a:p>
          <a:p>
            <a:pPr latinLnBrk="0"/>
            <a:r>
              <a:rPr lang="en-GB" sz="1800" dirty="0" smtClean="0"/>
              <a:t>In the low magnetic field</a:t>
            </a:r>
          </a:p>
          <a:p>
            <a:pPr lvl="1" latinLnBrk="0"/>
            <a:r>
              <a:rPr lang="en-GB" sz="1800" dirty="0" smtClean="0"/>
              <a:t>the austenite formation by heating is start from around 260K and end at around 370K.</a:t>
            </a:r>
          </a:p>
          <a:p>
            <a:pPr lvl="1" latinLnBrk="0"/>
            <a:r>
              <a:rPr lang="en-GB" sz="1800" dirty="0"/>
              <a:t>the </a:t>
            </a:r>
            <a:r>
              <a:rPr lang="en-GB" sz="1800" dirty="0" err="1" smtClean="0"/>
              <a:t>martensite</a:t>
            </a:r>
            <a:r>
              <a:rPr lang="en-GB" sz="1800" dirty="0" smtClean="0"/>
              <a:t> formation by cooling </a:t>
            </a:r>
            <a:r>
              <a:rPr lang="en-GB" sz="1800" dirty="0"/>
              <a:t>is start from slightly lower than 370K </a:t>
            </a:r>
            <a:r>
              <a:rPr lang="en-GB" sz="1800" dirty="0" smtClean="0"/>
              <a:t>and </a:t>
            </a:r>
            <a:r>
              <a:rPr lang="en-GB" sz="1800" dirty="0"/>
              <a:t>end at around </a:t>
            </a:r>
            <a:r>
              <a:rPr lang="en-GB" sz="1800" dirty="0" smtClean="0"/>
              <a:t>260K</a:t>
            </a:r>
            <a:r>
              <a:rPr lang="en-GB" sz="1800" dirty="0"/>
              <a:t>.</a:t>
            </a:r>
            <a:endParaRPr lang="en-GB" sz="1400" dirty="0" smtClean="0"/>
          </a:p>
          <a:p>
            <a:pPr latinLnBrk="0"/>
            <a:r>
              <a:rPr lang="en-GB" sz="1800" dirty="0" smtClean="0"/>
              <a:t>In the high magnetic field, the transformation is more clearly seen</a:t>
            </a:r>
          </a:p>
          <a:p>
            <a:pPr lvl="1" latinLnBrk="0"/>
            <a:r>
              <a:rPr lang="en-GB" sz="1800" dirty="0"/>
              <a:t>the austenite formation by heating is start from around </a:t>
            </a:r>
            <a:r>
              <a:rPr lang="en-GB" sz="1800" dirty="0" smtClean="0"/>
              <a:t>311K </a:t>
            </a:r>
            <a:r>
              <a:rPr lang="en-GB" sz="1800" dirty="0"/>
              <a:t>and end at around </a:t>
            </a:r>
            <a:r>
              <a:rPr lang="en-GB" sz="1800" dirty="0" smtClean="0"/>
              <a:t>327K</a:t>
            </a:r>
            <a:r>
              <a:rPr lang="en-GB" sz="1800" dirty="0"/>
              <a:t>.</a:t>
            </a:r>
          </a:p>
          <a:p>
            <a:pPr lvl="1" latinLnBrk="0"/>
            <a:r>
              <a:rPr lang="en-GB" sz="1800" dirty="0"/>
              <a:t>the </a:t>
            </a:r>
            <a:r>
              <a:rPr lang="en-GB" sz="1800" dirty="0" err="1"/>
              <a:t>martensite</a:t>
            </a:r>
            <a:r>
              <a:rPr lang="en-GB" sz="1800" dirty="0"/>
              <a:t> formation by cooling is start from around </a:t>
            </a:r>
            <a:r>
              <a:rPr lang="en-GB" sz="1800" dirty="0" smtClean="0"/>
              <a:t>311K </a:t>
            </a:r>
            <a:r>
              <a:rPr lang="en-GB" sz="1800" dirty="0"/>
              <a:t>and end at around </a:t>
            </a:r>
            <a:r>
              <a:rPr lang="en-GB" sz="1800" dirty="0" smtClean="0"/>
              <a:t>276K</a:t>
            </a:r>
            <a:r>
              <a:rPr lang="en-GB" sz="1800" dirty="0"/>
              <a:t>.</a:t>
            </a:r>
            <a:endParaRPr lang="en-GB" sz="1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43439"/>
              </p:ext>
            </p:extLst>
          </p:nvPr>
        </p:nvGraphicFramePr>
        <p:xfrm>
          <a:off x="465324" y="806487"/>
          <a:ext cx="5398013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Graph" r:id="rId3" imgW="2159640" imgH="1439640" progId="Origin50.Graph">
                  <p:embed/>
                </p:oleObj>
              </mc:Choice>
              <mc:Fallback>
                <p:oleObj name="Graph" r:id="rId3" imgW="2159640" imgH="143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324" y="806487"/>
                        <a:ext cx="5398013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4418"/>
              </p:ext>
            </p:extLst>
          </p:nvPr>
        </p:nvGraphicFramePr>
        <p:xfrm>
          <a:off x="6328661" y="806487"/>
          <a:ext cx="5398014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Graph" r:id="rId5" imgW="2159640" imgH="1439640" progId="Origin50.Graph">
                  <p:embed/>
                </p:oleObj>
              </mc:Choice>
              <mc:Fallback>
                <p:oleObj name="Graph" r:id="rId5" imgW="2159640" imgH="143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8661" y="806487"/>
                        <a:ext cx="5398014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Dependence Magnetization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9982138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50226</TotalTime>
  <Words>535</Words>
  <Application>Microsoft Office PowerPoint</Application>
  <PresentationFormat>Widescreen</PresentationFormat>
  <Paragraphs>116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굴림</vt:lpstr>
      <vt:lpstr>맑은 고딕</vt:lpstr>
      <vt:lpstr>Adobe Arabic</vt:lpstr>
      <vt:lpstr>Arial</vt:lpstr>
      <vt:lpstr>Lucida Handwriting</vt:lpstr>
      <vt:lpstr>Wingdings</vt:lpstr>
      <vt:lpstr>기본 디자인</vt:lpstr>
      <vt:lpstr>Graph</vt:lpstr>
      <vt:lpstr>PowerPoint Presentation</vt:lpstr>
      <vt:lpstr>Heusler Alloy and Application</vt:lpstr>
      <vt:lpstr>Martensitic Transformation</vt:lpstr>
      <vt:lpstr>Ni2FeGa and Taylor-Ulitovsky Method</vt:lpstr>
      <vt:lpstr>Experimental</vt:lpstr>
      <vt:lpstr>Microwire Observation</vt:lpstr>
      <vt:lpstr>Chemical Composition by EDX</vt:lpstr>
      <vt:lpstr>X-Ray Diffraction Pattern</vt:lpstr>
      <vt:lpstr>Temperature Dependence Magnetization</vt:lpstr>
      <vt:lpstr>Magnetic Saturation and Hysteresis</vt:lpstr>
      <vt:lpstr>Temperature Dependence Resistivity</vt:lpstr>
      <vt:lpstr>Conclusions and Future Works</vt:lpstr>
      <vt:lpstr>References</vt:lpstr>
      <vt:lpstr>Thank You</vt:lpstr>
    </vt:vector>
  </TitlesOfParts>
  <Company>postech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sky-rist3</dc:creator>
  <cp:lastModifiedBy>MSc Limpat Nulandaya</cp:lastModifiedBy>
  <cp:revision>1901</cp:revision>
  <cp:lastPrinted>2014-08-06T07:37:45Z</cp:lastPrinted>
  <dcterms:created xsi:type="dcterms:W3CDTF">2003-11-20T21:46:11Z</dcterms:created>
  <dcterms:modified xsi:type="dcterms:W3CDTF">2020-06-18T05:32:48Z</dcterms:modified>
</cp:coreProperties>
</file>