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1" r:id="rId1"/>
  </p:sldMasterIdLst>
  <p:notesMasterIdLst>
    <p:notesMasterId r:id="rId17"/>
  </p:notesMasterIdLst>
  <p:handoutMasterIdLst>
    <p:handoutMasterId r:id="rId18"/>
  </p:handoutMasterIdLst>
  <p:sldIdLst>
    <p:sldId id="256" r:id="rId2"/>
    <p:sldId id="295" r:id="rId3"/>
    <p:sldId id="328" r:id="rId4"/>
    <p:sldId id="329" r:id="rId5"/>
    <p:sldId id="267" r:id="rId6"/>
    <p:sldId id="312" r:id="rId7"/>
    <p:sldId id="299" r:id="rId8"/>
    <p:sldId id="316" r:id="rId9"/>
    <p:sldId id="326" r:id="rId10"/>
    <p:sldId id="304" r:id="rId11"/>
    <p:sldId id="318" r:id="rId12"/>
    <p:sldId id="320" r:id="rId13"/>
    <p:sldId id="313" r:id="rId14"/>
    <p:sldId id="327" r:id="rId15"/>
    <p:sldId id="27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oslav Marcin" initials="MM" lastIdx="1" clrIdx="0">
    <p:extLst>
      <p:ext uri="{19B8F6BF-5375-455C-9EA6-DF929625EA0E}">
        <p15:presenceInfo xmlns:p15="http://schemas.microsoft.com/office/powerpoint/2012/main" userId="0cc376b820856e2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6BFF"/>
    <a:srgbClr val="D94C7B"/>
    <a:srgbClr val="0000D1"/>
    <a:srgbClr val="FF8F22"/>
    <a:srgbClr val="03C7FF"/>
    <a:srgbClr val="007B08"/>
    <a:srgbClr val="000000"/>
    <a:srgbClr val="008011"/>
    <a:srgbClr val="206BFF"/>
    <a:srgbClr val="16FE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A3ECD9-8D47-4D96-AFD9-9A760D68C371}" v="18" dt="2020-06-17T21:16:00.1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0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5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oslav Marcin" userId="0cc376b820856e2a" providerId="LiveId" clId="{A4A3ECD9-8D47-4D96-AFD9-9A760D68C371}"/>
    <pc:docChg chg="undo custSel delSld modSld sldOrd">
      <pc:chgData name="Miroslav Marcin" userId="0cc376b820856e2a" providerId="LiveId" clId="{A4A3ECD9-8D47-4D96-AFD9-9A760D68C371}" dt="2020-06-17T21:16:00.192" v="659" actId="207"/>
      <pc:docMkLst>
        <pc:docMk/>
      </pc:docMkLst>
      <pc:sldChg chg="modSp">
        <pc:chgData name="Miroslav Marcin" userId="0cc376b820856e2a" providerId="LiveId" clId="{A4A3ECD9-8D47-4D96-AFD9-9A760D68C371}" dt="2020-06-17T21:15:40.792" v="657" actId="207"/>
        <pc:sldMkLst>
          <pc:docMk/>
          <pc:sldMk cId="421324086" sldId="256"/>
        </pc:sldMkLst>
        <pc:spChg chg="mod">
          <ac:chgData name="Miroslav Marcin" userId="0cc376b820856e2a" providerId="LiveId" clId="{A4A3ECD9-8D47-4D96-AFD9-9A760D68C371}" dt="2020-06-17T21:15:40.792" v="657" actId="207"/>
          <ac:spMkLst>
            <pc:docMk/>
            <pc:sldMk cId="421324086" sldId="256"/>
            <ac:spMk id="2" creationId="{00000000-0000-0000-0000-000000000000}"/>
          </ac:spMkLst>
        </pc:spChg>
      </pc:sldChg>
      <pc:sldChg chg="modSp mod">
        <pc:chgData name="Miroslav Marcin" userId="0cc376b820856e2a" providerId="LiveId" clId="{A4A3ECD9-8D47-4D96-AFD9-9A760D68C371}" dt="2020-06-17T21:15:54.299" v="658" actId="207"/>
        <pc:sldMkLst>
          <pc:docMk/>
          <pc:sldMk cId="3705318577" sldId="267"/>
        </pc:sldMkLst>
        <pc:spChg chg="mod">
          <ac:chgData name="Miroslav Marcin" userId="0cc376b820856e2a" providerId="LiveId" clId="{A4A3ECD9-8D47-4D96-AFD9-9A760D68C371}" dt="2020-06-17T21:15:54.299" v="658" actId="207"/>
          <ac:spMkLst>
            <pc:docMk/>
            <pc:sldMk cId="3705318577" sldId="267"/>
            <ac:spMk id="7" creationId="{5EF79920-EC6F-4B73-83DF-6E8C38E9D6AA}"/>
          </ac:spMkLst>
        </pc:spChg>
      </pc:sldChg>
      <pc:sldChg chg="delSp modSp mod ord">
        <pc:chgData name="Miroslav Marcin" userId="0cc376b820856e2a" providerId="LiveId" clId="{A4A3ECD9-8D47-4D96-AFD9-9A760D68C371}" dt="2020-06-17T20:41:38.871" v="90" actId="478"/>
        <pc:sldMkLst>
          <pc:docMk/>
          <pc:sldMk cId="3959381335" sldId="299"/>
        </pc:sldMkLst>
        <pc:spChg chg="del">
          <ac:chgData name="Miroslav Marcin" userId="0cc376b820856e2a" providerId="LiveId" clId="{A4A3ECD9-8D47-4D96-AFD9-9A760D68C371}" dt="2020-06-17T20:41:03.916" v="85" actId="478"/>
          <ac:spMkLst>
            <pc:docMk/>
            <pc:sldMk cId="3959381335" sldId="299"/>
            <ac:spMk id="3" creationId="{B896CE5C-E9E2-4FA2-97ED-19E9406BF29F}"/>
          </ac:spMkLst>
        </pc:spChg>
        <pc:spChg chg="del">
          <ac:chgData name="Miroslav Marcin" userId="0cc376b820856e2a" providerId="LiveId" clId="{A4A3ECD9-8D47-4D96-AFD9-9A760D68C371}" dt="2020-06-17T20:41:38.871" v="90" actId="478"/>
          <ac:spMkLst>
            <pc:docMk/>
            <pc:sldMk cId="3959381335" sldId="299"/>
            <ac:spMk id="12" creationId="{B93381CB-2A8E-4BF9-970F-4D3BE36E9786}"/>
          </ac:spMkLst>
        </pc:spChg>
        <pc:spChg chg="del mod">
          <ac:chgData name="Miroslav Marcin" userId="0cc376b820856e2a" providerId="LiveId" clId="{A4A3ECD9-8D47-4D96-AFD9-9A760D68C371}" dt="2020-06-17T20:41:05.405" v="86" actId="478"/>
          <ac:spMkLst>
            <pc:docMk/>
            <pc:sldMk cId="3959381335" sldId="299"/>
            <ac:spMk id="14" creationId="{591C34B2-E798-4757-BB3C-D731862C9106}"/>
          </ac:spMkLst>
        </pc:spChg>
        <pc:picChg chg="del">
          <ac:chgData name="Miroslav Marcin" userId="0cc376b820856e2a" providerId="LiveId" clId="{A4A3ECD9-8D47-4D96-AFD9-9A760D68C371}" dt="2020-06-17T20:41:05.998" v="87" actId="478"/>
          <ac:picMkLst>
            <pc:docMk/>
            <pc:sldMk cId="3959381335" sldId="299"/>
            <ac:picMk id="2" creationId="{A600C815-22A3-48E1-8C84-ABB423E9A029}"/>
          </ac:picMkLst>
        </pc:picChg>
      </pc:sldChg>
      <pc:sldChg chg="addSp delSp modSp mod">
        <pc:chgData name="Miroslav Marcin" userId="0cc376b820856e2a" providerId="LiveId" clId="{A4A3ECD9-8D47-4D96-AFD9-9A760D68C371}" dt="2020-06-17T20:55:20.273" v="271" actId="14100"/>
        <pc:sldMkLst>
          <pc:docMk/>
          <pc:sldMk cId="2519686057" sldId="304"/>
        </pc:sldMkLst>
        <pc:spChg chg="mod">
          <ac:chgData name="Miroslav Marcin" userId="0cc376b820856e2a" providerId="LiveId" clId="{A4A3ECD9-8D47-4D96-AFD9-9A760D68C371}" dt="2020-06-17T20:55:20.273" v="271" actId="14100"/>
          <ac:spMkLst>
            <pc:docMk/>
            <pc:sldMk cId="2519686057" sldId="304"/>
            <ac:spMk id="2" creationId="{C9CC0E6E-AC56-4869-A568-9504B2CE44BC}"/>
          </ac:spMkLst>
        </pc:spChg>
        <pc:spChg chg="add del mod">
          <ac:chgData name="Miroslav Marcin" userId="0cc376b820856e2a" providerId="LiveId" clId="{A4A3ECD9-8D47-4D96-AFD9-9A760D68C371}" dt="2020-06-17T20:51:33.722" v="108" actId="478"/>
          <ac:spMkLst>
            <pc:docMk/>
            <pc:sldMk cId="2519686057" sldId="304"/>
            <ac:spMk id="3" creationId="{98ED72F7-C79A-41EB-B168-42D067048B93}"/>
          </ac:spMkLst>
        </pc:spChg>
        <pc:spChg chg="mod">
          <ac:chgData name="Miroslav Marcin" userId="0cc376b820856e2a" providerId="LiveId" clId="{A4A3ECD9-8D47-4D96-AFD9-9A760D68C371}" dt="2020-06-17T20:54:48.213" v="264" actId="1076"/>
          <ac:spMkLst>
            <pc:docMk/>
            <pc:sldMk cId="2519686057" sldId="304"/>
            <ac:spMk id="12" creationId="{4F75AF24-8315-498F-9ABA-64E661302C16}"/>
          </ac:spMkLst>
        </pc:spChg>
        <pc:spChg chg="mod">
          <ac:chgData name="Miroslav Marcin" userId="0cc376b820856e2a" providerId="LiveId" clId="{A4A3ECD9-8D47-4D96-AFD9-9A760D68C371}" dt="2020-06-17T20:55:03.745" v="269" actId="1076"/>
          <ac:spMkLst>
            <pc:docMk/>
            <pc:sldMk cId="2519686057" sldId="304"/>
            <ac:spMk id="18" creationId="{069E3B1D-77A0-4197-AE51-7CAF87045D45}"/>
          </ac:spMkLst>
        </pc:spChg>
        <pc:spChg chg="add del mod">
          <ac:chgData name="Miroslav Marcin" userId="0cc376b820856e2a" providerId="LiveId" clId="{A4A3ECD9-8D47-4D96-AFD9-9A760D68C371}" dt="2020-06-17T20:54:52.221" v="265" actId="1076"/>
          <ac:spMkLst>
            <pc:docMk/>
            <pc:sldMk cId="2519686057" sldId="304"/>
            <ac:spMk id="20" creationId="{350B126F-F78F-4AAE-A8C9-21D2B18C6C75}"/>
          </ac:spMkLst>
        </pc:spChg>
        <pc:spChg chg="add del mod">
          <ac:chgData name="Miroslav Marcin" userId="0cc376b820856e2a" providerId="LiveId" clId="{A4A3ECD9-8D47-4D96-AFD9-9A760D68C371}" dt="2020-06-17T20:54:54.849" v="266" actId="1076"/>
          <ac:spMkLst>
            <pc:docMk/>
            <pc:sldMk cId="2519686057" sldId="304"/>
            <ac:spMk id="21" creationId="{A2733B80-75EC-453A-B06C-B471D011AA41}"/>
          </ac:spMkLst>
        </pc:spChg>
        <pc:picChg chg="mod">
          <ac:chgData name="Miroslav Marcin" userId="0cc376b820856e2a" providerId="LiveId" clId="{A4A3ECD9-8D47-4D96-AFD9-9A760D68C371}" dt="2020-06-17T20:53:25.584" v="226" actId="1076"/>
          <ac:picMkLst>
            <pc:docMk/>
            <pc:sldMk cId="2519686057" sldId="304"/>
            <ac:picMk id="13" creationId="{45918D54-D4C8-48E3-B0A9-F5CBD9575748}"/>
          </ac:picMkLst>
        </pc:picChg>
        <pc:picChg chg="mod">
          <ac:chgData name="Miroslav Marcin" userId="0cc376b820856e2a" providerId="LiveId" clId="{A4A3ECD9-8D47-4D96-AFD9-9A760D68C371}" dt="2020-06-17T20:55:03.745" v="269" actId="1076"/>
          <ac:picMkLst>
            <pc:docMk/>
            <pc:sldMk cId="2519686057" sldId="304"/>
            <ac:picMk id="17" creationId="{705B5AF8-3B22-4B54-8294-FF976B77D2FC}"/>
          </ac:picMkLst>
        </pc:picChg>
        <pc:picChg chg="mod">
          <ac:chgData name="Miroslav Marcin" userId="0cc376b820856e2a" providerId="LiveId" clId="{A4A3ECD9-8D47-4D96-AFD9-9A760D68C371}" dt="2020-06-17T20:55:03.745" v="269" actId="1076"/>
          <ac:picMkLst>
            <pc:docMk/>
            <pc:sldMk cId="2519686057" sldId="304"/>
            <ac:picMk id="19" creationId="{A2F7FB56-8205-4A80-BBD0-42ED77C93600}"/>
          </ac:picMkLst>
        </pc:picChg>
      </pc:sldChg>
      <pc:sldChg chg="del">
        <pc:chgData name="Miroslav Marcin" userId="0cc376b820856e2a" providerId="LiveId" clId="{A4A3ECD9-8D47-4D96-AFD9-9A760D68C371}" dt="2020-06-17T20:42:02.699" v="91" actId="47"/>
        <pc:sldMkLst>
          <pc:docMk/>
          <pc:sldMk cId="2514625797" sldId="307"/>
        </pc:sldMkLst>
      </pc:sldChg>
      <pc:sldChg chg="delSp del mod">
        <pc:chgData name="Miroslav Marcin" userId="0cc376b820856e2a" providerId="LiveId" clId="{A4A3ECD9-8D47-4D96-AFD9-9A760D68C371}" dt="2020-06-17T20:45:34.914" v="95" actId="47"/>
        <pc:sldMkLst>
          <pc:docMk/>
          <pc:sldMk cId="553908978" sldId="309"/>
        </pc:sldMkLst>
        <pc:spChg chg="del">
          <ac:chgData name="Miroslav Marcin" userId="0cc376b820856e2a" providerId="LiveId" clId="{A4A3ECD9-8D47-4D96-AFD9-9A760D68C371}" dt="2020-06-17T20:45:22.295" v="94" actId="478"/>
          <ac:spMkLst>
            <pc:docMk/>
            <pc:sldMk cId="553908978" sldId="309"/>
            <ac:spMk id="18" creationId="{90B0B0CA-0C0D-4AA2-95AF-234885D90D89}"/>
          </ac:spMkLst>
        </pc:spChg>
      </pc:sldChg>
      <pc:sldChg chg="modSp mod">
        <pc:chgData name="Miroslav Marcin" userId="0cc376b820856e2a" providerId="LiveId" clId="{A4A3ECD9-8D47-4D96-AFD9-9A760D68C371}" dt="2020-06-17T21:07:04.087" v="546" actId="20577"/>
        <pc:sldMkLst>
          <pc:docMk/>
          <pc:sldMk cId="3803146353" sldId="313"/>
        </pc:sldMkLst>
        <pc:spChg chg="mod">
          <ac:chgData name="Miroslav Marcin" userId="0cc376b820856e2a" providerId="LiveId" clId="{A4A3ECD9-8D47-4D96-AFD9-9A760D68C371}" dt="2020-06-17T21:07:04.087" v="546" actId="20577"/>
          <ac:spMkLst>
            <pc:docMk/>
            <pc:sldMk cId="3803146353" sldId="313"/>
            <ac:spMk id="19" creationId="{7B080443-7712-49C6-B74F-ADA1AAE21998}"/>
          </ac:spMkLst>
        </pc:spChg>
      </pc:sldChg>
      <pc:sldChg chg="addSp delSp modSp mod ord">
        <pc:chgData name="Miroslav Marcin" userId="0cc376b820856e2a" providerId="LiveId" clId="{A4A3ECD9-8D47-4D96-AFD9-9A760D68C371}" dt="2020-06-17T21:16:00.192" v="659" actId="207"/>
        <pc:sldMkLst>
          <pc:docMk/>
          <pc:sldMk cId="3143878488" sldId="316"/>
        </pc:sldMkLst>
        <pc:spChg chg="mod">
          <ac:chgData name="Miroslav Marcin" userId="0cc376b820856e2a" providerId="LiveId" clId="{A4A3ECD9-8D47-4D96-AFD9-9A760D68C371}" dt="2020-06-17T21:13:21.044" v="648" actId="1076"/>
          <ac:spMkLst>
            <pc:docMk/>
            <pc:sldMk cId="3143878488" sldId="316"/>
            <ac:spMk id="3" creationId="{216914AC-2B9D-446E-B4A5-512015F2980E}"/>
          </ac:spMkLst>
        </pc:spChg>
        <pc:spChg chg="del mod">
          <ac:chgData name="Miroslav Marcin" userId="0cc376b820856e2a" providerId="LiveId" clId="{A4A3ECD9-8D47-4D96-AFD9-9A760D68C371}" dt="2020-06-17T20:38:02.649" v="19" actId="478"/>
          <ac:spMkLst>
            <pc:docMk/>
            <pc:sldMk cId="3143878488" sldId="316"/>
            <ac:spMk id="6" creationId="{8642AE48-8EEE-4C2E-9872-6B6535C12E66}"/>
          </ac:spMkLst>
        </pc:spChg>
        <pc:spChg chg="add mod">
          <ac:chgData name="Miroslav Marcin" userId="0cc376b820856e2a" providerId="LiveId" clId="{A4A3ECD9-8D47-4D96-AFD9-9A760D68C371}" dt="2020-06-17T21:16:00.192" v="659" actId="207"/>
          <ac:spMkLst>
            <pc:docMk/>
            <pc:sldMk cId="3143878488" sldId="316"/>
            <ac:spMk id="15" creationId="{86F0DDBB-4BE1-4DFD-BE9F-FDFD95C2EEC1}"/>
          </ac:spMkLst>
        </pc:spChg>
        <pc:spChg chg="mod">
          <ac:chgData name="Miroslav Marcin" userId="0cc376b820856e2a" providerId="LiveId" clId="{A4A3ECD9-8D47-4D96-AFD9-9A760D68C371}" dt="2020-06-17T21:13:26.466" v="650" actId="1076"/>
          <ac:spMkLst>
            <pc:docMk/>
            <pc:sldMk cId="3143878488" sldId="316"/>
            <ac:spMk id="17" creationId="{CD322741-C77E-4EC1-94BD-EB2A58D95FAD}"/>
          </ac:spMkLst>
        </pc:spChg>
        <pc:picChg chg="mod">
          <ac:chgData name="Miroslav Marcin" userId="0cc376b820856e2a" providerId="LiveId" clId="{A4A3ECD9-8D47-4D96-AFD9-9A760D68C371}" dt="2020-06-17T21:13:30.076" v="651" actId="1076"/>
          <ac:picMkLst>
            <pc:docMk/>
            <pc:sldMk cId="3143878488" sldId="316"/>
            <ac:picMk id="5" creationId="{EB594ABF-7E0A-4B27-B5A0-8BA0A802AFB7}"/>
          </ac:picMkLst>
        </pc:picChg>
        <pc:picChg chg="mod">
          <ac:chgData name="Miroslav Marcin" userId="0cc376b820856e2a" providerId="LiveId" clId="{A4A3ECD9-8D47-4D96-AFD9-9A760D68C371}" dt="2020-06-17T21:13:24.234" v="649" actId="1076"/>
          <ac:picMkLst>
            <pc:docMk/>
            <pc:sldMk cId="3143878488" sldId="316"/>
            <ac:picMk id="13" creationId="{668802D6-7DB3-40C7-9129-2E642E96FA30}"/>
          </ac:picMkLst>
        </pc:picChg>
        <pc:picChg chg="mod">
          <ac:chgData name="Miroslav Marcin" userId="0cc376b820856e2a" providerId="LiveId" clId="{A4A3ECD9-8D47-4D96-AFD9-9A760D68C371}" dt="2020-06-17T21:13:19.466" v="647" actId="1076"/>
          <ac:picMkLst>
            <pc:docMk/>
            <pc:sldMk cId="3143878488" sldId="316"/>
            <ac:picMk id="14" creationId="{AAAF9017-2E25-492F-85F1-B18EA0797B20}"/>
          </ac:picMkLst>
        </pc:picChg>
        <pc:cxnChg chg="mod">
          <ac:chgData name="Miroslav Marcin" userId="0cc376b820856e2a" providerId="LiveId" clId="{A4A3ECD9-8D47-4D96-AFD9-9A760D68C371}" dt="2020-06-17T21:13:16.554" v="646" actId="1036"/>
          <ac:cxnSpMkLst>
            <pc:docMk/>
            <pc:sldMk cId="3143878488" sldId="316"/>
            <ac:cxnSpMk id="20" creationId="{850AC3FA-1094-4742-90A7-B3FB644647A2}"/>
          </ac:cxnSpMkLst>
        </pc:cxnChg>
      </pc:sldChg>
      <pc:sldChg chg="delSp modSp mod">
        <pc:chgData name="Miroslav Marcin" userId="0cc376b820856e2a" providerId="LiveId" clId="{A4A3ECD9-8D47-4D96-AFD9-9A760D68C371}" dt="2020-06-17T21:07:23.236" v="548" actId="20577"/>
        <pc:sldMkLst>
          <pc:docMk/>
          <pc:sldMk cId="1384401723" sldId="318"/>
        </pc:sldMkLst>
        <pc:spChg chg="mod">
          <ac:chgData name="Miroslav Marcin" userId="0cc376b820856e2a" providerId="LiveId" clId="{A4A3ECD9-8D47-4D96-AFD9-9A760D68C371}" dt="2020-06-17T21:07:23.236" v="548" actId="20577"/>
          <ac:spMkLst>
            <pc:docMk/>
            <pc:sldMk cId="1384401723" sldId="318"/>
            <ac:spMk id="12" creationId="{D9C094EE-4701-4476-AE41-8D1CCE2AF23B}"/>
          </ac:spMkLst>
        </pc:spChg>
        <pc:spChg chg="mod">
          <ac:chgData name="Miroslav Marcin" userId="0cc376b820856e2a" providerId="LiveId" clId="{A4A3ECD9-8D47-4D96-AFD9-9A760D68C371}" dt="2020-06-17T20:57:37.045" v="292" actId="1076"/>
          <ac:spMkLst>
            <pc:docMk/>
            <pc:sldMk cId="1384401723" sldId="318"/>
            <ac:spMk id="13" creationId="{6661CBAD-2882-49A3-8BB7-625E9A8CC062}"/>
          </ac:spMkLst>
        </pc:spChg>
        <pc:picChg chg="del">
          <ac:chgData name="Miroslav Marcin" userId="0cc376b820856e2a" providerId="LiveId" clId="{A4A3ECD9-8D47-4D96-AFD9-9A760D68C371}" dt="2020-06-17T20:51:07.916" v="101" actId="478"/>
          <ac:picMkLst>
            <pc:docMk/>
            <pc:sldMk cId="1384401723" sldId="318"/>
            <ac:picMk id="4" creationId="{6084155F-DDD5-4F00-85DB-779B412D46A8}"/>
          </ac:picMkLst>
        </pc:picChg>
      </pc:sldChg>
      <pc:sldChg chg="delSp modSp mod">
        <pc:chgData name="Miroslav Marcin" userId="0cc376b820856e2a" providerId="LiveId" clId="{A4A3ECD9-8D47-4D96-AFD9-9A760D68C371}" dt="2020-06-17T21:07:44.141" v="550" actId="20577"/>
        <pc:sldMkLst>
          <pc:docMk/>
          <pc:sldMk cId="3127802214" sldId="320"/>
        </pc:sldMkLst>
        <pc:spChg chg="mod">
          <ac:chgData name="Miroslav Marcin" userId="0cc376b820856e2a" providerId="LiveId" clId="{A4A3ECD9-8D47-4D96-AFD9-9A760D68C371}" dt="2020-06-17T20:57:03.667" v="285" actId="1076"/>
          <ac:spMkLst>
            <pc:docMk/>
            <pc:sldMk cId="3127802214" sldId="320"/>
            <ac:spMk id="22" creationId="{A10C9084-026D-48DE-B760-3C5F3F5B1A34}"/>
          </ac:spMkLst>
        </pc:spChg>
        <pc:spChg chg="mod">
          <ac:chgData name="Miroslav Marcin" userId="0cc376b820856e2a" providerId="LiveId" clId="{A4A3ECD9-8D47-4D96-AFD9-9A760D68C371}" dt="2020-06-17T21:07:44.141" v="550" actId="20577"/>
          <ac:spMkLst>
            <pc:docMk/>
            <pc:sldMk cId="3127802214" sldId="320"/>
            <ac:spMk id="24" creationId="{84B61AE7-55C8-48F8-9BA1-8B0F0A947A2A}"/>
          </ac:spMkLst>
        </pc:spChg>
        <pc:spChg chg="mod">
          <ac:chgData name="Miroslav Marcin" userId="0cc376b820856e2a" providerId="LiveId" clId="{A4A3ECD9-8D47-4D96-AFD9-9A760D68C371}" dt="2020-06-17T20:57:20.003" v="288" actId="1076"/>
          <ac:spMkLst>
            <pc:docMk/>
            <pc:sldMk cId="3127802214" sldId="320"/>
            <ac:spMk id="25" creationId="{DEEC7CC8-11D7-4167-BEC2-A3E3E8369CEC}"/>
          </ac:spMkLst>
        </pc:spChg>
        <pc:spChg chg="mod">
          <ac:chgData name="Miroslav Marcin" userId="0cc376b820856e2a" providerId="LiveId" clId="{A4A3ECD9-8D47-4D96-AFD9-9A760D68C371}" dt="2020-06-17T20:57:10.837" v="286" actId="1076"/>
          <ac:spMkLst>
            <pc:docMk/>
            <pc:sldMk cId="3127802214" sldId="320"/>
            <ac:spMk id="26" creationId="{2E8FE36C-95AF-458B-ADC1-233367B06EBE}"/>
          </ac:spMkLst>
        </pc:spChg>
        <pc:spChg chg="mod">
          <ac:chgData name="Miroslav Marcin" userId="0cc376b820856e2a" providerId="LiveId" clId="{A4A3ECD9-8D47-4D96-AFD9-9A760D68C371}" dt="2020-06-17T20:57:28.890" v="290" actId="1076"/>
          <ac:spMkLst>
            <pc:docMk/>
            <pc:sldMk cId="3127802214" sldId="320"/>
            <ac:spMk id="27" creationId="{6C68A6B7-D5B2-4724-BF17-98D491AEEA92}"/>
          </ac:spMkLst>
        </pc:spChg>
        <pc:spChg chg="mod">
          <ac:chgData name="Miroslav Marcin" userId="0cc376b820856e2a" providerId="LiveId" clId="{A4A3ECD9-8D47-4D96-AFD9-9A760D68C371}" dt="2020-06-17T20:57:03.667" v="285" actId="1076"/>
          <ac:spMkLst>
            <pc:docMk/>
            <pc:sldMk cId="3127802214" sldId="320"/>
            <ac:spMk id="28" creationId="{DAC75A6E-EBAE-46F3-922F-E08BD0829EB1}"/>
          </ac:spMkLst>
        </pc:spChg>
        <pc:spChg chg="mod">
          <ac:chgData name="Miroslav Marcin" userId="0cc376b820856e2a" providerId="LiveId" clId="{A4A3ECD9-8D47-4D96-AFD9-9A760D68C371}" dt="2020-06-17T20:57:03.667" v="285" actId="1076"/>
          <ac:spMkLst>
            <pc:docMk/>
            <pc:sldMk cId="3127802214" sldId="320"/>
            <ac:spMk id="30" creationId="{6EC4CA7F-AB16-42F0-90D9-6853785A5588}"/>
          </ac:spMkLst>
        </pc:spChg>
        <pc:spChg chg="mod">
          <ac:chgData name="Miroslav Marcin" userId="0cc376b820856e2a" providerId="LiveId" clId="{A4A3ECD9-8D47-4D96-AFD9-9A760D68C371}" dt="2020-06-17T20:57:03.667" v="285" actId="1076"/>
          <ac:spMkLst>
            <pc:docMk/>
            <pc:sldMk cId="3127802214" sldId="320"/>
            <ac:spMk id="31" creationId="{0E2F4A75-B908-478C-A3F9-723C5A7A5CEE}"/>
          </ac:spMkLst>
        </pc:spChg>
        <pc:spChg chg="mod">
          <ac:chgData name="Miroslav Marcin" userId="0cc376b820856e2a" providerId="LiveId" clId="{A4A3ECD9-8D47-4D96-AFD9-9A760D68C371}" dt="2020-06-17T20:57:03.667" v="285" actId="1076"/>
          <ac:spMkLst>
            <pc:docMk/>
            <pc:sldMk cId="3127802214" sldId="320"/>
            <ac:spMk id="32" creationId="{E5CC13A7-22DB-4CA9-93F9-3EE90A4E32E5}"/>
          </ac:spMkLst>
        </pc:spChg>
        <pc:spChg chg="mod">
          <ac:chgData name="Miroslav Marcin" userId="0cc376b820856e2a" providerId="LiveId" clId="{A4A3ECD9-8D47-4D96-AFD9-9A760D68C371}" dt="2020-06-17T20:57:24.966" v="289" actId="1076"/>
          <ac:spMkLst>
            <pc:docMk/>
            <pc:sldMk cId="3127802214" sldId="320"/>
            <ac:spMk id="33" creationId="{A6DC5143-39AF-4626-B61B-9C4407BCF623}"/>
          </ac:spMkLst>
        </pc:spChg>
        <pc:picChg chg="del">
          <ac:chgData name="Miroslav Marcin" userId="0cc376b820856e2a" providerId="LiveId" clId="{A4A3ECD9-8D47-4D96-AFD9-9A760D68C371}" dt="2020-06-17T20:57:30.715" v="291" actId="478"/>
          <ac:picMkLst>
            <pc:docMk/>
            <pc:sldMk cId="3127802214" sldId="320"/>
            <ac:picMk id="21" creationId="{134AD9D8-7238-4D6D-B945-08D7D51EF6E2}"/>
          </ac:picMkLst>
        </pc:picChg>
        <pc:picChg chg="mod">
          <ac:chgData name="Miroslav Marcin" userId="0cc376b820856e2a" providerId="LiveId" clId="{A4A3ECD9-8D47-4D96-AFD9-9A760D68C371}" dt="2020-06-17T20:57:20.003" v="288" actId="1076"/>
          <ac:picMkLst>
            <pc:docMk/>
            <pc:sldMk cId="3127802214" sldId="320"/>
            <ac:picMk id="23" creationId="{76AB6B71-6864-41F4-B72D-BFAE85D612DB}"/>
          </ac:picMkLst>
        </pc:picChg>
        <pc:cxnChg chg="mod">
          <ac:chgData name="Miroslav Marcin" userId="0cc376b820856e2a" providerId="LiveId" clId="{A4A3ECD9-8D47-4D96-AFD9-9A760D68C371}" dt="2020-06-17T20:56:49.382" v="281" actId="1076"/>
          <ac:cxnSpMkLst>
            <pc:docMk/>
            <pc:sldMk cId="3127802214" sldId="320"/>
            <ac:cxnSpMk id="19" creationId="{D50BD2F7-AF45-4091-ABA9-4C4DE62F15A4}"/>
          </ac:cxnSpMkLst>
        </pc:cxnChg>
      </pc:sldChg>
      <pc:sldChg chg="del">
        <pc:chgData name="Miroslav Marcin" userId="0cc376b820856e2a" providerId="LiveId" clId="{A4A3ECD9-8D47-4D96-AFD9-9A760D68C371}" dt="2020-06-17T21:12:43.685" v="616" actId="47"/>
        <pc:sldMkLst>
          <pc:docMk/>
          <pc:sldMk cId="2161547378" sldId="322"/>
        </pc:sldMkLst>
      </pc:sldChg>
      <pc:sldChg chg="modSp mod">
        <pc:chgData name="Miroslav Marcin" userId="0cc376b820856e2a" providerId="LiveId" clId="{A4A3ECD9-8D47-4D96-AFD9-9A760D68C371}" dt="2020-06-17T21:13:53.615" v="656" actId="20577"/>
        <pc:sldMkLst>
          <pc:docMk/>
          <pc:sldMk cId="249076251" sldId="326"/>
        </pc:sldMkLst>
        <pc:spChg chg="mod">
          <ac:chgData name="Miroslav Marcin" userId="0cc376b820856e2a" providerId="LiveId" clId="{A4A3ECD9-8D47-4D96-AFD9-9A760D68C371}" dt="2020-06-17T21:13:53.615" v="656" actId="20577"/>
          <ac:spMkLst>
            <pc:docMk/>
            <pc:sldMk cId="249076251" sldId="326"/>
            <ac:spMk id="14" creationId="{344927CE-254E-4C29-AD3F-A3EDF99E4E29}"/>
          </ac:spMkLst>
        </pc:spChg>
      </pc:sldChg>
      <pc:sldChg chg="modSp mod">
        <pc:chgData name="Miroslav Marcin" userId="0cc376b820856e2a" providerId="LiveId" clId="{A4A3ECD9-8D47-4D96-AFD9-9A760D68C371}" dt="2020-06-17T21:10:36.677" v="551" actId="1076"/>
        <pc:sldMkLst>
          <pc:docMk/>
          <pc:sldMk cId="3015552357" sldId="328"/>
        </pc:sldMkLst>
        <pc:picChg chg="mod">
          <ac:chgData name="Miroslav Marcin" userId="0cc376b820856e2a" providerId="LiveId" clId="{A4A3ECD9-8D47-4D96-AFD9-9A760D68C371}" dt="2020-06-17T21:10:36.677" v="551" actId="1076"/>
          <ac:picMkLst>
            <pc:docMk/>
            <pc:sldMk cId="3015552357" sldId="328"/>
            <ac:picMk id="8" creationId="{D2B4849E-7988-4E60-97E9-94997A59C74D}"/>
          </ac:picMkLst>
        </pc:picChg>
      </pc:sldChg>
      <pc:sldChg chg="modSp mod">
        <pc:chgData name="Miroslav Marcin" userId="0cc376b820856e2a" providerId="LiveId" clId="{A4A3ECD9-8D47-4D96-AFD9-9A760D68C371}" dt="2020-06-17T21:10:49.330" v="563" actId="1076"/>
        <pc:sldMkLst>
          <pc:docMk/>
          <pc:sldMk cId="3705322986" sldId="329"/>
        </pc:sldMkLst>
        <pc:picChg chg="mod">
          <ac:chgData name="Miroslav Marcin" userId="0cc376b820856e2a" providerId="LiveId" clId="{A4A3ECD9-8D47-4D96-AFD9-9A760D68C371}" dt="2020-06-17T21:10:49.330" v="563" actId="1076"/>
          <ac:picMkLst>
            <pc:docMk/>
            <pc:sldMk cId="3705322986" sldId="329"/>
            <ac:picMk id="5" creationId="{A7F279FD-CC39-4895-9FCE-1C7F71105B4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386D1-DBE9-441B-B06C-C0E1203FFC03}" type="datetimeFigureOut">
              <a:rPr lang="sk-SK" smtClean="0"/>
              <a:t>17.6.2020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22FC1-DF85-40D6-B907-7A0C4435853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483375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F100E-4A5F-4709-BA91-A43977BC573B}" type="datetimeFigureOut">
              <a:rPr lang="sk-SK" smtClean="0"/>
              <a:t>17.6.2020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9573-8A23-4DDD-970F-B58AA79359F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8602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2F8C0-93EC-47F6-A9AC-40AB9C83FF5A}" type="datetime1">
              <a:rPr lang="sk-SK" smtClean="0"/>
              <a:t>17.6.2020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Bc. Miroslav Marcin, MFmu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881030" y="5200135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523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FB5F0-7C2E-477D-9692-20255A931195}" type="datetime1">
              <a:rPr lang="sk-SK" smtClean="0"/>
              <a:t>17.6.2020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Bc. Miroslav Marcin, MFmu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246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44DA-0D35-4FB5-93EE-A00570AABD83}" type="datetime1">
              <a:rPr lang="sk-SK" smtClean="0"/>
              <a:t>17.6.2020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Bc. Miroslav Marcin, MFmu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043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0E2D6-6353-4700-93C3-F72763F78C8C}" type="datetime1">
              <a:rPr lang="sk-SK" smtClean="0"/>
              <a:t>17.6.2020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Bc. Miroslav Marcin, MFmu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885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E4CD-3D45-4993-BA0B-EE7C8F6DFB71}" type="datetime1">
              <a:rPr lang="sk-SK" smtClean="0"/>
              <a:t>17.6.2020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Bc. Miroslav Marcin, MFmu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941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E633F-7CD4-47EF-8883-623E04DC5CBC}" type="datetime1">
              <a:rPr lang="sk-SK" smtClean="0"/>
              <a:t>17.6.2020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Bc. Miroslav Marcin, MFmu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36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FC50-50E1-4802-BBA1-76A9EBB4A93E}" type="datetime1">
              <a:rPr lang="sk-SK" smtClean="0"/>
              <a:t>17.6.2020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Bc. Miroslav Marcin, MFmu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050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FD64-9F22-47B9-84F5-CE2707211F87}" type="datetime1">
              <a:rPr lang="sk-SK" smtClean="0"/>
              <a:t>17.6.2020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Bc. Miroslav Marcin, MFmu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77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77F2-C570-4529-B5C8-E6D5D3D99B23}" type="datetime1">
              <a:rPr lang="sk-SK" smtClean="0"/>
              <a:t>17.6.2020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Bc. Miroslav Marcin, MFmu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102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24A0F714-454C-40C3-9556-DB70E895231B}" type="datetime1">
              <a:rPr lang="sk-SK" smtClean="0"/>
              <a:t>17.6.2020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Bc. Miroslav Marcin, MFmu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541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CB9F5-E0DB-4CB0-8F77-4E4E39064144}" type="datetime1">
              <a:rPr lang="sk-SK" smtClean="0"/>
              <a:t>17.6.2020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Bc. Miroslav Marcin, MFmu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560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2416449-DE13-424B-A53F-C638CFAA653F}" type="datetime1">
              <a:rPr lang="sk-SK" smtClean="0"/>
              <a:t>17.6.2020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Bc. Miroslav Marcin, MFmu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14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2960" y="2351314"/>
            <a:ext cx="7746274" cy="2674995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sk-SK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kalorimetria supravodičov</a:t>
            </a:r>
            <a:br>
              <a:rPr lang="sk-SK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k-SK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k-SK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Doktorandský seminár ÚEF SAV</a:t>
            </a:r>
            <a:endParaRPr lang="sk-SK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822960" y="5899840"/>
            <a:ext cx="389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RNDr. Miroslav Marcin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1193915" y="508253"/>
            <a:ext cx="6801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k-SK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sk-SK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sk-SK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k-SK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Ústav experimentálnej fyziky SAV v Košiciach</a:t>
            </a:r>
          </a:p>
          <a:p>
            <a:pPr algn="ctr"/>
            <a:r>
              <a:rPr lang="sk-SK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Centrum fyziky nízkych teplôt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ABED0A6F-8B94-4CBA-9C35-E712B9517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26" b="6460"/>
          <a:stretch/>
        </p:blipFill>
        <p:spPr>
          <a:xfrm>
            <a:off x="6759427" y="790841"/>
            <a:ext cx="1561613" cy="1371307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47B345E6-531A-4934-A0B3-37BE1BF15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773494"/>
            <a:ext cx="1195622" cy="138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4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objekt pre dátum 10">
            <a:extLst>
              <a:ext uri="{FF2B5EF4-FFF2-40B4-BE49-F238E27FC236}">
                <a16:creationId xmlns:a16="http://schemas.microsoft.com/office/drawing/2014/main" id="{68B2AE9A-6D7B-4EF8-BA6B-9C61E60C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</p:spPr>
        <p:txBody>
          <a:bodyPr/>
          <a:lstStyle/>
          <a:p>
            <a:fld id="{17B303DC-C89A-44B8-A899-89D7E9C03C7B}" type="datetime1">
              <a:rPr lang="sk-SK" sz="1200" smtClean="0">
                <a:latin typeface="+mj-lt"/>
                <a:cs typeface="Times New Roman" panose="02020603050405020304" pitchFamily="18" charset="0"/>
              </a:rPr>
              <a:t>17.6.2020</a:t>
            </a:fld>
            <a:endParaRPr lang="en-US" sz="1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Nadpis 1">
            <a:extLst>
              <a:ext uri="{FF2B5EF4-FFF2-40B4-BE49-F238E27FC236}">
                <a16:creationId xmlns:a16="http://schemas.microsoft.com/office/drawing/2014/main" id="{7BD9EAF6-820A-47B2-A8AC-8173E917DB02}"/>
              </a:ext>
            </a:extLst>
          </p:cNvPr>
          <p:cNvSpPr txBox="1">
            <a:spLocks/>
          </p:cNvSpPr>
          <p:nvPr/>
        </p:nvSpPr>
        <p:spPr>
          <a:xfrm>
            <a:off x="0" y="417011"/>
            <a:ext cx="9144000" cy="8504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600" dirty="0">
                <a:solidFill>
                  <a:schemeClr val="tx1"/>
                </a:solidFill>
                <a:cs typeface="Times New Roman" panose="02020603050405020304" pitchFamily="18" charset="0"/>
              </a:rPr>
              <a:t>Magnetické profily</a:t>
            </a:r>
          </a:p>
          <a:p>
            <a:pPr algn="ctr"/>
            <a:r>
              <a:rPr lang="sk-SK" sz="3600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(distribúcia vírov vo vzorke)</a:t>
            </a: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4F75AF24-8315-498F-9ABA-64E661302C16}"/>
              </a:ext>
            </a:extLst>
          </p:cNvPr>
          <p:cNvSpPr/>
          <p:nvPr/>
        </p:nvSpPr>
        <p:spPr>
          <a:xfrm>
            <a:off x="3739397" y="2429988"/>
            <a:ext cx="55506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k-SK" dirty="0">
                <a:solidFill>
                  <a:prstClr val="black"/>
                </a:solidFill>
                <a:latin typeface="Times New Roman" panose="02020603050405020304"/>
                <a:cs typeface="Times New Roman" panose="02020603050405020304" pitchFamily="18" charset="0"/>
              </a:rPr>
              <a:t>Fit µSR dát:</a:t>
            </a:r>
            <a:endParaRPr lang="sk-SK" b="1" dirty="0">
              <a:latin typeface="+mj-lt"/>
              <a:cs typeface="Times New Roman" panose="02020603050405020304" pitchFamily="18" charset="0"/>
            </a:endParaRPr>
          </a:p>
          <a:p>
            <a:pPr marL="180975"/>
            <a:r>
              <a:rPr lang="sk-SK" b="1" dirty="0" err="1">
                <a:latin typeface="+mj-lt"/>
                <a:cs typeface="Times New Roman" panose="02020603050405020304" pitchFamily="18" charset="0"/>
              </a:rPr>
              <a:t>Brandtov</a:t>
            </a:r>
            <a:r>
              <a:rPr lang="sk-SK" b="1" dirty="0">
                <a:latin typeface="+mj-lt"/>
                <a:cs typeface="Times New Roman" panose="02020603050405020304" pitchFamily="18" charset="0"/>
              </a:rPr>
              <a:t> model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+mj-lt"/>
                <a:cs typeface="Times New Roman" panose="02020603050405020304" pitchFamily="18" charset="0"/>
              </a:rPr>
              <a:t>[E. H. Brandt, PRB 68 (2003)]</a:t>
            </a:r>
            <a:br>
              <a:rPr lang="sk-SK" dirty="0">
                <a:latin typeface="+mj-lt"/>
                <a:cs typeface="Times New Roman" panose="02020603050405020304" pitchFamily="18" charset="0"/>
              </a:rPr>
            </a:br>
            <a:r>
              <a:rPr lang="sk-SK" dirty="0">
                <a:latin typeface="+mj-lt"/>
                <a:cs typeface="Times New Roman" panose="02020603050405020304" pitchFamily="18" charset="0"/>
              </a:rPr>
              <a:t>		– parameter modelu je </a:t>
            </a:r>
            <a:r>
              <a:rPr lang="sk-SK" i="1" dirty="0">
                <a:latin typeface="+mj-lt"/>
                <a:cs typeface="Times New Roman" panose="02020603050405020304" pitchFamily="18" charset="0"/>
              </a:rPr>
              <a:t>µ</a:t>
            </a:r>
            <a:r>
              <a:rPr lang="sk-SK" i="1" baseline="-25000" dirty="0">
                <a:latin typeface="+mj-lt"/>
                <a:cs typeface="Times New Roman" panose="02020603050405020304" pitchFamily="18" charset="0"/>
              </a:rPr>
              <a:t>0</a:t>
            </a:r>
            <a:r>
              <a:rPr lang="sk-SK" i="1" dirty="0">
                <a:latin typeface="+mj-lt"/>
                <a:cs typeface="Times New Roman" panose="02020603050405020304" pitchFamily="18" charset="0"/>
              </a:rPr>
              <a:t>H</a:t>
            </a:r>
            <a:r>
              <a:rPr lang="sk-SK" i="1" baseline="-25000" dirty="0">
                <a:latin typeface="+mj-lt"/>
                <a:cs typeface="Times New Roman" panose="02020603050405020304" pitchFamily="18" charset="0"/>
              </a:rPr>
              <a:t>c2</a:t>
            </a:r>
            <a:endParaRPr lang="sk-SK" i="1" dirty="0">
              <a:latin typeface="+mj-lt"/>
              <a:cs typeface="Times New Roman" panose="02020603050405020304" pitchFamily="18" charset="0"/>
            </a:endParaRPr>
          </a:p>
          <a:p>
            <a:pPr marL="180975"/>
            <a:r>
              <a:rPr lang="sk-SK" dirty="0">
                <a:latin typeface="+mj-lt"/>
                <a:cs typeface="Times New Roman" panose="02020603050405020304" pitchFamily="18" charset="0"/>
              </a:rPr>
              <a:t>		– </a:t>
            </a:r>
            <a:r>
              <a:rPr lang="sk-SK" b="1" dirty="0">
                <a:latin typeface="+mj-lt"/>
                <a:cs typeface="Times New Roman" panose="02020603050405020304" pitchFamily="18" charset="0"/>
              </a:rPr>
              <a:t>pre supravodiče bez zachytávania vírov</a:t>
            </a:r>
            <a:endParaRPr lang="sk-SK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180975"/>
            <a:endParaRPr lang="sk-SK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180975"/>
            <a:endParaRPr lang="sk-SK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45918D54-D4C8-48E3-B0A9-F5CBD9575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51" y="2082922"/>
            <a:ext cx="2523128" cy="2129913"/>
          </a:xfrm>
          <a:prstGeom prst="rect">
            <a:avLst/>
          </a:prstGeom>
        </p:spPr>
      </p:pic>
      <p:sp>
        <p:nvSpPr>
          <p:cNvPr id="14" name="Obdĺžnik 13">
            <a:extLst>
              <a:ext uri="{FF2B5EF4-FFF2-40B4-BE49-F238E27FC236}">
                <a16:creationId xmlns:a16="http://schemas.microsoft.com/office/drawing/2014/main" id="{93D6A2E3-4B10-4983-A40F-464BA1C545E1}"/>
              </a:ext>
            </a:extLst>
          </p:cNvPr>
          <p:cNvSpPr/>
          <p:nvPr/>
        </p:nvSpPr>
        <p:spPr>
          <a:xfrm>
            <a:off x="376595" y="1670583"/>
            <a:ext cx="2523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algn="ctr"/>
            <a:r>
              <a:rPr lang="en-US" sz="1200" dirty="0">
                <a:latin typeface="+mj-lt"/>
                <a:cs typeface="Times New Roman" panose="02020603050405020304" pitchFamily="18" charset="0"/>
              </a:rPr>
              <a:t>V.</a:t>
            </a:r>
            <a:r>
              <a:rPr lang="sk-SK" sz="1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+mj-lt"/>
                <a:cs typeface="Times New Roman" panose="02020603050405020304" pitchFamily="18" charset="0"/>
              </a:rPr>
              <a:t>Yu</a:t>
            </a:r>
            <a:r>
              <a:rPr lang="sk-SK" sz="120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+mj-lt"/>
                <a:cs typeface="Times New Roman" panose="02020603050405020304" pitchFamily="18" charset="0"/>
              </a:rPr>
              <a:t>Verchenko</a:t>
            </a:r>
            <a:r>
              <a:rPr lang="en-US" sz="1200" dirty="0">
                <a:latin typeface="+mj-lt"/>
                <a:cs typeface="Times New Roman" panose="02020603050405020304" pitchFamily="18" charset="0"/>
              </a:rPr>
              <a:t>, et al., 2017. Physical Review B 96, p. 134504</a:t>
            </a:r>
            <a:endParaRPr lang="sk-SK" sz="1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Šípka: nadol 14">
            <a:extLst>
              <a:ext uri="{FF2B5EF4-FFF2-40B4-BE49-F238E27FC236}">
                <a16:creationId xmlns:a16="http://schemas.microsoft.com/office/drawing/2014/main" id="{47BA4251-C7C8-4537-8100-417C1E15B61A}"/>
              </a:ext>
            </a:extLst>
          </p:cNvPr>
          <p:cNvSpPr/>
          <p:nvPr/>
        </p:nvSpPr>
        <p:spPr>
          <a:xfrm rot="16200000">
            <a:off x="3189136" y="1843205"/>
            <a:ext cx="218107" cy="4794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cxnSp>
        <p:nvCxnSpPr>
          <p:cNvPr id="16" name="Rovná spojnica 15">
            <a:extLst>
              <a:ext uri="{FF2B5EF4-FFF2-40B4-BE49-F238E27FC236}">
                <a16:creationId xmlns:a16="http://schemas.microsoft.com/office/drawing/2014/main" id="{DD2F0F3A-21FC-4EB7-83EC-71CFA974E48C}"/>
              </a:ext>
            </a:extLst>
          </p:cNvPr>
          <p:cNvCxnSpPr/>
          <p:nvPr/>
        </p:nvCxnSpPr>
        <p:spPr>
          <a:xfrm>
            <a:off x="357051" y="1455591"/>
            <a:ext cx="83863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ĺžnik 1">
            <a:extLst>
              <a:ext uri="{FF2B5EF4-FFF2-40B4-BE49-F238E27FC236}">
                <a16:creationId xmlns:a16="http://schemas.microsoft.com/office/drawing/2014/main" id="{C9CC0E6E-AC56-4869-A568-9504B2CE44BC}"/>
              </a:ext>
            </a:extLst>
          </p:cNvPr>
          <p:cNvSpPr/>
          <p:nvPr/>
        </p:nvSpPr>
        <p:spPr>
          <a:xfrm>
            <a:off x="3716200" y="1643741"/>
            <a:ext cx="52797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dirty="0">
                <a:latin typeface="+mj-lt"/>
                <a:cs typeface="Times New Roman" panose="02020603050405020304" pitchFamily="18" charset="0"/>
              </a:rPr>
              <a:t>Nesúlad výsledkov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µ</a:t>
            </a:r>
            <a:r>
              <a:rPr lang="sk-SK" dirty="0">
                <a:latin typeface="+mj-lt"/>
                <a:cs typeface="Times New Roman" panose="02020603050405020304" pitchFamily="18" charset="0"/>
              </a:rPr>
              <a:t>SR s termodynamickými výsledkami – </a:t>
            </a:r>
            <a:r>
              <a:rPr lang="sk-SK" b="1" dirty="0">
                <a:latin typeface="+mj-lt"/>
                <a:cs typeface="Times New Roman" panose="02020603050405020304" pitchFamily="18" charset="0"/>
              </a:rPr>
              <a:t>možná </a:t>
            </a:r>
            <a:r>
              <a:rPr lang="sk-SK" b="1" dirty="0" err="1">
                <a:latin typeface="+mj-lt"/>
                <a:cs typeface="Times New Roman" panose="02020603050405020304" pitchFamily="18" charset="0"/>
              </a:rPr>
              <a:t>dvojmedzerová</a:t>
            </a:r>
            <a:r>
              <a:rPr lang="sk-SK" b="1" dirty="0">
                <a:latin typeface="+mj-lt"/>
                <a:cs typeface="Times New Roman" panose="02020603050405020304" pitchFamily="18" charset="0"/>
              </a:rPr>
              <a:t> supravodivosť</a:t>
            </a:r>
          </a:p>
        </p:txBody>
      </p:sp>
      <p:pic>
        <p:nvPicPr>
          <p:cNvPr id="17" name="Obrázok 16">
            <a:extLst>
              <a:ext uri="{FF2B5EF4-FFF2-40B4-BE49-F238E27FC236}">
                <a16:creationId xmlns:a16="http://schemas.microsoft.com/office/drawing/2014/main" id="{705B5AF8-3B22-4B54-8294-FF976B77D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303" y="4671463"/>
            <a:ext cx="2407512" cy="1207313"/>
          </a:xfrm>
          <a:prstGeom prst="rect">
            <a:avLst/>
          </a:prstGeom>
        </p:spPr>
      </p:pic>
      <p:sp>
        <p:nvSpPr>
          <p:cNvPr id="18" name="BlokTextu 17">
            <a:extLst>
              <a:ext uri="{FF2B5EF4-FFF2-40B4-BE49-F238E27FC236}">
                <a16:creationId xmlns:a16="http://schemas.microsoft.com/office/drawing/2014/main" id="{069E3B1D-77A0-4197-AE51-7CAF87045D45}"/>
              </a:ext>
            </a:extLst>
          </p:cNvPr>
          <p:cNvSpPr txBox="1"/>
          <p:nvPr/>
        </p:nvSpPr>
        <p:spPr>
          <a:xfrm>
            <a:off x="4439590" y="5964125"/>
            <a:ext cx="3524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>
                <a:latin typeface="+mj-lt"/>
                <a:cs typeface="Times New Roman" panose="02020603050405020304" pitchFamily="18" charset="0"/>
              </a:rPr>
              <a:t>riadok s </a:t>
            </a:r>
            <a:r>
              <a:rPr lang="sk-SK" sz="1400" dirty="0" err="1">
                <a:latin typeface="+mj-lt"/>
                <a:cs typeface="Times New Roman" panose="02020603050405020304" pitchFamily="18" charset="0"/>
              </a:rPr>
              <a:t>Hallovskými</a:t>
            </a:r>
            <a:r>
              <a:rPr lang="sk-SK" sz="1400" dirty="0">
                <a:latin typeface="+mj-lt"/>
                <a:cs typeface="Times New Roman" panose="02020603050405020304" pitchFamily="18" charset="0"/>
              </a:rPr>
              <a:t> senzormi</a:t>
            </a:r>
            <a:endParaRPr lang="en-US" sz="1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9" name="Obrázok 18" descr="Obrázok, na ktorom je budova, sedenie&#10;&#10;Automaticky generovaný popis">
            <a:extLst>
              <a:ext uri="{FF2B5EF4-FFF2-40B4-BE49-F238E27FC236}">
                <a16:creationId xmlns:a16="http://schemas.microsoft.com/office/drawing/2014/main" id="{A2F7FB56-8205-4A80-BBD0-42ED77C93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914375" y="4671463"/>
            <a:ext cx="1203161" cy="1203161"/>
          </a:xfrm>
          <a:prstGeom prst="rect">
            <a:avLst/>
          </a:prstGeom>
        </p:spPr>
      </p:pic>
      <p:sp>
        <p:nvSpPr>
          <p:cNvPr id="20" name="Šípka: nadol 19">
            <a:extLst>
              <a:ext uri="{FF2B5EF4-FFF2-40B4-BE49-F238E27FC236}">
                <a16:creationId xmlns:a16="http://schemas.microsoft.com/office/drawing/2014/main" id="{350B126F-F78F-4AAE-A8C9-21D2B18C6C75}"/>
              </a:ext>
            </a:extLst>
          </p:cNvPr>
          <p:cNvSpPr/>
          <p:nvPr/>
        </p:nvSpPr>
        <p:spPr>
          <a:xfrm>
            <a:off x="6154120" y="3650067"/>
            <a:ext cx="218107" cy="4794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1" name="Obdĺžnik 20">
            <a:extLst>
              <a:ext uri="{FF2B5EF4-FFF2-40B4-BE49-F238E27FC236}">
                <a16:creationId xmlns:a16="http://schemas.microsoft.com/office/drawing/2014/main" id="{A2733B80-75EC-453A-B06C-B471D011AA41}"/>
              </a:ext>
            </a:extLst>
          </p:cNvPr>
          <p:cNvSpPr/>
          <p:nvPr/>
        </p:nvSpPr>
        <p:spPr>
          <a:xfrm>
            <a:off x="3262543" y="4175110"/>
            <a:ext cx="62193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>
                <a:latin typeface="+mj-lt"/>
                <a:cs typeface="Times New Roman" panose="02020603050405020304" pitchFamily="18" charset="0"/>
              </a:rPr>
              <a:t>Overenie: Lokálna </a:t>
            </a:r>
            <a:r>
              <a:rPr lang="sk-SK" b="1" dirty="0" err="1">
                <a:latin typeface="+mj-lt"/>
                <a:cs typeface="Times New Roman" panose="02020603050405020304" pitchFamily="18" charset="0"/>
              </a:rPr>
              <a:t>magnetometria</a:t>
            </a:r>
            <a:r>
              <a:rPr lang="sk-SK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sk-SK" b="1" dirty="0" err="1">
                <a:latin typeface="+mj-lt"/>
                <a:cs typeface="Times New Roman" panose="02020603050405020304" pitchFamily="18" charset="0"/>
              </a:rPr>
              <a:t>Hallovskými</a:t>
            </a:r>
            <a:r>
              <a:rPr lang="sk-SK" b="1" dirty="0">
                <a:latin typeface="+mj-lt"/>
                <a:cs typeface="Times New Roman" panose="02020603050405020304" pitchFamily="18" charset="0"/>
              </a:rPr>
              <a:t> senzormi.</a:t>
            </a:r>
          </a:p>
        </p:txBody>
      </p:sp>
    </p:spTree>
    <p:extLst>
      <p:ext uri="{BB962C8B-B14F-4D97-AF65-F5344CB8AC3E}">
        <p14:creationId xmlns:p14="http://schemas.microsoft.com/office/powerpoint/2010/main" val="2519686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objekt pre dátum 10">
            <a:extLst>
              <a:ext uri="{FF2B5EF4-FFF2-40B4-BE49-F238E27FC236}">
                <a16:creationId xmlns:a16="http://schemas.microsoft.com/office/drawing/2014/main" id="{68B2AE9A-6D7B-4EF8-BA6B-9C61E60C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</p:spPr>
        <p:txBody>
          <a:bodyPr/>
          <a:lstStyle/>
          <a:p>
            <a:fld id="{17B303DC-C89A-44B8-A899-89D7E9C03C7B}" type="datetime1">
              <a:rPr lang="sk-SK" sz="1200" smtClean="0">
                <a:latin typeface="+mj-lt"/>
                <a:cs typeface="Times New Roman" panose="02020603050405020304" pitchFamily="18" charset="0"/>
              </a:rPr>
              <a:t>17.6.2020</a:t>
            </a:fld>
            <a:endParaRPr lang="en-US" sz="12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9" name="Rovná spojnica 18">
            <a:extLst>
              <a:ext uri="{FF2B5EF4-FFF2-40B4-BE49-F238E27FC236}">
                <a16:creationId xmlns:a16="http://schemas.microsoft.com/office/drawing/2014/main" id="{D50BD2F7-AF45-4091-ABA9-4C4DE62F15A4}"/>
              </a:ext>
            </a:extLst>
          </p:cNvPr>
          <p:cNvCxnSpPr/>
          <p:nvPr/>
        </p:nvCxnSpPr>
        <p:spPr>
          <a:xfrm>
            <a:off x="357051" y="1455591"/>
            <a:ext cx="83863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 descr="Obrázok, na ktorom je text, mapa&#10;&#10;Automaticky generovaný popis">
            <a:extLst>
              <a:ext uri="{FF2B5EF4-FFF2-40B4-BE49-F238E27FC236}">
                <a16:creationId xmlns:a16="http://schemas.microsoft.com/office/drawing/2014/main" id="{F9156761-4600-45F8-A121-057BABB6A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108" y="1826949"/>
            <a:ext cx="2252622" cy="2182302"/>
          </a:xfrm>
          <a:prstGeom prst="rect">
            <a:avLst/>
          </a:prstGeom>
        </p:spPr>
      </p:pic>
      <p:pic>
        <p:nvPicPr>
          <p:cNvPr id="8" name="Obrázok 7" descr="Obrázok, na ktorom je text, mapa&#10;&#10;Automaticky generovaný popis">
            <a:extLst>
              <a:ext uri="{FF2B5EF4-FFF2-40B4-BE49-F238E27FC236}">
                <a16:creationId xmlns:a16="http://schemas.microsoft.com/office/drawing/2014/main" id="{7C140EF9-7B1D-47E2-8653-7902E4A15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276" y="4046961"/>
            <a:ext cx="2252622" cy="2182302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A4F76654-3DFB-4664-A4B5-001508857867}"/>
              </a:ext>
            </a:extLst>
          </p:cNvPr>
          <p:cNvSpPr txBox="1"/>
          <p:nvPr/>
        </p:nvSpPr>
        <p:spPr>
          <a:xfrm>
            <a:off x="19747" y="2574770"/>
            <a:ext cx="1249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+mj-lt"/>
              </a:rPr>
              <a:t>Mo</a:t>
            </a:r>
            <a:r>
              <a:rPr lang="sk-SK" baseline="-25000" dirty="0">
                <a:latin typeface="+mj-lt"/>
              </a:rPr>
              <a:t>8</a:t>
            </a:r>
            <a:r>
              <a:rPr lang="sk-SK" dirty="0">
                <a:latin typeface="+mj-lt"/>
              </a:rPr>
              <a:t>Ga</a:t>
            </a:r>
            <a:r>
              <a:rPr lang="sk-SK" baseline="-25000" dirty="0">
                <a:latin typeface="+mj-lt"/>
              </a:rPr>
              <a:t>41</a:t>
            </a:r>
            <a:endParaRPr lang="en-US" baseline="-25000" dirty="0">
              <a:latin typeface="+mj-lt"/>
            </a:endParaRP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64FC0F04-8A21-4F2A-9F9C-3226BDEFF820}"/>
              </a:ext>
            </a:extLst>
          </p:cNvPr>
          <p:cNvSpPr txBox="1"/>
          <p:nvPr/>
        </p:nvSpPr>
        <p:spPr>
          <a:xfrm>
            <a:off x="0" y="4793542"/>
            <a:ext cx="1249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+mj-lt"/>
              </a:rPr>
              <a:t>Mo</a:t>
            </a:r>
            <a:r>
              <a:rPr lang="sk-SK" baseline="-25000" dirty="0">
                <a:latin typeface="+mj-lt"/>
              </a:rPr>
              <a:t>7</a:t>
            </a:r>
            <a:r>
              <a:rPr lang="sk-SK" dirty="0">
                <a:latin typeface="+mj-lt"/>
              </a:rPr>
              <a:t>VGa</a:t>
            </a:r>
            <a:r>
              <a:rPr lang="sk-SK" baseline="-25000" dirty="0">
                <a:latin typeface="+mj-lt"/>
              </a:rPr>
              <a:t>41</a:t>
            </a:r>
            <a:endParaRPr lang="en-US" baseline="-25000" dirty="0">
              <a:latin typeface="+mj-lt"/>
            </a:endParaRPr>
          </a:p>
        </p:txBody>
      </p:sp>
      <p:sp>
        <p:nvSpPr>
          <p:cNvPr id="29" name="Nadpis 1">
            <a:extLst>
              <a:ext uri="{FF2B5EF4-FFF2-40B4-BE49-F238E27FC236}">
                <a16:creationId xmlns:a16="http://schemas.microsoft.com/office/drawing/2014/main" id="{7BD9EAF6-820A-47B2-A8AC-8173E917DB02}"/>
              </a:ext>
            </a:extLst>
          </p:cNvPr>
          <p:cNvSpPr txBox="1">
            <a:spLocks/>
          </p:cNvSpPr>
          <p:nvPr/>
        </p:nvSpPr>
        <p:spPr>
          <a:xfrm>
            <a:off x="0" y="417011"/>
            <a:ext cx="9144000" cy="8504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600" dirty="0">
                <a:solidFill>
                  <a:schemeClr val="tx1"/>
                </a:solidFill>
                <a:cs typeface="Times New Roman" panose="02020603050405020304" pitchFamily="18" charset="0"/>
              </a:rPr>
              <a:t>Magnetické profily</a:t>
            </a:r>
          </a:p>
          <a:p>
            <a:pPr algn="ctr"/>
            <a:r>
              <a:rPr lang="sk-SK" sz="3600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(distribúcia vírov vo vzorke)</a:t>
            </a: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D9C094EE-4701-4476-AE41-8D1CCE2AF23B}"/>
              </a:ext>
            </a:extLst>
          </p:cNvPr>
          <p:cNvSpPr/>
          <p:nvPr/>
        </p:nvSpPr>
        <p:spPr>
          <a:xfrm>
            <a:off x="3456771" y="1643741"/>
            <a:ext cx="56872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/>
            <a:r>
              <a:rPr lang="sk-SK" dirty="0">
                <a:latin typeface="+mj-lt"/>
                <a:cs typeface="Times New Roman" panose="02020603050405020304" pitchFamily="18" charset="0"/>
              </a:rPr>
              <a:t>Fit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µ</a:t>
            </a:r>
            <a:r>
              <a:rPr lang="sk-SK" dirty="0">
                <a:latin typeface="+mj-lt"/>
                <a:cs typeface="Times New Roman" panose="02020603050405020304" pitchFamily="18" charset="0"/>
              </a:rPr>
              <a:t>SR dát: 	</a:t>
            </a:r>
            <a:r>
              <a:rPr lang="sk-SK" b="1" dirty="0" err="1">
                <a:latin typeface="+mj-lt"/>
                <a:cs typeface="Times New Roman" panose="02020603050405020304" pitchFamily="18" charset="0"/>
              </a:rPr>
              <a:t>Brandtov</a:t>
            </a:r>
            <a:r>
              <a:rPr lang="sk-SK" b="1" dirty="0">
                <a:latin typeface="+mj-lt"/>
                <a:cs typeface="Times New Roman" panose="02020603050405020304" pitchFamily="18" charset="0"/>
              </a:rPr>
              <a:t> model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+mj-lt"/>
                <a:cs typeface="Times New Roman" panose="02020603050405020304" pitchFamily="18" charset="0"/>
              </a:rPr>
              <a:t>[E. H. Brandt, PRB 68 (2003)]</a:t>
            </a:r>
            <a:br>
              <a:rPr lang="sk-SK" dirty="0">
                <a:latin typeface="+mj-lt"/>
                <a:cs typeface="Times New Roman" panose="02020603050405020304" pitchFamily="18" charset="0"/>
              </a:rPr>
            </a:br>
            <a:r>
              <a:rPr lang="sk-SK" dirty="0">
                <a:latin typeface="+mj-lt"/>
                <a:cs typeface="Times New Roman" panose="02020603050405020304" pitchFamily="18" charset="0"/>
              </a:rPr>
              <a:t>			– parameter modelu je </a:t>
            </a:r>
            <a:r>
              <a:rPr lang="sk-SK" i="1" dirty="0">
                <a:latin typeface="+mj-lt"/>
                <a:cs typeface="Times New Roman" panose="02020603050405020304" pitchFamily="18" charset="0"/>
              </a:rPr>
              <a:t>µ</a:t>
            </a:r>
            <a:r>
              <a:rPr lang="sk-SK" i="1" baseline="-25000" dirty="0">
                <a:latin typeface="+mj-lt"/>
                <a:cs typeface="Times New Roman" panose="02020603050405020304" pitchFamily="18" charset="0"/>
              </a:rPr>
              <a:t>0</a:t>
            </a:r>
            <a:r>
              <a:rPr lang="sk-SK" i="1" dirty="0">
                <a:latin typeface="+mj-lt"/>
                <a:cs typeface="Times New Roman" panose="02020603050405020304" pitchFamily="18" charset="0"/>
              </a:rPr>
              <a:t>H</a:t>
            </a:r>
            <a:r>
              <a:rPr lang="sk-SK" i="1" baseline="-25000" dirty="0">
                <a:latin typeface="+mj-lt"/>
                <a:cs typeface="Times New Roman" panose="02020603050405020304" pitchFamily="18" charset="0"/>
              </a:rPr>
              <a:t>c2</a:t>
            </a:r>
            <a:endParaRPr lang="sk-SK" i="1" dirty="0">
              <a:latin typeface="+mj-lt"/>
              <a:cs typeface="Times New Roman" panose="02020603050405020304" pitchFamily="18" charset="0"/>
            </a:endParaRPr>
          </a:p>
          <a:p>
            <a:pPr marL="180975"/>
            <a:r>
              <a:rPr lang="sk-SK" dirty="0">
                <a:latin typeface="+mj-lt"/>
                <a:cs typeface="Times New Roman" panose="02020603050405020304" pitchFamily="18" charset="0"/>
              </a:rPr>
              <a:t>			– </a:t>
            </a:r>
            <a:r>
              <a:rPr lang="sk-SK" b="1" dirty="0">
                <a:latin typeface="+mj-lt"/>
                <a:cs typeface="Times New Roman" panose="02020603050405020304" pitchFamily="18" charset="0"/>
              </a:rPr>
              <a:t>pre supravodiče bez zachytávania vírov</a:t>
            </a:r>
            <a:endParaRPr lang="sk-SK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180975"/>
            <a:endParaRPr lang="sk-SK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180975"/>
            <a:endParaRPr lang="sk-SK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6661CBAD-2882-49A3-8BB7-625E9A8CC062}"/>
              </a:ext>
            </a:extLst>
          </p:cNvPr>
          <p:cNvSpPr txBox="1"/>
          <p:nvPr/>
        </p:nvSpPr>
        <p:spPr>
          <a:xfrm>
            <a:off x="3747301" y="3497368"/>
            <a:ext cx="5396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+mj-lt"/>
              </a:rPr>
              <a:t>Profily pre rastúce magnetické pole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majú tvar písmena „</a:t>
            </a:r>
            <a:r>
              <a:rPr lang="sk-SK" b="1" dirty="0">
                <a:latin typeface="+mj-lt"/>
              </a:rPr>
              <a:t>V</a:t>
            </a:r>
            <a:r>
              <a:rPr lang="sk-SK" dirty="0">
                <a:latin typeface="+mj-lt"/>
              </a:rPr>
              <a:t>“ (</a:t>
            </a:r>
            <a:r>
              <a:rPr lang="sk-SK" dirty="0" err="1">
                <a:latin typeface="+mj-lt"/>
              </a:rPr>
              <a:t>Beanov</a:t>
            </a:r>
            <a:r>
              <a:rPr lang="sk-SK" dirty="0">
                <a:latin typeface="+mj-lt"/>
              </a:rPr>
              <a:t> model) =</a:t>
            </a:r>
          </a:p>
          <a:p>
            <a:r>
              <a:rPr lang="sk-SK" dirty="0">
                <a:latin typeface="+mj-lt"/>
              </a:rPr>
              <a:t>		= </a:t>
            </a:r>
            <a:r>
              <a:rPr lang="sk-SK" b="1" dirty="0">
                <a:latin typeface="+mj-lt"/>
              </a:rPr>
              <a:t>silné zachytávanie supravodivých vírov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4401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objekt pre dátum 10">
            <a:extLst>
              <a:ext uri="{FF2B5EF4-FFF2-40B4-BE49-F238E27FC236}">
                <a16:creationId xmlns:a16="http://schemas.microsoft.com/office/drawing/2014/main" id="{68B2AE9A-6D7B-4EF8-BA6B-9C61E60C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</p:spPr>
        <p:txBody>
          <a:bodyPr/>
          <a:lstStyle/>
          <a:p>
            <a:fld id="{E11D45EB-58C5-4379-B67C-21EFA471CE69}" type="datetime1">
              <a:rPr lang="sk-SK" sz="1200" smtClean="0">
                <a:latin typeface="+mj-lt"/>
                <a:cs typeface="Times New Roman" panose="02020603050405020304" pitchFamily="18" charset="0"/>
              </a:rPr>
              <a:t>17.6.2020</a:t>
            </a:fld>
            <a:endParaRPr lang="en-US" sz="12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9" name="Rovná spojnica 18">
            <a:extLst>
              <a:ext uri="{FF2B5EF4-FFF2-40B4-BE49-F238E27FC236}">
                <a16:creationId xmlns:a16="http://schemas.microsoft.com/office/drawing/2014/main" id="{D50BD2F7-AF45-4091-ABA9-4C4DE62F15A4}"/>
              </a:ext>
            </a:extLst>
          </p:cNvPr>
          <p:cNvCxnSpPr/>
          <p:nvPr/>
        </p:nvCxnSpPr>
        <p:spPr>
          <a:xfrm>
            <a:off x="357051" y="1455591"/>
            <a:ext cx="83863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Nadpis 1">
            <a:extLst>
              <a:ext uri="{FF2B5EF4-FFF2-40B4-BE49-F238E27FC236}">
                <a16:creationId xmlns:a16="http://schemas.microsoft.com/office/drawing/2014/main" id="{7BD9EAF6-820A-47B2-A8AC-8173E917DB02}"/>
              </a:ext>
            </a:extLst>
          </p:cNvPr>
          <p:cNvSpPr txBox="1">
            <a:spLocks/>
          </p:cNvSpPr>
          <p:nvPr/>
        </p:nvSpPr>
        <p:spPr>
          <a:xfrm>
            <a:off x="0" y="417011"/>
            <a:ext cx="9144000" cy="8504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600" dirty="0">
                <a:solidFill>
                  <a:schemeClr val="tx1"/>
                </a:solidFill>
                <a:cs typeface="Times New Roman" panose="02020603050405020304" pitchFamily="18" charset="0"/>
              </a:rPr>
              <a:t>Magnetické profily</a:t>
            </a:r>
          </a:p>
          <a:p>
            <a:pPr algn="ctr"/>
            <a:r>
              <a:rPr lang="sk-SK" sz="3600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(distribúcia vírov vo vzorke)</a:t>
            </a: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A10C9084-026D-48DE-B760-3C5F3F5B1A34}"/>
              </a:ext>
            </a:extLst>
          </p:cNvPr>
          <p:cNvSpPr txBox="1"/>
          <p:nvPr/>
        </p:nvSpPr>
        <p:spPr>
          <a:xfrm>
            <a:off x="3772670" y="2777523"/>
            <a:ext cx="2034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Mo</a:t>
            </a:r>
            <a:r>
              <a:rPr lang="en-US" sz="1600" b="1" baseline="-25000" dirty="0">
                <a:latin typeface="+mj-lt"/>
              </a:rPr>
              <a:t>8</a:t>
            </a:r>
            <a:r>
              <a:rPr lang="en-US" sz="1600" b="1" dirty="0">
                <a:latin typeface="+mj-lt"/>
              </a:rPr>
              <a:t>Ga</a:t>
            </a:r>
            <a:r>
              <a:rPr lang="en-US" sz="1600" b="1" baseline="-25000" dirty="0">
                <a:latin typeface="+mj-lt"/>
              </a:rPr>
              <a:t>41</a:t>
            </a:r>
            <a:r>
              <a:rPr lang="en-US" sz="1600" b="1" dirty="0">
                <a:latin typeface="+mj-lt"/>
              </a:rPr>
              <a:t>:</a:t>
            </a:r>
            <a:endParaRPr lang="en-US" sz="1600" b="1" dirty="0">
              <a:solidFill>
                <a:prstClr val="black"/>
              </a:solidFill>
              <a:latin typeface="+mj-lt"/>
            </a:endParaRPr>
          </a:p>
          <a:p>
            <a:r>
              <a:rPr lang="en-US" sz="1600" b="1" dirty="0">
                <a:solidFill>
                  <a:prstClr val="black"/>
                </a:solidFill>
                <a:latin typeface="+mj-lt"/>
              </a:rPr>
              <a:t>          </a:t>
            </a:r>
          </a:p>
          <a:p>
            <a:r>
              <a:rPr lang="en-US" sz="1600" b="1" dirty="0">
                <a:solidFill>
                  <a:prstClr val="black"/>
                </a:solidFill>
                <a:latin typeface="+mj-lt"/>
              </a:rPr>
              <a:t>Mo</a:t>
            </a:r>
            <a:r>
              <a:rPr lang="en-US" sz="1600" b="1" baseline="-25000" dirty="0">
                <a:solidFill>
                  <a:prstClr val="black"/>
                </a:solidFill>
                <a:latin typeface="+mj-lt"/>
              </a:rPr>
              <a:t>7</a:t>
            </a:r>
            <a:r>
              <a:rPr lang="en-US" sz="1600" b="1" dirty="0">
                <a:solidFill>
                  <a:prstClr val="black"/>
                </a:solidFill>
                <a:latin typeface="+mj-lt"/>
              </a:rPr>
              <a:t>VGa</a:t>
            </a:r>
            <a:r>
              <a:rPr lang="en-US" sz="1600" b="1" baseline="-25000" dirty="0">
                <a:solidFill>
                  <a:prstClr val="black"/>
                </a:solidFill>
                <a:latin typeface="+mj-lt"/>
              </a:rPr>
              <a:t>41</a:t>
            </a:r>
            <a:r>
              <a:rPr lang="en-US" sz="1600" b="1" dirty="0">
                <a:solidFill>
                  <a:prstClr val="black"/>
                </a:solidFill>
                <a:latin typeface="+mj-lt"/>
              </a:rPr>
              <a:t>:</a:t>
            </a:r>
          </a:p>
          <a:p>
            <a:endParaRPr lang="en-US" sz="16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bdĺžnik 25">
                <a:extLst>
                  <a:ext uri="{FF2B5EF4-FFF2-40B4-BE49-F238E27FC236}">
                    <a16:creationId xmlns:a16="http://schemas.microsoft.com/office/drawing/2014/main" id="{2E8FE36C-95AF-458B-ADC1-233367B06EBE}"/>
                  </a:ext>
                </a:extLst>
              </p:cNvPr>
              <p:cNvSpPr/>
              <p:nvPr/>
            </p:nvSpPr>
            <p:spPr>
              <a:xfrm>
                <a:off x="4853385" y="2777523"/>
                <a:ext cx="4602756" cy="3441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600" i="1">
                          <a:latin typeface="+mj-lt"/>
                        </a:rPr>
                        <m:t> </m:t>
                      </m:r>
                      <m:r>
                        <a:rPr lang="en-US" sz="1600" i="0">
                          <a:latin typeface="Cambria Math" panose="02040503050406030204" pitchFamily="18" charset="0"/>
                        </a:rPr>
                        <m:t>16</m:t>
                      </m:r>
                      <m:r>
                        <m:rPr>
                          <m:nor/>
                        </m:rPr>
                        <a:rPr lang="en-US" sz="1600" i="1">
                          <a:latin typeface="+mj-lt"/>
                        </a:rPr>
                        <m:t> </m:t>
                      </m:r>
                      <m:r>
                        <a:rPr lang="en-US" sz="1600" i="0">
                          <a:latin typeface="Cambria Math" panose="02040503050406030204" pitchFamily="18" charset="0"/>
                        </a:rPr>
                        <m:t>348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1600"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+mj-lt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+mj-lt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+mj-lt"/>
                            </a:rPr>
                            <m:t>cm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26" name="Obdĺžnik 25">
                <a:extLst>
                  <a:ext uri="{FF2B5EF4-FFF2-40B4-BE49-F238E27FC236}">
                    <a16:creationId xmlns:a16="http://schemas.microsoft.com/office/drawing/2014/main" id="{2E8FE36C-95AF-458B-ADC1-233367B06E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385" y="2777523"/>
                <a:ext cx="4602756" cy="344133"/>
              </a:xfrm>
              <a:prstGeom prst="rect">
                <a:avLst/>
              </a:prstGeom>
              <a:blipFill>
                <a:blip r:embed="rId2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bdĺžnik 27">
                <a:extLst>
                  <a:ext uri="{FF2B5EF4-FFF2-40B4-BE49-F238E27FC236}">
                    <a16:creationId xmlns:a16="http://schemas.microsoft.com/office/drawing/2014/main" id="{DAC75A6E-EBAE-46F3-922F-E08BD0829EB1}"/>
                  </a:ext>
                </a:extLst>
              </p:cNvPr>
              <p:cNvSpPr/>
              <p:nvPr/>
            </p:nvSpPr>
            <p:spPr>
              <a:xfrm>
                <a:off x="4853385" y="3238994"/>
                <a:ext cx="4412546" cy="3441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600" i="1">
                          <a:latin typeface="+mj-lt"/>
                        </a:rPr>
                        <m:t> 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m:rPr>
                          <m:nor/>
                        </m:rPr>
                        <a:rPr lang="en-US" sz="1600" i="1">
                          <a:latin typeface="+mj-lt"/>
                        </a:rPr>
                        <m:t> 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450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1600"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+mj-lt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+mj-lt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+mj-lt"/>
                            </a:rPr>
                            <m:t>cm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28" name="Obdĺžnik 27">
                <a:extLst>
                  <a:ext uri="{FF2B5EF4-FFF2-40B4-BE49-F238E27FC236}">
                    <a16:creationId xmlns:a16="http://schemas.microsoft.com/office/drawing/2014/main" id="{DAC75A6E-EBAE-46F3-922F-E08BD0829E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385" y="3238994"/>
                <a:ext cx="4412546" cy="344133"/>
              </a:xfrm>
              <a:prstGeom prst="rect">
                <a:avLst/>
              </a:prstGeom>
              <a:blipFill>
                <a:blip r:embed="rId3"/>
                <a:stretch>
                  <a:fillRect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bdĺžnik 29">
            <a:extLst>
              <a:ext uri="{FF2B5EF4-FFF2-40B4-BE49-F238E27FC236}">
                <a16:creationId xmlns:a16="http://schemas.microsoft.com/office/drawing/2014/main" id="{6EC4CA7F-AB16-42F0-90D9-6853785A5588}"/>
              </a:ext>
            </a:extLst>
          </p:cNvPr>
          <p:cNvSpPr/>
          <p:nvPr/>
        </p:nvSpPr>
        <p:spPr>
          <a:xfrm>
            <a:off x="7423487" y="2819090"/>
            <a:ext cx="15421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400" b="1" dirty="0">
                <a:latin typeface="+mj-lt"/>
              </a:rPr>
              <a:t>silnejšie</a:t>
            </a:r>
          </a:p>
          <a:p>
            <a:pPr algn="ctr"/>
            <a:r>
              <a:rPr lang="sk-SK" sz="1400" b="1" dirty="0">
                <a:latin typeface="+mj-lt"/>
              </a:rPr>
              <a:t>zachytávanie</a:t>
            </a:r>
            <a:br>
              <a:rPr lang="sk-SK" sz="1400" b="1" dirty="0">
                <a:latin typeface="+mj-lt"/>
              </a:rPr>
            </a:br>
            <a:r>
              <a:rPr lang="sk-SK" sz="1400" b="1" dirty="0">
                <a:latin typeface="+mj-lt"/>
              </a:rPr>
              <a:t>v </a:t>
            </a:r>
            <a:r>
              <a:rPr lang="en-US" sz="1400" b="1" dirty="0">
                <a:latin typeface="+mj-lt"/>
              </a:rPr>
              <a:t>Mo</a:t>
            </a:r>
            <a:r>
              <a:rPr lang="en-US" sz="1400" b="1" baseline="-25000" dirty="0">
                <a:latin typeface="+mj-lt"/>
              </a:rPr>
              <a:t>8</a:t>
            </a:r>
            <a:r>
              <a:rPr lang="en-US" sz="1400" b="1" dirty="0">
                <a:latin typeface="+mj-lt"/>
              </a:rPr>
              <a:t>Ga</a:t>
            </a:r>
            <a:r>
              <a:rPr lang="en-US" sz="1400" b="1" baseline="-25000" dirty="0">
                <a:latin typeface="+mj-lt"/>
              </a:rPr>
              <a:t>41</a:t>
            </a:r>
            <a:endParaRPr lang="en-US" sz="14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1" name="Bublina: šípka nadol 30">
            <a:extLst>
              <a:ext uri="{FF2B5EF4-FFF2-40B4-BE49-F238E27FC236}">
                <a16:creationId xmlns:a16="http://schemas.microsoft.com/office/drawing/2014/main" id="{0E2F4A75-B908-478C-A3F9-723C5A7A5CEE}"/>
              </a:ext>
            </a:extLst>
          </p:cNvPr>
          <p:cNvSpPr/>
          <p:nvPr/>
        </p:nvSpPr>
        <p:spPr>
          <a:xfrm rot="16200000">
            <a:off x="5163630" y="1333334"/>
            <a:ext cx="945349" cy="3734596"/>
          </a:xfrm>
          <a:prstGeom prst="downArrowCallout">
            <a:avLst>
              <a:gd name="adj1" fmla="val 14128"/>
              <a:gd name="adj2" fmla="val 15508"/>
              <a:gd name="adj3" fmla="val 15675"/>
              <a:gd name="adj4" fmla="val 80147"/>
            </a:avLst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32" name="Obdĺžnik 31">
            <a:extLst>
              <a:ext uri="{FF2B5EF4-FFF2-40B4-BE49-F238E27FC236}">
                <a16:creationId xmlns:a16="http://schemas.microsoft.com/office/drawing/2014/main" id="{E5CC13A7-22DB-4CA9-93F9-3EE90A4E32E5}"/>
              </a:ext>
            </a:extLst>
          </p:cNvPr>
          <p:cNvSpPr/>
          <p:nvPr/>
        </p:nvSpPr>
        <p:spPr>
          <a:xfrm>
            <a:off x="3677633" y="2262626"/>
            <a:ext cx="46485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latin typeface="+mj-lt"/>
              </a:rPr>
              <a:t>Kritická prúdová hustota </a:t>
            </a:r>
            <a:r>
              <a:rPr lang="sk-SK" i="1" dirty="0" err="1">
                <a:latin typeface="+mj-lt"/>
              </a:rPr>
              <a:t>J</a:t>
            </a:r>
            <a:r>
              <a:rPr lang="sk-SK" i="1" baseline="-25000" dirty="0" err="1">
                <a:latin typeface="+mj-lt"/>
              </a:rPr>
              <a:t>c</a:t>
            </a:r>
            <a:r>
              <a:rPr lang="sk-SK" dirty="0">
                <a:latin typeface="+mj-lt"/>
              </a:rPr>
              <a:t>:</a:t>
            </a:r>
            <a:endParaRPr lang="en-US" dirty="0">
              <a:latin typeface="+mj-lt"/>
            </a:endParaRPr>
          </a:p>
        </p:txBody>
      </p:sp>
      <p:sp>
        <p:nvSpPr>
          <p:cNvPr id="24" name="Obdĺžnik 23">
            <a:extLst>
              <a:ext uri="{FF2B5EF4-FFF2-40B4-BE49-F238E27FC236}">
                <a16:creationId xmlns:a16="http://schemas.microsoft.com/office/drawing/2014/main" id="{84B61AE7-55C8-48F8-9BA1-8B0F0A947A2A}"/>
              </a:ext>
            </a:extLst>
          </p:cNvPr>
          <p:cNvSpPr/>
          <p:nvPr/>
        </p:nvSpPr>
        <p:spPr>
          <a:xfrm>
            <a:off x="3593327" y="4631737"/>
            <a:ext cx="555067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/>
            <a:r>
              <a:rPr lang="sk-SK" dirty="0">
                <a:latin typeface="+mj-lt"/>
                <a:cs typeface="Times New Roman" panose="02020603050405020304" pitchFamily="18" charset="0"/>
              </a:rPr>
              <a:t>Fit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µ</a:t>
            </a:r>
            <a:r>
              <a:rPr lang="sk-SK" dirty="0">
                <a:latin typeface="+mj-lt"/>
                <a:cs typeface="Times New Roman" panose="02020603050405020304" pitchFamily="18" charset="0"/>
              </a:rPr>
              <a:t>SR dát: 	</a:t>
            </a:r>
            <a:r>
              <a:rPr lang="sk-SK" b="1" dirty="0" err="1">
                <a:latin typeface="+mj-lt"/>
                <a:cs typeface="Times New Roman" panose="02020603050405020304" pitchFamily="18" charset="0"/>
              </a:rPr>
              <a:t>Brandtov</a:t>
            </a:r>
            <a:r>
              <a:rPr lang="sk-SK" b="1" dirty="0">
                <a:latin typeface="+mj-lt"/>
                <a:cs typeface="Times New Roman" panose="02020603050405020304" pitchFamily="18" charset="0"/>
              </a:rPr>
              <a:t> model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+mj-lt"/>
                <a:cs typeface="Times New Roman" panose="02020603050405020304" pitchFamily="18" charset="0"/>
              </a:rPr>
              <a:t>[E. H. Brandt, PRB 68 (2003)]</a:t>
            </a:r>
            <a:br>
              <a:rPr lang="sk-SK" dirty="0">
                <a:latin typeface="+mj-lt"/>
                <a:cs typeface="Times New Roman" panose="02020603050405020304" pitchFamily="18" charset="0"/>
              </a:rPr>
            </a:br>
            <a:r>
              <a:rPr lang="sk-SK" dirty="0">
                <a:latin typeface="+mj-lt"/>
                <a:cs typeface="Times New Roman" panose="02020603050405020304" pitchFamily="18" charset="0"/>
              </a:rPr>
              <a:t>			– parameter modelu je </a:t>
            </a:r>
            <a:r>
              <a:rPr lang="sk-SK" i="1" dirty="0">
                <a:latin typeface="+mj-lt"/>
                <a:cs typeface="Times New Roman" panose="02020603050405020304" pitchFamily="18" charset="0"/>
              </a:rPr>
              <a:t>µ</a:t>
            </a:r>
            <a:r>
              <a:rPr lang="sk-SK" i="1" baseline="-25000" dirty="0">
                <a:latin typeface="+mj-lt"/>
                <a:cs typeface="Times New Roman" panose="02020603050405020304" pitchFamily="18" charset="0"/>
              </a:rPr>
              <a:t>0</a:t>
            </a:r>
            <a:r>
              <a:rPr lang="sk-SK" i="1" dirty="0">
                <a:latin typeface="+mj-lt"/>
                <a:cs typeface="Times New Roman" panose="02020603050405020304" pitchFamily="18" charset="0"/>
              </a:rPr>
              <a:t>H</a:t>
            </a:r>
            <a:r>
              <a:rPr lang="sk-SK" i="1" baseline="-25000" dirty="0">
                <a:latin typeface="+mj-lt"/>
                <a:cs typeface="Times New Roman" panose="02020603050405020304" pitchFamily="18" charset="0"/>
              </a:rPr>
              <a:t>c2</a:t>
            </a:r>
            <a:endParaRPr lang="sk-SK" i="1" dirty="0">
              <a:latin typeface="+mj-lt"/>
              <a:cs typeface="Times New Roman" panose="02020603050405020304" pitchFamily="18" charset="0"/>
            </a:endParaRPr>
          </a:p>
          <a:p>
            <a:pPr marL="180975"/>
            <a:r>
              <a:rPr lang="sk-SK" dirty="0">
                <a:latin typeface="+mj-lt"/>
                <a:cs typeface="Times New Roman" panose="02020603050405020304" pitchFamily="18" charset="0"/>
              </a:rPr>
              <a:t>			– pre supravodiče bez zachytávania vírov</a:t>
            </a:r>
            <a:endParaRPr lang="sk-SK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180975"/>
            <a:endParaRPr lang="sk-SK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180975" algn="ctr"/>
            <a:r>
              <a:rPr lang="sk-SK" b="1" dirty="0">
                <a:solidFill>
                  <a:srgbClr val="FF0000"/>
                </a:solidFill>
                <a:cs typeface="Times New Roman" panose="02020603050405020304" pitchFamily="18" charset="0"/>
              </a:rPr>
              <a:t>Nevhodne použitý model.</a:t>
            </a:r>
          </a:p>
          <a:p>
            <a:pPr marL="180975"/>
            <a:endParaRPr lang="sk-SK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180975"/>
            <a:endParaRPr lang="sk-SK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" name="BlokTextu 26">
            <a:extLst>
              <a:ext uri="{FF2B5EF4-FFF2-40B4-BE49-F238E27FC236}">
                <a16:creationId xmlns:a16="http://schemas.microsoft.com/office/drawing/2014/main" id="{6C68A6B7-D5B2-4724-BF17-98D491AEEA92}"/>
              </a:ext>
            </a:extLst>
          </p:cNvPr>
          <p:cNvSpPr txBox="1"/>
          <p:nvPr/>
        </p:nvSpPr>
        <p:spPr>
          <a:xfrm>
            <a:off x="3670313" y="1550963"/>
            <a:ext cx="5396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+mj-lt"/>
              </a:rPr>
              <a:t>profily majú tvar písmena „</a:t>
            </a:r>
            <a:r>
              <a:rPr lang="sk-SK" b="1" dirty="0">
                <a:latin typeface="+mj-lt"/>
              </a:rPr>
              <a:t>V</a:t>
            </a:r>
            <a:r>
              <a:rPr lang="sk-SK" dirty="0">
                <a:latin typeface="+mj-lt"/>
              </a:rPr>
              <a:t>“ (</a:t>
            </a:r>
            <a:r>
              <a:rPr lang="sk-SK" dirty="0" err="1">
                <a:latin typeface="+mj-lt"/>
              </a:rPr>
              <a:t>Beanov</a:t>
            </a:r>
            <a:r>
              <a:rPr lang="sk-SK" dirty="0">
                <a:latin typeface="+mj-lt"/>
              </a:rPr>
              <a:t> model) =</a:t>
            </a:r>
          </a:p>
          <a:p>
            <a:r>
              <a:rPr lang="sk-SK" dirty="0">
                <a:latin typeface="+mj-lt"/>
              </a:rPr>
              <a:t>		= silné zachytávanie supravodivých vírov</a:t>
            </a:r>
            <a:endParaRPr lang="en-US" dirty="0">
              <a:latin typeface="+mj-lt"/>
            </a:endParaRPr>
          </a:p>
        </p:txBody>
      </p:sp>
      <p:pic>
        <p:nvPicPr>
          <p:cNvPr id="23" name="Obrázok 22">
            <a:extLst>
              <a:ext uri="{FF2B5EF4-FFF2-40B4-BE49-F238E27FC236}">
                <a16:creationId xmlns:a16="http://schemas.microsoft.com/office/drawing/2014/main" id="{76AB6B71-6864-41F4-B72D-BFAE85D61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72" y="3583127"/>
            <a:ext cx="2523128" cy="2129913"/>
          </a:xfrm>
          <a:prstGeom prst="rect">
            <a:avLst/>
          </a:prstGeom>
        </p:spPr>
      </p:pic>
      <p:sp>
        <p:nvSpPr>
          <p:cNvPr id="25" name="Obdĺžnik 24">
            <a:extLst>
              <a:ext uri="{FF2B5EF4-FFF2-40B4-BE49-F238E27FC236}">
                <a16:creationId xmlns:a16="http://schemas.microsoft.com/office/drawing/2014/main" id="{DEEC7CC8-11D7-4167-BEC2-A3E3E8369CEC}"/>
              </a:ext>
            </a:extLst>
          </p:cNvPr>
          <p:cNvSpPr/>
          <p:nvPr/>
        </p:nvSpPr>
        <p:spPr>
          <a:xfrm>
            <a:off x="313972" y="5782768"/>
            <a:ext cx="2523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algn="ctr"/>
            <a:r>
              <a:rPr lang="en-US" sz="1200" dirty="0">
                <a:latin typeface="+mj-lt"/>
                <a:cs typeface="Times New Roman" panose="02020603050405020304" pitchFamily="18" charset="0"/>
              </a:rPr>
              <a:t>V.</a:t>
            </a:r>
            <a:r>
              <a:rPr lang="sk-SK" sz="1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+mj-lt"/>
                <a:cs typeface="Times New Roman" panose="02020603050405020304" pitchFamily="18" charset="0"/>
              </a:rPr>
              <a:t>Yu</a:t>
            </a:r>
            <a:r>
              <a:rPr lang="sk-SK" sz="120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+mj-lt"/>
                <a:cs typeface="Times New Roman" panose="02020603050405020304" pitchFamily="18" charset="0"/>
              </a:rPr>
              <a:t>Verchenko</a:t>
            </a:r>
            <a:r>
              <a:rPr lang="en-US" sz="1200" dirty="0">
                <a:latin typeface="+mj-lt"/>
                <a:cs typeface="Times New Roman" panose="02020603050405020304" pitchFamily="18" charset="0"/>
              </a:rPr>
              <a:t>, et al., 2017. Physical Review B 96, p. 134504</a:t>
            </a:r>
            <a:endParaRPr lang="sk-SK" sz="1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3" name="Šípka: nadol 32">
            <a:extLst>
              <a:ext uri="{FF2B5EF4-FFF2-40B4-BE49-F238E27FC236}">
                <a16:creationId xmlns:a16="http://schemas.microsoft.com/office/drawing/2014/main" id="{A6DC5143-39AF-4626-B61B-9C4407BCF623}"/>
              </a:ext>
            </a:extLst>
          </p:cNvPr>
          <p:cNvSpPr/>
          <p:nvPr/>
        </p:nvSpPr>
        <p:spPr>
          <a:xfrm rot="16200000">
            <a:off x="3244556" y="4616901"/>
            <a:ext cx="218107" cy="4794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7802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59" y="773084"/>
            <a:ext cx="7946967" cy="850431"/>
          </a:xfrm>
        </p:spPr>
        <p:txBody>
          <a:bodyPr>
            <a:normAutofit/>
          </a:bodyPr>
          <a:lstStyle/>
          <a:p>
            <a:r>
              <a:rPr lang="sk-SK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Závery</a:t>
            </a:r>
            <a:endParaRPr lang="sk-SK" sz="36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ástupný objekt pre dá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8A53A-D076-465E-8B3B-A1BC0D9087F5}" type="datetime1">
              <a:rPr lang="sk-SK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17.6.2020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11C514F1-C269-49EB-8A23-D1810C38F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644" y="171053"/>
            <a:ext cx="1500754" cy="1452462"/>
          </a:xfrm>
          <a:prstGeom prst="rect">
            <a:avLst/>
          </a:prstGeom>
        </p:spPr>
      </p:pic>
      <p:pic>
        <p:nvPicPr>
          <p:cNvPr id="18" name="Obrázok 17" descr="Obrázok, na ktorom je presýpacie hodiny, kábel&#10;&#10;Popis vygenerovaný s veľmi vysokou spoľahlivosťou">
            <a:extLst>
              <a:ext uri="{FF2B5EF4-FFF2-40B4-BE49-F238E27FC236}">
                <a16:creationId xmlns:a16="http://schemas.microsoft.com/office/drawing/2014/main" id="{8E3B0234-192B-4E1F-B5BE-A1A5761CC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398" y="171054"/>
            <a:ext cx="1456965" cy="1452461"/>
          </a:xfrm>
          <a:prstGeom prst="rect">
            <a:avLst/>
          </a:prstGeom>
        </p:spPr>
      </p:pic>
      <p:sp>
        <p:nvSpPr>
          <p:cNvPr id="19" name="BlokTextu 18">
            <a:extLst>
              <a:ext uri="{FF2B5EF4-FFF2-40B4-BE49-F238E27FC236}">
                <a16:creationId xmlns:a16="http://schemas.microsoft.com/office/drawing/2014/main" id="{7B080443-7712-49C6-B74F-ADA1AAE21998}"/>
              </a:ext>
            </a:extLst>
          </p:cNvPr>
          <p:cNvSpPr txBox="1"/>
          <p:nvPr/>
        </p:nvSpPr>
        <p:spPr>
          <a:xfrm>
            <a:off x="290829" y="1960710"/>
            <a:ext cx="856234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261938">
              <a:buFont typeface="Arial" panose="020B0604020202020204" pitchFamily="34" charset="0"/>
              <a:buChar char="•"/>
            </a:pP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tepelná kapacita:</a:t>
            </a: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jedna supravodivá energetická medzera		</a:t>
            </a:r>
            <a:b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teplotná závislosť </a:t>
            </a:r>
            <a:r>
              <a:rPr lang="sk-SK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sk-SK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c2</a:t>
            </a: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WHH typu</a:t>
            </a:r>
          </a:p>
          <a:p>
            <a:pPr marL="2011362" lvl="4"/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viac supravodivých fáz vo vzorke</a:t>
            </a:r>
          </a:p>
          <a:p>
            <a:pPr marL="182562"/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0" indent="-261938">
              <a:buFont typeface="Arial" panose="020B0604020202020204" pitchFamily="34" charset="0"/>
              <a:buChar char="•"/>
            </a:pP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STM/STS:		- </a:t>
            </a:r>
            <a:r>
              <a:rPr lang="sk-SK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jednomedzerové</a:t>
            </a: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spektrá</a:t>
            </a:r>
          </a:p>
          <a:p>
            <a:pPr marL="1096962" lvl="2"/>
            <a:r>
              <a:rPr lang="sk-SK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prítomnosť povrchových fáz</a:t>
            </a:r>
          </a:p>
          <a:p>
            <a:pPr marL="180975"/>
            <a:endParaRPr lang="sk-SK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6725" indent="-285750">
              <a:buFont typeface="Arial" panose="020B0604020202020204" pitchFamily="34" charset="0"/>
              <a:buChar char="•"/>
            </a:pP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lokálna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Hallovská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magnetometria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:		- </a:t>
            </a: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silné zachytávanie vírov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pravdepodobne 								nevhodne použitý model pre µSR</a:t>
            </a:r>
            <a:endParaRPr lang="sk-SK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/>
            <a:endParaRPr lang="sk-SK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/>
            <a:endParaRPr lang="sk-SK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algn="ctr"/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Prítomnosťou viacerých fáz je môže vysvetliť netriviálne črty</a:t>
            </a:r>
            <a:b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tepelnej kapacite aj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dvojmedzerové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spektrá z STS.</a:t>
            </a:r>
          </a:p>
          <a:p>
            <a:pPr marL="180975"/>
            <a:endParaRPr lang="sk-SK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algn="ctr"/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sk-SK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sk-SK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Mo</a:t>
            </a:r>
            <a:r>
              <a:rPr lang="sk-SK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VGa</a:t>
            </a:r>
            <a:r>
              <a:rPr lang="sk-SK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sk-SK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jednomedzerové</a:t>
            </a:r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</a:t>
            </a:r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vlnové supravodiče</a:t>
            </a:r>
          </a:p>
          <a:p>
            <a:pPr marL="466725" indent="-285750">
              <a:buFont typeface="Arial" panose="020B0604020202020204" pitchFamily="34" charset="0"/>
              <a:buChar char="•"/>
            </a:pPr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146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F46C916D-E205-4A12-A025-2D18ABB9FC76}"/>
              </a:ext>
            </a:extLst>
          </p:cNvPr>
          <p:cNvSpPr txBox="1">
            <a:spLocks/>
          </p:cNvSpPr>
          <p:nvPr/>
        </p:nvSpPr>
        <p:spPr>
          <a:xfrm>
            <a:off x="0" y="105282"/>
            <a:ext cx="9144000" cy="6088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2400" dirty="0">
                <a:solidFill>
                  <a:schemeClr val="tx1"/>
                </a:solidFill>
              </a:rPr>
              <a:t>Prehľad publikácií: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Zástupný objekt pre obsah 2">
            <a:extLst>
              <a:ext uri="{FF2B5EF4-FFF2-40B4-BE49-F238E27FC236}">
                <a16:creationId xmlns:a16="http://schemas.microsoft.com/office/drawing/2014/main" id="{B997E153-CC58-4ADF-B03E-F0A702FA5D90}"/>
              </a:ext>
            </a:extLst>
          </p:cNvPr>
          <p:cNvSpPr txBox="1">
            <a:spLocks/>
          </p:cNvSpPr>
          <p:nvPr/>
        </p:nvSpPr>
        <p:spPr>
          <a:xfrm>
            <a:off x="173083" y="614982"/>
            <a:ext cx="8797834" cy="6115603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tx1"/>
                </a:solidFill>
              </a:rPr>
              <a:t>Single-gap superconductivity in Mo</a:t>
            </a:r>
            <a:r>
              <a:rPr lang="en-US" sz="1100" b="1" baseline="-25000" dirty="0">
                <a:solidFill>
                  <a:schemeClr val="tx1"/>
                </a:solidFill>
              </a:rPr>
              <a:t>8</a:t>
            </a:r>
            <a:r>
              <a:rPr lang="en-US" sz="1100" b="1" dirty="0">
                <a:solidFill>
                  <a:schemeClr val="tx1"/>
                </a:solidFill>
              </a:rPr>
              <a:t>Ga</a:t>
            </a:r>
            <a:r>
              <a:rPr lang="en-US" sz="1100" b="1" baseline="-25000" dirty="0">
                <a:solidFill>
                  <a:schemeClr val="tx1"/>
                </a:solidFill>
              </a:rPr>
              <a:t>41</a:t>
            </a:r>
            <a:r>
              <a:rPr lang="en-US" sz="1100" b="1" dirty="0">
                <a:solidFill>
                  <a:schemeClr val="tx1"/>
                </a:solidFill>
              </a:rPr>
              <a:t>.</a:t>
            </a:r>
            <a:br>
              <a:rPr lang="sk-SK" sz="1100" b="1" dirty="0">
                <a:solidFill>
                  <a:schemeClr val="tx1"/>
                </a:solidFill>
              </a:rPr>
            </a:br>
            <a:r>
              <a:rPr lang="sk-SK" sz="1100" b="1" u="sng" dirty="0">
                <a:solidFill>
                  <a:schemeClr val="tx1"/>
                </a:solidFill>
              </a:rPr>
              <a:t>M. </a:t>
            </a:r>
            <a:r>
              <a:rPr lang="en-US" sz="1100" b="1" u="sng" dirty="0">
                <a:solidFill>
                  <a:schemeClr val="tx1"/>
                </a:solidFill>
              </a:rPr>
              <a:t>Marcin</a:t>
            </a:r>
            <a:r>
              <a:rPr lang="en-US" sz="1100" dirty="0">
                <a:solidFill>
                  <a:schemeClr val="tx1"/>
                </a:solidFill>
              </a:rPr>
              <a:t>, </a:t>
            </a:r>
            <a:r>
              <a:rPr lang="sk-SK" sz="1100" dirty="0">
                <a:solidFill>
                  <a:schemeClr val="tx1"/>
                </a:solidFill>
              </a:rPr>
              <a:t>J. </a:t>
            </a:r>
            <a:r>
              <a:rPr lang="en-US" sz="1100" dirty="0" err="1">
                <a:solidFill>
                  <a:schemeClr val="tx1"/>
                </a:solidFill>
              </a:rPr>
              <a:t>Kačmarčík</a:t>
            </a:r>
            <a:r>
              <a:rPr lang="en-US" sz="1100" dirty="0">
                <a:solidFill>
                  <a:schemeClr val="tx1"/>
                </a:solidFill>
              </a:rPr>
              <a:t>, </a:t>
            </a:r>
            <a:r>
              <a:rPr lang="sk-SK" sz="1100" dirty="0">
                <a:solidFill>
                  <a:schemeClr val="tx1"/>
                </a:solidFill>
              </a:rPr>
              <a:t>Z. </a:t>
            </a:r>
            <a:r>
              <a:rPr lang="en-US" sz="1100" dirty="0" err="1">
                <a:solidFill>
                  <a:schemeClr val="tx1"/>
                </a:solidFill>
              </a:rPr>
              <a:t>Pribulová</a:t>
            </a:r>
            <a:r>
              <a:rPr lang="en-US" sz="1100" dirty="0">
                <a:solidFill>
                  <a:schemeClr val="tx1"/>
                </a:solidFill>
              </a:rPr>
              <a:t>, </a:t>
            </a:r>
            <a:r>
              <a:rPr lang="sk-SK" sz="1100" dirty="0">
                <a:solidFill>
                  <a:schemeClr val="tx1"/>
                </a:solidFill>
              </a:rPr>
              <a:t>M. </a:t>
            </a:r>
            <a:r>
              <a:rPr lang="en-US" sz="1100" dirty="0" err="1">
                <a:solidFill>
                  <a:schemeClr val="tx1"/>
                </a:solidFill>
              </a:rPr>
              <a:t>Kopčík</a:t>
            </a:r>
            <a:r>
              <a:rPr lang="en-US" sz="1100" dirty="0">
                <a:solidFill>
                  <a:schemeClr val="tx1"/>
                </a:solidFill>
              </a:rPr>
              <a:t>, </a:t>
            </a:r>
            <a:r>
              <a:rPr lang="sk-SK" sz="1100" dirty="0">
                <a:solidFill>
                  <a:schemeClr val="tx1"/>
                </a:solidFill>
              </a:rPr>
              <a:t>P. </a:t>
            </a:r>
            <a:r>
              <a:rPr lang="en-US" sz="1100" dirty="0" err="1">
                <a:solidFill>
                  <a:schemeClr val="tx1"/>
                </a:solidFill>
              </a:rPr>
              <a:t>Szabó</a:t>
            </a:r>
            <a:r>
              <a:rPr lang="en-US" sz="1100" dirty="0">
                <a:solidFill>
                  <a:schemeClr val="tx1"/>
                </a:solidFill>
              </a:rPr>
              <a:t>,</a:t>
            </a:r>
            <a:r>
              <a:rPr lang="sk-SK" sz="1100" dirty="0">
                <a:solidFill>
                  <a:schemeClr val="tx1"/>
                </a:solidFill>
              </a:rPr>
              <a:t> O. </a:t>
            </a:r>
            <a:r>
              <a:rPr lang="en-US" sz="1100" dirty="0" err="1">
                <a:solidFill>
                  <a:schemeClr val="tx1"/>
                </a:solidFill>
              </a:rPr>
              <a:t>Šofranko</a:t>
            </a:r>
            <a:r>
              <a:rPr lang="en-US" sz="1100" dirty="0">
                <a:solidFill>
                  <a:schemeClr val="tx1"/>
                </a:solidFill>
              </a:rPr>
              <a:t>,</a:t>
            </a:r>
            <a:r>
              <a:rPr lang="sk-SK" sz="1100" dirty="0">
                <a:solidFill>
                  <a:schemeClr val="tx1"/>
                </a:solidFill>
              </a:rPr>
              <a:t> T. </a:t>
            </a:r>
            <a:r>
              <a:rPr lang="sk-SK" sz="1100" dirty="0" err="1">
                <a:solidFill>
                  <a:schemeClr val="tx1"/>
                </a:solidFill>
              </a:rPr>
              <a:t>Samuely</a:t>
            </a:r>
            <a:r>
              <a:rPr lang="sk-SK" sz="1100" dirty="0">
                <a:solidFill>
                  <a:schemeClr val="tx1"/>
                </a:solidFill>
              </a:rPr>
              <a:t>, V. Vaňo, C. </a:t>
            </a:r>
            <a:r>
              <a:rPr lang="sk-SK" sz="1100" dirty="0" err="1">
                <a:solidFill>
                  <a:schemeClr val="tx1"/>
                </a:solidFill>
              </a:rPr>
              <a:t>Marcenat</a:t>
            </a:r>
            <a:r>
              <a:rPr lang="sk-SK" sz="1100" dirty="0">
                <a:solidFill>
                  <a:schemeClr val="tx1"/>
                </a:solidFill>
              </a:rPr>
              <a:t>,</a:t>
            </a:r>
            <a:br>
              <a:rPr lang="sk-SK" sz="1100" dirty="0">
                <a:solidFill>
                  <a:schemeClr val="tx1"/>
                </a:solidFill>
              </a:rPr>
            </a:br>
            <a:r>
              <a:rPr lang="sk-SK" sz="1100" dirty="0">
                <a:solidFill>
                  <a:schemeClr val="tx1"/>
                </a:solidFill>
              </a:rPr>
              <a:t>V. </a:t>
            </a:r>
            <a:r>
              <a:rPr lang="sk-SK" sz="1100" dirty="0" err="1">
                <a:solidFill>
                  <a:schemeClr val="tx1"/>
                </a:solidFill>
              </a:rPr>
              <a:t>Yu</a:t>
            </a:r>
            <a:r>
              <a:rPr lang="sk-SK" sz="1100" dirty="0">
                <a:solidFill>
                  <a:schemeClr val="tx1"/>
                </a:solidFill>
              </a:rPr>
              <a:t>. </a:t>
            </a:r>
            <a:r>
              <a:rPr lang="sk-SK" sz="1100" dirty="0" err="1">
                <a:solidFill>
                  <a:schemeClr val="tx1"/>
                </a:solidFill>
              </a:rPr>
              <a:t>Verchenko</a:t>
            </a:r>
            <a:r>
              <a:rPr lang="sk-SK" sz="1100" dirty="0">
                <a:solidFill>
                  <a:schemeClr val="tx1"/>
                </a:solidFill>
              </a:rPr>
              <a:t>, A. V. </a:t>
            </a:r>
            <a:r>
              <a:rPr lang="en-US" sz="1100" dirty="0" err="1">
                <a:solidFill>
                  <a:schemeClr val="tx1"/>
                </a:solidFill>
              </a:rPr>
              <a:t>Shevelkov</a:t>
            </a:r>
            <a:r>
              <a:rPr lang="sk-SK" sz="1100" dirty="0">
                <a:solidFill>
                  <a:schemeClr val="tx1"/>
                </a:solidFill>
              </a:rPr>
              <a:t> and P. </a:t>
            </a:r>
            <a:r>
              <a:rPr lang="sk-SK" sz="1100" dirty="0" err="1">
                <a:solidFill>
                  <a:schemeClr val="tx1"/>
                </a:solidFill>
              </a:rPr>
              <a:t>Samuely</a:t>
            </a:r>
            <a:r>
              <a:rPr lang="sk-SK" sz="1100" dirty="0">
                <a:solidFill>
                  <a:schemeClr val="tx1"/>
                </a:solidFill>
              </a:rPr>
              <a:t>,</a:t>
            </a:r>
            <a:br>
              <a:rPr lang="sk-SK" sz="1100" b="1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Scientific reports 9, 13552</a:t>
            </a:r>
            <a:r>
              <a:rPr lang="sk-SK" sz="1100" dirty="0">
                <a:solidFill>
                  <a:schemeClr val="tx1"/>
                </a:solidFill>
              </a:rPr>
              <a:t>, (2019)</a:t>
            </a:r>
          </a:p>
          <a:p>
            <a:pPr marL="357188" indent="-35718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k-SK" sz="1100" b="1" dirty="0" err="1">
                <a:solidFill>
                  <a:schemeClr val="tx1"/>
                </a:solidFill>
              </a:rPr>
              <a:t>Endohedral</a:t>
            </a:r>
            <a:r>
              <a:rPr lang="sk-SK" sz="1100" b="1" dirty="0">
                <a:solidFill>
                  <a:schemeClr val="tx1"/>
                </a:solidFill>
              </a:rPr>
              <a:t> </a:t>
            </a:r>
            <a:r>
              <a:rPr lang="sk-SK" sz="1100" b="1" dirty="0" err="1">
                <a:solidFill>
                  <a:schemeClr val="tx1"/>
                </a:solidFill>
              </a:rPr>
              <a:t>Cluster</a:t>
            </a:r>
            <a:r>
              <a:rPr lang="sk-SK" sz="1100" b="1" dirty="0">
                <a:solidFill>
                  <a:schemeClr val="tx1"/>
                </a:solidFill>
              </a:rPr>
              <a:t> </a:t>
            </a:r>
            <a:r>
              <a:rPr lang="sk-SK" sz="1100" b="1" dirty="0" err="1">
                <a:solidFill>
                  <a:schemeClr val="tx1"/>
                </a:solidFill>
              </a:rPr>
              <a:t>Superconductors</a:t>
            </a:r>
            <a:r>
              <a:rPr lang="sk-SK" sz="1100" b="1" dirty="0">
                <a:solidFill>
                  <a:schemeClr val="tx1"/>
                </a:solidFill>
              </a:rPr>
              <a:t> in </a:t>
            </a:r>
            <a:r>
              <a:rPr lang="sk-SK" sz="1100" b="1" dirty="0" err="1">
                <a:solidFill>
                  <a:schemeClr val="tx1"/>
                </a:solidFill>
              </a:rPr>
              <a:t>the</a:t>
            </a:r>
            <a:r>
              <a:rPr lang="sk-SK" sz="1100" b="1" dirty="0">
                <a:solidFill>
                  <a:schemeClr val="tx1"/>
                </a:solidFill>
              </a:rPr>
              <a:t> Mo-Ga-Sn </a:t>
            </a:r>
            <a:r>
              <a:rPr lang="sk-SK" sz="1100" b="1" dirty="0" err="1">
                <a:solidFill>
                  <a:schemeClr val="tx1"/>
                </a:solidFill>
              </a:rPr>
              <a:t>System</a:t>
            </a:r>
            <a:r>
              <a:rPr lang="sk-SK" sz="1100" b="1" dirty="0">
                <a:solidFill>
                  <a:schemeClr val="tx1"/>
                </a:solidFill>
              </a:rPr>
              <a:t> </a:t>
            </a:r>
            <a:r>
              <a:rPr lang="sk-SK" sz="1100" b="1" dirty="0" err="1">
                <a:solidFill>
                  <a:schemeClr val="tx1"/>
                </a:solidFill>
              </a:rPr>
              <a:t>Exploredby</a:t>
            </a:r>
            <a:r>
              <a:rPr lang="sk-SK" sz="1100" b="1" dirty="0">
                <a:solidFill>
                  <a:schemeClr val="tx1"/>
                </a:solidFill>
              </a:rPr>
              <a:t> </a:t>
            </a:r>
            <a:r>
              <a:rPr lang="sk-SK" sz="1100" b="1" dirty="0" err="1">
                <a:solidFill>
                  <a:schemeClr val="tx1"/>
                </a:solidFill>
              </a:rPr>
              <a:t>the</a:t>
            </a:r>
            <a:r>
              <a:rPr lang="sk-SK" sz="1100" b="1" dirty="0">
                <a:solidFill>
                  <a:schemeClr val="tx1"/>
                </a:solidFill>
              </a:rPr>
              <a:t> </a:t>
            </a:r>
            <a:r>
              <a:rPr lang="sk-SK" sz="1100" b="1" dirty="0" err="1">
                <a:solidFill>
                  <a:schemeClr val="tx1"/>
                </a:solidFill>
              </a:rPr>
              <a:t>Joint</a:t>
            </a:r>
            <a:r>
              <a:rPr lang="sk-SK" sz="1100" b="1" dirty="0">
                <a:solidFill>
                  <a:schemeClr val="tx1"/>
                </a:solidFill>
              </a:rPr>
              <a:t> </a:t>
            </a:r>
            <a:r>
              <a:rPr lang="sk-SK" sz="1100" b="1" dirty="0" err="1">
                <a:solidFill>
                  <a:schemeClr val="tx1"/>
                </a:solidFill>
              </a:rPr>
              <a:t>Flux</a:t>
            </a:r>
            <a:r>
              <a:rPr lang="sk-SK" sz="1100" b="1" dirty="0">
                <a:solidFill>
                  <a:schemeClr val="tx1"/>
                </a:solidFill>
              </a:rPr>
              <a:t> </a:t>
            </a:r>
            <a:r>
              <a:rPr lang="sk-SK" sz="1100" b="1" dirty="0" err="1">
                <a:solidFill>
                  <a:schemeClr val="tx1"/>
                </a:solidFill>
              </a:rPr>
              <a:t>Technique</a:t>
            </a:r>
            <a:r>
              <a:rPr lang="sk-SK" sz="1100" b="1" dirty="0">
                <a:solidFill>
                  <a:schemeClr val="tx1"/>
                </a:solidFill>
              </a:rPr>
              <a:t>.</a:t>
            </a:r>
            <a:br>
              <a:rPr lang="sk-SK" sz="1100" b="1" dirty="0">
                <a:solidFill>
                  <a:schemeClr val="tx1"/>
                </a:solidFill>
              </a:rPr>
            </a:br>
            <a:r>
              <a:rPr lang="sk-SK" sz="1100" dirty="0">
                <a:solidFill>
                  <a:schemeClr val="tx1"/>
                </a:solidFill>
              </a:rPr>
              <a:t>V. </a:t>
            </a:r>
            <a:r>
              <a:rPr lang="sk-SK" sz="1100" dirty="0" err="1">
                <a:solidFill>
                  <a:schemeClr val="tx1"/>
                </a:solidFill>
              </a:rPr>
              <a:t>Yu</a:t>
            </a:r>
            <a:r>
              <a:rPr lang="sk-SK" sz="1100" dirty="0">
                <a:solidFill>
                  <a:schemeClr val="tx1"/>
                </a:solidFill>
              </a:rPr>
              <a:t>. </a:t>
            </a:r>
            <a:r>
              <a:rPr lang="sk-SK" sz="1100" dirty="0" err="1">
                <a:solidFill>
                  <a:schemeClr val="tx1"/>
                </a:solidFill>
              </a:rPr>
              <a:t>Verchenko</a:t>
            </a:r>
            <a:r>
              <a:rPr lang="sk-SK" sz="1100" dirty="0">
                <a:solidFill>
                  <a:schemeClr val="tx1"/>
                </a:solidFill>
              </a:rPr>
              <a:t>, A. O. </a:t>
            </a:r>
            <a:r>
              <a:rPr lang="sk-SK" sz="1100" dirty="0" err="1">
                <a:solidFill>
                  <a:schemeClr val="tx1"/>
                </a:solidFill>
              </a:rPr>
              <a:t>Zubtsovskii</a:t>
            </a:r>
            <a:r>
              <a:rPr lang="sk-SK" sz="1100" dirty="0">
                <a:solidFill>
                  <a:schemeClr val="tx1"/>
                </a:solidFill>
              </a:rPr>
              <a:t>, Z. </a:t>
            </a:r>
            <a:r>
              <a:rPr lang="sk-SK" sz="1100" dirty="0" err="1">
                <a:solidFill>
                  <a:schemeClr val="tx1"/>
                </a:solidFill>
              </a:rPr>
              <a:t>Wei</a:t>
            </a:r>
            <a:r>
              <a:rPr lang="sk-SK" sz="1100" dirty="0">
                <a:solidFill>
                  <a:schemeClr val="tx1"/>
                </a:solidFill>
              </a:rPr>
              <a:t>, A. A. </a:t>
            </a:r>
            <a:r>
              <a:rPr lang="sk-SK" sz="1100" dirty="0" err="1">
                <a:solidFill>
                  <a:schemeClr val="tx1"/>
                </a:solidFill>
              </a:rPr>
              <a:t>Tsirlin</a:t>
            </a:r>
            <a:r>
              <a:rPr lang="sk-SK" sz="1100" dirty="0">
                <a:solidFill>
                  <a:schemeClr val="tx1"/>
                </a:solidFill>
              </a:rPr>
              <a:t>, </a:t>
            </a:r>
            <a:r>
              <a:rPr lang="sk-SK" sz="1100" b="1" u="sng" dirty="0">
                <a:solidFill>
                  <a:schemeClr val="tx1"/>
                </a:solidFill>
              </a:rPr>
              <a:t>M. Marcin</a:t>
            </a:r>
            <a:r>
              <a:rPr lang="sk-SK" sz="1100" dirty="0">
                <a:solidFill>
                  <a:schemeClr val="tx1"/>
                </a:solidFill>
              </a:rPr>
              <a:t>, A. V. </a:t>
            </a:r>
            <a:r>
              <a:rPr lang="sk-SK" sz="1100" dirty="0" err="1">
                <a:solidFill>
                  <a:schemeClr val="tx1"/>
                </a:solidFill>
              </a:rPr>
              <a:t>Sobolev</a:t>
            </a:r>
            <a:r>
              <a:rPr lang="sk-SK" sz="1100" dirty="0">
                <a:solidFill>
                  <a:schemeClr val="tx1"/>
                </a:solidFill>
              </a:rPr>
              <a:t>, I. A. </a:t>
            </a:r>
            <a:r>
              <a:rPr lang="sk-SK" sz="1100" dirty="0" err="1">
                <a:solidFill>
                  <a:schemeClr val="tx1"/>
                </a:solidFill>
              </a:rPr>
              <a:t>Presniakov</a:t>
            </a:r>
            <a:r>
              <a:rPr lang="sk-SK" sz="1100" dirty="0">
                <a:solidFill>
                  <a:schemeClr val="tx1"/>
                </a:solidFill>
              </a:rPr>
              <a:t>,</a:t>
            </a:r>
            <a:br>
              <a:rPr lang="sk-SK" sz="1100" dirty="0">
                <a:solidFill>
                  <a:schemeClr val="tx1"/>
                </a:solidFill>
              </a:rPr>
            </a:br>
            <a:r>
              <a:rPr lang="sk-SK" sz="1100" dirty="0">
                <a:solidFill>
                  <a:schemeClr val="tx1"/>
                </a:solidFill>
              </a:rPr>
              <a:t>E. V. </a:t>
            </a:r>
            <a:r>
              <a:rPr lang="sk-SK" sz="1100" dirty="0" err="1">
                <a:solidFill>
                  <a:schemeClr val="tx1"/>
                </a:solidFill>
              </a:rPr>
              <a:t>Dikarev</a:t>
            </a:r>
            <a:r>
              <a:rPr lang="sk-SK" sz="1100" dirty="0">
                <a:solidFill>
                  <a:schemeClr val="tx1"/>
                </a:solidFill>
              </a:rPr>
              <a:t> and A. V. </a:t>
            </a:r>
            <a:r>
              <a:rPr lang="sk-SK" sz="1100" dirty="0" err="1">
                <a:solidFill>
                  <a:schemeClr val="tx1"/>
                </a:solidFill>
              </a:rPr>
              <a:t>Shevelkov</a:t>
            </a:r>
            <a:r>
              <a:rPr lang="sk-SK" sz="1100" dirty="0">
                <a:solidFill>
                  <a:schemeClr val="tx1"/>
                </a:solidFill>
              </a:rPr>
              <a:t>,</a:t>
            </a:r>
            <a:br>
              <a:rPr lang="sk-SK" sz="1100" dirty="0">
                <a:solidFill>
                  <a:schemeClr val="tx1"/>
                </a:solidFill>
              </a:rPr>
            </a:br>
            <a:r>
              <a:rPr lang="sk-SK" sz="1100" dirty="0" err="1">
                <a:solidFill>
                  <a:schemeClr val="tx1"/>
                </a:solidFill>
              </a:rPr>
              <a:t>Inorganic</a:t>
            </a:r>
            <a:r>
              <a:rPr lang="sk-SK" sz="1100" dirty="0">
                <a:solidFill>
                  <a:schemeClr val="tx1"/>
                </a:solidFill>
              </a:rPr>
              <a:t> </a:t>
            </a:r>
            <a:r>
              <a:rPr lang="sk-SK" sz="1100" dirty="0" err="1">
                <a:solidFill>
                  <a:schemeClr val="tx1"/>
                </a:solidFill>
              </a:rPr>
              <a:t>Chemistry</a:t>
            </a:r>
            <a:r>
              <a:rPr lang="sk-SK" sz="1100" dirty="0">
                <a:solidFill>
                  <a:schemeClr val="tx1"/>
                </a:solidFill>
              </a:rPr>
              <a:t> 55,15552-15561, (2019)</a:t>
            </a:r>
            <a:endParaRPr lang="sk-SK" sz="1100" b="1" dirty="0">
              <a:solidFill>
                <a:schemeClr val="tx1"/>
              </a:solidFill>
            </a:endParaRPr>
          </a:p>
          <a:p>
            <a:pPr marL="357188" indent="-35718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k-SK" sz="1100" b="1" dirty="0">
                <a:solidFill>
                  <a:schemeClr val="tx1"/>
                </a:solidFill>
              </a:rPr>
              <a:t>La</a:t>
            </a:r>
            <a:r>
              <a:rPr lang="sk-SK" sz="1100" b="1" baseline="-25000" dirty="0">
                <a:solidFill>
                  <a:schemeClr val="tx1"/>
                </a:solidFill>
              </a:rPr>
              <a:t>3</a:t>
            </a:r>
            <a:r>
              <a:rPr lang="sk-SK" sz="1100" b="1" dirty="0">
                <a:solidFill>
                  <a:schemeClr val="tx1"/>
                </a:solidFill>
              </a:rPr>
              <a:t>CrGe</a:t>
            </a:r>
            <a:r>
              <a:rPr lang="sk-SK" sz="1100" b="1" baseline="-25000" dirty="0">
                <a:solidFill>
                  <a:schemeClr val="tx1"/>
                </a:solidFill>
              </a:rPr>
              <a:t>3</a:t>
            </a:r>
            <a:r>
              <a:rPr lang="sk-SK" sz="1100" b="1" dirty="0">
                <a:solidFill>
                  <a:schemeClr val="tx1"/>
                </a:solidFill>
              </a:rPr>
              <a:t>Be</a:t>
            </a:r>
            <a:r>
              <a:rPr lang="sk-SK" sz="1100" b="1" baseline="-25000" dirty="0">
                <a:solidFill>
                  <a:schemeClr val="tx1"/>
                </a:solidFill>
              </a:rPr>
              <a:t>2</a:t>
            </a:r>
            <a:r>
              <a:rPr lang="sk-SK" sz="1100" b="1" dirty="0">
                <a:solidFill>
                  <a:schemeClr val="tx1"/>
                </a:solidFill>
              </a:rPr>
              <a:t>O</a:t>
            </a:r>
            <a:r>
              <a:rPr lang="sk-SK" sz="1100" b="1" baseline="-25000" dirty="0">
                <a:solidFill>
                  <a:schemeClr val="tx1"/>
                </a:solidFill>
              </a:rPr>
              <a:t>14</a:t>
            </a:r>
            <a:r>
              <a:rPr lang="sk-SK" sz="1100" b="1" dirty="0">
                <a:solidFill>
                  <a:schemeClr val="tx1"/>
                </a:solidFill>
              </a:rPr>
              <a:t> and Nd</a:t>
            </a:r>
            <a:r>
              <a:rPr lang="sk-SK" sz="1100" b="1" baseline="-25000" dirty="0">
                <a:solidFill>
                  <a:schemeClr val="tx1"/>
                </a:solidFill>
              </a:rPr>
              <a:t>3</a:t>
            </a:r>
            <a:r>
              <a:rPr lang="sk-SK" sz="1100" b="1" dirty="0">
                <a:solidFill>
                  <a:schemeClr val="tx1"/>
                </a:solidFill>
              </a:rPr>
              <a:t>CrGe</a:t>
            </a:r>
            <a:r>
              <a:rPr lang="sk-SK" sz="1100" b="1" baseline="-25000" dirty="0">
                <a:solidFill>
                  <a:schemeClr val="tx1"/>
                </a:solidFill>
              </a:rPr>
              <a:t>3</a:t>
            </a:r>
            <a:r>
              <a:rPr lang="sk-SK" sz="1100" b="1" dirty="0">
                <a:solidFill>
                  <a:schemeClr val="tx1"/>
                </a:solidFill>
              </a:rPr>
              <a:t>Be</a:t>
            </a:r>
            <a:r>
              <a:rPr lang="sk-SK" sz="1100" b="1" baseline="-25000" dirty="0">
                <a:solidFill>
                  <a:schemeClr val="tx1"/>
                </a:solidFill>
              </a:rPr>
              <a:t>2</a:t>
            </a:r>
            <a:r>
              <a:rPr lang="sk-SK" sz="1100" b="1" dirty="0">
                <a:solidFill>
                  <a:schemeClr val="tx1"/>
                </a:solidFill>
              </a:rPr>
              <a:t>O</a:t>
            </a:r>
            <a:r>
              <a:rPr lang="sk-SK" sz="1100" b="1" baseline="-25000" dirty="0">
                <a:solidFill>
                  <a:schemeClr val="tx1"/>
                </a:solidFill>
              </a:rPr>
              <a:t>14</a:t>
            </a:r>
            <a:r>
              <a:rPr lang="sk-SK" sz="1100" b="1" dirty="0">
                <a:solidFill>
                  <a:schemeClr val="tx1"/>
                </a:solidFill>
              </a:rPr>
              <a:t>: New </a:t>
            </a:r>
            <a:r>
              <a:rPr lang="sk-SK" sz="1100" b="1" dirty="0" err="1">
                <a:solidFill>
                  <a:schemeClr val="tx1"/>
                </a:solidFill>
              </a:rPr>
              <a:t>magnetic</a:t>
            </a:r>
            <a:r>
              <a:rPr lang="sk-SK" sz="1100" b="1" dirty="0">
                <a:solidFill>
                  <a:schemeClr val="tx1"/>
                </a:solidFill>
              </a:rPr>
              <a:t> </a:t>
            </a:r>
            <a:r>
              <a:rPr lang="sk-SK" sz="1100" b="1" dirty="0" err="1">
                <a:solidFill>
                  <a:schemeClr val="tx1"/>
                </a:solidFill>
              </a:rPr>
              <a:t>compounds</a:t>
            </a:r>
            <a:r>
              <a:rPr lang="sk-SK" sz="1100" b="1" dirty="0">
                <a:solidFill>
                  <a:schemeClr val="tx1"/>
                </a:solidFill>
              </a:rPr>
              <a:t> of </a:t>
            </a:r>
            <a:r>
              <a:rPr lang="sk-SK" sz="1100" b="1" dirty="0" err="1">
                <a:solidFill>
                  <a:schemeClr val="tx1"/>
                </a:solidFill>
              </a:rPr>
              <a:t>the</a:t>
            </a:r>
            <a:r>
              <a:rPr lang="sk-SK" sz="1100" b="1" dirty="0">
                <a:solidFill>
                  <a:schemeClr val="tx1"/>
                </a:solidFill>
              </a:rPr>
              <a:t> </a:t>
            </a:r>
            <a:r>
              <a:rPr lang="sk-SK" sz="1100" b="1" dirty="0" err="1">
                <a:solidFill>
                  <a:schemeClr val="tx1"/>
                </a:solidFill>
              </a:rPr>
              <a:t>langasite</a:t>
            </a:r>
            <a:r>
              <a:rPr lang="sk-SK" sz="1100" b="1" dirty="0">
                <a:solidFill>
                  <a:schemeClr val="tx1"/>
                </a:solidFill>
              </a:rPr>
              <a:t> </a:t>
            </a:r>
            <a:r>
              <a:rPr lang="sk-SK" sz="1100" b="1" dirty="0" err="1">
                <a:solidFill>
                  <a:schemeClr val="tx1"/>
                </a:solidFill>
              </a:rPr>
              <a:t>family</a:t>
            </a:r>
            <a:r>
              <a:rPr lang="sk-SK" sz="1100" b="1" dirty="0">
                <a:solidFill>
                  <a:schemeClr val="tx1"/>
                </a:solidFill>
              </a:rPr>
              <a:t>.</a:t>
            </a:r>
            <a:br>
              <a:rPr lang="sk-SK" sz="1100" b="1" dirty="0">
                <a:solidFill>
                  <a:schemeClr val="tx1"/>
                </a:solidFill>
              </a:rPr>
            </a:br>
            <a:r>
              <a:rPr lang="sk-SK" sz="1100" dirty="0">
                <a:solidFill>
                  <a:schemeClr val="tx1"/>
                </a:solidFill>
              </a:rPr>
              <a:t>M. M. </a:t>
            </a:r>
            <a:r>
              <a:rPr lang="sk-SK" sz="1100" dirty="0" err="1">
                <a:solidFill>
                  <a:schemeClr val="tx1"/>
                </a:solidFill>
              </a:rPr>
              <a:t>Markina</a:t>
            </a:r>
            <a:r>
              <a:rPr lang="sk-SK" sz="1100" dirty="0">
                <a:solidFill>
                  <a:schemeClr val="tx1"/>
                </a:solidFill>
              </a:rPr>
              <a:t>, B. V. </a:t>
            </a:r>
            <a:r>
              <a:rPr lang="sk-SK" sz="1100" dirty="0" err="1">
                <a:solidFill>
                  <a:schemeClr val="tx1"/>
                </a:solidFill>
              </a:rPr>
              <a:t>Mill</a:t>
            </a:r>
            <a:r>
              <a:rPr lang="sk-SK" sz="1100" dirty="0">
                <a:solidFill>
                  <a:schemeClr val="tx1"/>
                </a:solidFill>
              </a:rPr>
              <a:t>, G. </a:t>
            </a:r>
            <a:r>
              <a:rPr lang="sk-SK" sz="1100" dirty="0" err="1">
                <a:solidFill>
                  <a:schemeClr val="tx1"/>
                </a:solidFill>
              </a:rPr>
              <a:t>Pristáš</a:t>
            </a:r>
            <a:r>
              <a:rPr lang="sk-SK" sz="1100" dirty="0">
                <a:solidFill>
                  <a:schemeClr val="tx1"/>
                </a:solidFill>
              </a:rPr>
              <a:t>, </a:t>
            </a:r>
            <a:r>
              <a:rPr lang="sk-SK" sz="1100" b="1" u="sng" dirty="0">
                <a:solidFill>
                  <a:schemeClr val="tx1"/>
                </a:solidFill>
              </a:rPr>
              <a:t>M. Marcin</a:t>
            </a:r>
            <a:r>
              <a:rPr lang="sk-SK" sz="1100" dirty="0">
                <a:solidFill>
                  <a:schemeClr val="tx1"/>
                </a:solidFill>
              </a:rPr>
              <a:t>, S. A. </a:t>
            </a:r>
            <a:r>
              <a:rPr lang="sk-SK" sz="1100" dirty="0" err="1">
                <a:solidFill>
                  <a:schemeClr val="tx1"/>
                </a:solidFill>
              </a:rPr>
              <a:t>Klimin</a:t>
            </a:r>
            <a:r>
              <a:rPr lang="sk-SK" sz="1100" dirty="0">
                <a:solidFill>
                  <a:schemeClr val="tx1"/>
                </a:solidFill>
              </a:rPr>
              <a:t>, K. N. </a:t>
            </a:r>
            <a:r>
              <a:rPr lang="sk-SK" sz="1100" dirty="0" err="1">
                <a:solidFill>
                  <a:schemeClr val="tx1"/>
                </a:solidFill>
              </a:rPr>
              <a:t>Boldyrev</a:t>
            </a:r>
            <a:r>
              <a:rPr lang="sk-SK" sz="1100" dirty="0">
                <a:solidFill>
                  <a:schemeClr val="tx1"/>
                </a:solidFill>
              </a:rPr>
              <a:t> and M. N. Popova,</a:t>
            </a:r>
            <a:br>
              <a:rPr lang="sk-SK" sz="1100" dirty="0">
                <a:solidFill>
                  <a:schemeClr val="tx1"/>
                </a:solidFill>
              </a:rPr>
            </a:br>
            <a:r>
              <a:rPr lang="sk-SK" sz="1100" dirty="0" err="1">
                <a:solidFill>
                  <a:schemeClr val="tx1"/>
                </a:solidFill>
              </a:rPr>
              <a:t>Journal</a:t>
            </a:r>
            <a:r>
              <a:rPr lang="sk-SK" sz="1100" dirty="0">
                <a:solidFill>
                  <a:schemeClr val="tx1"/>
                </a:solidFill>
              </a:rPr>
              <a:t> of </a:t>
            </a:r>
            <a:r>
              <a:rPr lang="sk-SK" sz="1100" dirty="0" err="1">
                <a:solidFill>
                  <a:schemeClr val="tx1"/>
                </a:solidFill>
              </a:rPr>
              <a:t>Alloys</a:t>
            </a:r>
            <a:r>
              <a:rPr lang="sk-SK" sz="1100" dirty="0">
                <a:solidFill>
                  <a:schemeClr val="tx1"/>
                </a:solidFill>
              </a:rPr>
              <a:t> and </a:t>
            </a:r>
            <a:r>
              <a:rPr lang="sk-SK" sz="1100" dirty="0" err="1">
                <a:solidFill>
                  <a:schemeClr val="tx1"/>
                </a:solidFill>
              </a:rPr>
              <a:t>Compounds</a:t>
            </a:r>
            <a:r>
              <a:rPr lang="sk-SK" sz="1100" dirty="0">
                <a:solidFill>
                  <a:schemeClr val="tx1"/>
                </a:solidFill>
              </a:rPr>
              <a:t> 779, 380-386, (2019).</a:t>
            </a:r>
          </a:p>
          <a:p>
            <a:pPr marL="357188" indent="-35718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tx1"/>
                </a:solidFill>
              </a:rPr>
              <a:t>Anomalous Anisotropy in Superconducting </a:t>
            </a:r>
            <a:r>
              <a:rPr lang="en-US" sz="1100" b="1" dirty="0" err="1">
                <a:solidFill>
                  <a:schemeClr val="tx1"/>
                </a:solidFill>
              </a:rPr>
              <a:t>Nanodiamond</a:t>
            </a:r>
            <a:r>
              <a:rPr lang="en-US" sz="1100" b="1" dirty="0">
                <a:solidFill>
                  <a:schemeClr val="tx1"/>
                </a:solidFill>
              </a:rPr>
              <a:t> Films Induced</a:t>
            </a:r>
            <a:r>
              <a:rPr lang="sk-SK" sz="1100" b="1" dirty="0">
                <a:solidFill>
                  <a:schemeClr val="tx1"/>
                </a:solidFill>
              </a:rPr>
              <a:t> </a:t>
            </a:r>
            <a:r>
              <a:rPr lang="en-US" sz="1100" b="1" dirty="0">
                <a:solidFill>
                  <a:schemeClr val="tx1"/>
                </a:solidFill>
              </a:rPr>
              <a:t>by Crystallite Geometry.</a:t>
            </a:r>
            <a:br>
              <a:rPr lang="sk-SK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G. Zhang, J. </a:t>
            </a:r>
            <a:r>
              <a:rPr lang="en-US" sz="1100" dirty="0" err="1">
                <a:solidFill>
                  <a:schemeClr val="tx1"/>
                </a:solidFill>
              </a:rPr>
              <a:t>Kačmarčík</a:t>
            </a:r>
            <a:r>
              <a:rPr lang="en-US" sz="1100" dirty="0">
                <a:solidFill>
                  <a:schemeClr val="tx1"/>
                </a:solidFill>
              </a:rPr>
              <a:t>, Z. Wang, R. </a:t>
            </a:r>
            <a:r>
              <a:rPr lang="en-US" sz="1100" dirty="0" err="1">
                <a:solidFill>
                  <a:schemeClr val="tx1"/>
                </a:solidFill>
              </a:rPr>
              <a:t>Zulkharnay</a:t>
            </a:r>
            <a:r>
              <a:rPr lang="en-US" sz="1100" dirty="0">
                <a:solidFill>
                  <a:schemeClr val="tx1"/>
                </a:solidFill>
              </a:rPr>
              <a:t>, </a:t>
            </a:r>
            <a:r>
              <a:rPr lang="en-US" sz="1100" b="1" u="sng" dirty="0">
                <a:solidFill>
                  <a:schemeClr val="tx1"/>
                </a:solidFill>
              </a:rPr>
              <a:t>M. Marcin</a:t>
            </a:r>
            <a:r>
              <a:rPr lang="en-US" sz="1100" b="1" dirty="0">
                <a:solidFill>
                  <a:schemeClr val="tx1"/>
                </a:solidFill>
              </a:rPr>
              <a:t>, </a:t>
            </a:r>
            <a:r>
              <a:rPr lang="en-US" sz="1100" dirty="0">
                <a:solidFill>
                  <a:schemeClr val="tx1"/>
                </a:solidFill>
              </a:rPr>
              <a:t>X. </a:t>
            </a:r>
            <a:r>
              <a:rPr lang="en-US" sz="1100" dirty="0" err="1">
                <a:solidFill>
                  <a:schemeClr val="tx1"/>
                </a:solidFill>
              </a:rPr>
              <a:t>Ke</a:t>
            </a:r>
            <a:r>
              <a:rPr lang="en-US" sz="1100" dirty="0">
                <a:solidFill>
                  <a:schemeClr val="tx1"/>
                </a:solidFill>
              </a:rPr>
              <a:t>, S. </a:t>
            </a:r>
            <a:r>
              <a:rPr lang="en-US" sz="1100" dirty="0" err="1">
                <a:solidFill>
                  <a:schemeClr val="tx1"/>
                </a:solidFill>
              </a:rPr>
              <a:t>Chiriaev</a:t>
            </a:r>
            <a:r>
              <a:rPr lang="en-US" sz="1100" dirty="0">
                <a:solidFill>
                  <a:schemeClr val="tx1"/>
                </a:solidFill>
              </a:rPr>
              <a:t>,</a:t>
            </a:r>
            <a:r>
              <a:rPr lang="sk-SK" sz="1100" dirty="0">
                <a:solidFill>
                  <a:schemeClr val="tx1"/>
                </a:solidFill>
              </a:rPr>
              <a:t> </a:t>
            </a:r>
            <a:r>
              <a:rPr lang="en-US" sz="1100" dirty="0">
                <a:solidFill>
                  <a:schemeClr val="tx1"/>
                </a:solidFill>
              </a:rPr>
              <a:t>V. </a:t>
            </a:r>
            <a:r>
              <a:rPr lang="en-US" sz="1100" dirty="0" err="1">
                <a:solidFill>
                  <a:schemeClr val="tx1"/>
                </a:solidFill>
              </a:rPr>
              <a:t>Adashkevich</a:t>
            </a:r>
            <a:r>
              <a:rPr lang="en-US" sz="1100" dirty="0">
                <a:solidFill>
                  <a:schemeClr val="tx1"/>
                </a:solidFill>
              </a:rPr>
              <a:t>, P. </a:t>
            </a:r>
            <a:r>
              <a:rPr lang="en-US" sz="1100" dirty="0" err="1">
                <a:solidFill>
                  <a:schemeClr val="tx1"/>
                </a:solidFill>
              </a:rPr>
              <a:t>Szabó</a:t>
            </a:r>
            <a:r>
              <a:rPr lang="en-US" sz="1100" dirty="0">
                <a:solidFill>
                  <a:schemeClr val="tx1"/>
                </a:solidFill>
              </a:rPr>
              <a:t>, Y. Li,</a:t>
            </a:r>
            <a:br>
              <a:rPr lang="sk-SK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P. </a:t>
            </a:r>
            <a:r>
              <a:rPr lang="en-US" sz="1100" dirty="0" err="1">
                <a:solidFill>
                  <a:schemeClr val="tx1"/>
                </a:solidFill>
              </a:rPr>
              <a:t>Samuely</a:t>
            </a:r>
            <a:r>
              <a:rPr lang="en-US" sz="1100" dirty="0">
                <a:solidFill>
                  <a:schemeClr val="tx1"/>
                </a:solidFill>
              </a:rPr>
              <a:t>, V. V. </a:t>
            </a:r>
            <a:r>
              <a:rPr lang="en-US" sz="1100" dirty="0" err="1">
                <a:solidFill>
                  <a:schemeClr val="tx1"/>
                </a:solidFill>
              </a:rPr>
              <a:t>Moshchalkov</a:t>
            </a:r>
            <a:r>
              <a:rPr lang="en-US" sz="1100" dirty="0">
                <a:solidFill>
                  <a:schemeClr val="tx1"/>
                </a:solidFill>
              </a:rPr>
              <a:t>, P. W. May and</a:t>
            </a:r>
            <a:r>
              <a:rPr lang="sk-SK" sz="1100" dirty="0">
                <a:solidFill>
                  <a:schemeClr val="tx1"/>
                </a:solidFill>
              </a:rPr>
              <a:t> </a:t>
            </a:r>
            <a:r>
              <a:rPr lang="en-US" sz="1100" dirty="0">
                <a:solidFill>
                  <a:schemeClr val="tx1"/>
                </a:solidFill>
              </a:rPr>
              <a:t>H-G. </a:t>
            </a:r>
            <a:r>
              <a:rPr lang="en-US" sz="1100" dirty="0" err="1">
                <a:solidFill>
                  <a:schemeClr val="tx1"/>
                </a:solidFill>
              </a:rPr>
              <a:t>Rubahn</a:t>
            </a:r>
            <a:r>
              <a:rPr lang="en-US" sz="1100" dirty="0">
                <a:solidFill>
                  <a:schemeClr val="tx1"/>
                </a:solidFill>
              </a:rPr>
              <a:t>,</a:t>
            </a:r>
            <a:br>
              <a:rPr lang="sk-SK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Physical Review Applied</a:t>
            </a:r>
            <a:r>
              <a:rPr lang="sk-SK" sz="1100" dirty="0">
                <a:solidFill>
                  <a:schemeClr val="tx1"/>
                </a:solidFill>
              </a:rPr>
              <a:t> </a:t>
            </a:r>
            <a:r>
              <a:rPr lang="en-US" sz="1100" dirty="0">
                <a:solidFill>
                  <a:schemeClr val="tx1"/>
                </a:solidFill>
              </a:rPr>
              <a:t>12, 064042</a:t>
            </a:r>
            <a:r>
              <a:rPr lang="sk-SK" sz="1100" dirty="0">
                <a:solidFill>
                  <a:schemeClr val="tx1"/>
                </a:solidFill>
              </a:rPr>
              <a:t>,</a:t>
            </a:r>
            <a:r>
              <a:rPr lang="en-US" sz="1100" dirty="0">
                <a:solidFill>
                  <a:schemeClr val="tx1"/>
                </a:solidFill>
              </a:rPr>
              <a:t> (2019). </a:t>
            </a:r>
            <a:endParaRPr lang="sk-SK" sz="1100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sk-SK" sz="1100" b="1" dirty="0">
                <a:solidFill>
                  <a:schemeClr val="tx1"/>
                </a:solidFill>
              </a:rPr>
              <a:t>Prijaté/zaslané:</a:t>
            </a:r>
          </a:p>
          <a:p>
            <a:pPr marL="357188" indent="-35718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k-SK" sz="1100" b="1" dirty="0">
                <a:solidFill>
                  <a:schemeClr val="tx1"/>
                </a:solidFill>
              </a:rPr>
              <a:t>L</a:t>
            </a:r>
            <a:r>
              <a:rPr lang="en-US" sz="1100" b="1" dirty="0" err="1">
                <a:solidFill>
                  <a:schemeClr val="tx1"/>
                </a:solidFill>
              </a:rPr>
              <a:t>ocal</a:t>
            </a:r>
            <a:r>
              <a:rPr lang="en-US" sz="1100" b="1" dirty="0">
                <a:solidFill>
                  <a:schemeClr val="tx1"/>
                </a:solidFill>
              </a:rPr>
              <a:t> magnetometry of superconducting M</a:t>
            </a:r>
            <a:r>
              <a:rPr lang="sk-SK" sz="1100" b="1" dirty="0">
                <a:solidFill>
                  <a:schemeClr val="tx1"/>
                </a:solidFill>
              </a:rPr>
              <a:t>o</a:t>
            </a:r>
            <a:r>
              <a:rPr lang="en-US" sz="1100" b="1" baseline="-25000" dirty="0">
                <a:solidFill>
                  <a:schemeClr val="tx1"/>
                </a:solidFill>
              </a:rPr>
              <a:t>8</a:t>
            </a:r>
            <a:r>
              <a:rPr lang="en-US" sz="1100" b="1" dirty="0">
                <a:solidFill>
                  <a:schemeClr val="tx1"/>
                </a:solidFill>
              </a:rPr>
              <a:t>Ga</a:t>
            </a:r>
            <a:r>
              <a:rPr lang="en-US" sz="1100" b="1" baseline="-25000" dirty="0">
                <a:solidFill>
                  <a:schemeClr val="tx1"/>
                </a:solidFill>
              </a:rPr>
              <a:t>41</a:t>
            </a:r>
            <a:r>
              <a:rPr lang="en-US" sz="1100" b="1" dirty="0">
                <a:solidFill>
                  <a:schemeClr val="tx1"/>
                </a:solidFill>
              </a:rPr>
              <a:t> and Mo</a:t>
            </a:r>
            <a:r>
              <a:rPr lang="en-US" sz="1100" b="1" baseline="-25000" dirty="0">
                <a:solidFill>
                  <a:schemeClr val="tx1"/>
                </a:solidFill>
              </a:rPr>
              <a:t>7</a:t>
            </a:r>
            <a:r>
              <a:rPr lang="sk-SK" sz="1100" b="1" dirty="0" err="1">
                <a:solidFill>
                  <a:schemeClr val="tx1"/>
                </a:solidFill>
              </a:rPr>
              <a:t>VGa</a:t>
            </a:r>
            <a:r>
              <a:rPr lang="en-US" sz="1100" b="1" baseline="-25000" dirty="0">
                <a:solidFill>
                  <a:schemeClr val="tx1"/>
                </a:solidFill>
              </a:rPr>
              <a:t>41</a:t>
            </a:r>
            <a:r>
              <a:rPr lang="en-US" sz="1100" b="1" dirty="0">
                <a:solidFill>
                  <a:schemeClr val="tx1"/>
                </a:solidFill>
              </a:rPr>
              <a:t>:</a:t>
            </a:r>
            <a:r>
              <a:rPr lang="sk-SK" sz="1100" b="1" dirty="0">
                <a:solidFill>
                  <a:schemeClr val="tx1"/>
                </a:solidFill>
              </a:rPr>
              <a:t> V</a:t>
            </a:r>
            <a:r>
              <a:rPr lang="en-US" sz="1100" b="1" dirty="0" err="1">
                <a:solidFill>
                  <a:schemeClr val="tx1"/>
                </a:solidFill>
              </a:rPr>
              <a:t>ortex</a:t>
            </a:r>
            <a:r>
              <a:rPr lang="en-US" sz="1100" b="1" dirty="0">
                <a:solidFill>
                  <a:schemeClr val="tx1"/>
                </a:solidFill>
              </a:rPr>
              <a:t> pinning study</a:t>
            </a:r>
            <a:r>
              <a:rPr lang="sk-SK" sz="1100" b="1" dirty="0">
                <a:solidFill>
                  <a:schemeClr val="tx1"/>
                </a:solidFill>
              </a:rPr>
              <a:t>.</a:t>
            </a:r>
            <a:br>
              <a:rPr lang="sk-SK" sz="1100" b="1" dirty="0">
                <a:solidFill>
                  <a:schemeClr val="tx1"/>
                </a:solidFill>
              </a:rPr>
            </a:br>
            <a:r>
              <a:rPr lang="en-US" sz="1100" b="1" u="sng" dirty="0">
                <a:solidFill>
                  <a:schemeClr val="tx1"/>
                </a:solidFill>
              </a:rPr>
              <a:t>M. Marcin</a:t>
            </a:r>
            <a:r>
              <a:rPr lang="en-US" sz="1100" dirty="0">
                <a:solidFill>
                  <a:schemeClr val="tx1"/>
                </a:solidFill>
              </a:rPr>
              <a:t>, Z. </a:t>
            </a:r>
            <a:r>
              <a:rPr lang="en-US" sz="1100" dirty="0" err="1">
                <a:solidFill>
                  <a:schemeClr val="tx1"/>
                </a:solidFill>
              </a:rPr>
              <a:t>Pribulov</a:t>
            </a:r>
            <a:r>
              <a:rPr lang="sk-SK" sz="1100" dirty="0">
                <a:solidFill>
                  <a:schemeClr val="tx1"/>
                </a:solidFill>
              </a:rPr>
              <a:t>á</a:t>
            </a:r>
            <a:r>
              <a:rPr lang="en-US" sz="1100" dirty="0">
                <a:solidFill>
                  <a:schemeClr val="tx1"/>
                </a:solidFill>
              </a:rPr>
              <a:t>, J. Ka</a:t>
            </a:r>
            <a:r>
              <a:rPr lang="sk-SK" sz="1100" dirty="0">
                <a:solidFill>
                  <a:schemeClr val="tx1"/>
                </a:solidFill>
              </a:rPr>
              <a:t>č</a:t>
            </a:r>
            <a:r>
              <a:rPr lang="en-US" sz="1100" dirty="0">
                <a:solidFill>
                  <a:schemeClr val="tx1"/>
                </a:solidFill>
              </a:rPr>
              <a:t>mar</a:t>
            </a:r>
            <a:r>
              <a:rPr lang="sk-SK" sz="1100" dirty="0">
                <a:solidFill>
                  <a:schemeClr val="tx1"/>
                </a:solidFill>
              </a:rPr>
              <a:t>čí</a:t>
            </a:r>
            <a:r>
              <a:rPr lang="en-US" sz="1100" dirty="0">
                <a:solidFill>
                  <a:schemeClr val="tx1"/>
                </a:solidFill>
              </a:rPr>
              <a:t>k, V.</a:t>
            </a:r>
            <a:r>
              <a:rPr lang="sk-SK" sz="1100" dirty="0">
                <a:solidFill>
                  <a:schemeClr val="tx1"/>
                </a:solidFill>
              </a:rPr>
              <a:t> </a:t>
            </a:r>
            <a:r>
              <a:rPr lang="en-US" sz="1100" dirty="0">
                <a:solidFill>
                  <a:schemeClr val="tx1"/>
                </a:solidFill>
              </a:rPr>
              <a:t>Yu. </a:t>
            </a:r>
            <a:r>
              <a:rPr lang="en-US" sz="1100" dirty="0" err="1">
                <a:solidFill>
                  <a:schemeClr val="tx1"/>
                </a:solidFill>
              </a:rPr>
              <a:t>Verchenko</a:t>
            </a:r>
            <a:r>
              <a:rPr lang="en-US" sz="1100" dirty="0">
                <a:solidFill>
                  <a:schemeClr val="tx1"/>
                </a:solidFill>
              </a:rPr>
              <a:t>,</a:t>
            </a:r>
            <a:r>
              <a:rPr lang="sk-SK" sz="1100" dirty="0">
                <a:solidFill>
                  <a:schemeClr val="tx1"/>
                </a:solidFill>
              </a:rPr>
              <a:t> </a:t>
            </a:r>
            <a:r>
              <a:rPr lang="en-US" sz="1100" dirty="0">
                <a:solidFill>
                  <a:schemeClr val="tx1"/>
                </a:solidFill>
              </a:rPr>
              <a:t>A.</a:t>
            </a:r>
            <a:r>
              <a:rPr lang="sk-SK" sz="1100" dirty="0">
                <a:solidFill>
                  <a:schemeClr val="tx1"/>
                </a:solidFill>
              </a:rPr>
              <a:t> </a:t>
            </a:r>
            <a:r>
              <a:rPr lang="en-US" sz="1100" dirty="0">
                <a:solidFill>
                  <a:schemeClr val="tx1"/>
                </a:solidFill>
              </a:rPr>
              <a:t>V. </a:t>
            </a:r>
            <a:r>
              <a:rPr lang="en-US" sz="1100" dirty="0" err="1">
                <a:solidFill>
                  <a:schemeClr val="tx1"/>
                </a:solidFill>
              </a:rPr>
              <a:t>Shevelkov</a:t>
            </a:r>
            <a:r>
              <a:rPr lang="en-US" sz="1100" dirty="0">
                <a:solidFill>
                  <a:schemeClr val="tx1"/>
                </a:solidFill>
              </a:rPr>
              <a:t>, V. </a:t>
            </a:r>
            <a:r>
              <a:rPr lang="en-US" sz="1100" dirty="0" err="1">
                <a:solidFill>
                  <a:schemeClr val="tx1"/>
                </a:solidFill>
              </a:rPr>
              <a:t>Cambel</a:t>
            </a:r>
            <a:r>
              <a:rPr lang="en-US" sz="1100" dirty="0">
                <a:solidFill>
                  <a:schemeClr val="tx1"/>
                </a:solidFill>
              </a:rPr>
              <a:t> ,</a:t>
            </a:r>
            <a:r>
              <a:rPr lang="sk-SK" sz="1100" dirty="0">
                <a:solidFill>
                  <a:schemeClr val="tx1"/>
                </a:solidFill>
              </a:rPr>
              <a:t> </a:t>
            </a:r>
            <a:r>
              <a:rPr lang="en-US" sz="1100" dirty="0">
                <a:solidFill>
                  <a:schemeClr val="tx1"/>
                </a:solidFill>
              </a:rPr>
              <a:t>J. </a:t>
            </a:r>
            <a:r>
              <a:rPr lang="sk-SK" sz="1100" dirty="0">
                <a:solidFill>
                  <a:schemeClr val="tx1"/>
                </a:solidFill>
              </a:rPr>
              <a:t>Š</a:t>
            </a:r>
            <a:r>
              <a:rPr lang="en-US" sz="1100" dirty="0" err="1">
                <a:solidFill>
                  <a:schemeClr val="tx1"/>
                </a:solidFill>
              </a:rPr>
              <a:t>olt</a:t>
            </a:r>
            <a:r>
              <a:rPr lang="sk-SK" sz="1100" dirty="0">
                <a:solidFill>
                  <a:schemeClr val="tx1"/>
                </a:solidFill>
              </a:rPr>
              <a:t>ý</a:t>
            </a:r>
            <a:r>
              <a:rPr lang="en-US" sz="1100" dirty="0">
                <a:solidFill>
                  <a:schemeClr val="tx1"/>
                </a:solidFill>
              </a:rPr>
              <a:t>s and P.</a:t>
            </a:r>
            <a:r>
              <a:rPr lang="sk-SK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Samuely</a:t>
            </a:r>
            <a:r>
              <a:rPr lang="sk-SK" sz="1100" dirty="0">
                <a:solidFill>
                  <a:schemeClr val="tx1"/>
                </a:solidFill>
              </a:rPr>
              <a:t>,</a:t>
            </a:r>
            <a:br>
              <a:rPr lang="sk-SK" sz="1100" dirty="0">
                <a:solidFill>
                  <a:schemeClr val="tx1"/>
                </a:solidFill>
              </a:rPr>
            </a:br>
            <a:r>
              <a:rPr lang="sk-SK" sz="1100" dirty="0" err="1">
                <a:solidFill>
                  <a:schemeClr val="tx1"/>
                </a:solidFill>
              </a:rPr>
              <a:t>Acta</a:t>
            </a:r>
            <a:r>
              <a:rPr lang="sk-SK" sz="1100" dirty="0">
                <a:solidFill>
                  <a:schemeClr val="tx1"/>
                </a:solidFill>
              </a:rPr>
              <a:t> </a:t>
            </a:r>
            <a:r>
              <a:rPr lang="sk-SK" sz="1100" dirty="0" err="1">
                <a:solidFill>
                  <a:schemeClr val="tx1"/>
                </a:solidFill>
              </a:rPr>
              <a:t>Physica</a:t>
            </a:r>
            <a:r>
              <a:rPr lang="sk-SK" sz="1100" dirty="0">
                <a:solidFill>
                  <a:schemeClr val="tx1"/>
                </a:solidFill>
              </a:rPr>
              <a:t> </a:t>
            </a:r>
            <a:r>
              <a:rPr lang="sk-SK" sz="1100" dirty="0" err="1">
                <a:solidFill>
                  <a:schemeClr val="tx1"/>
                </a:solidFill>
              </a:rPr>
              <a:t>Polonica</a:t>
            </a:r>
            <a:r>
              <a:rPr lang="sk-SK" sz="1100" dirty="0">
                <a:solidFill>
                  <a:schemeClr val="tx1"/>
                </a:solidFill>
              </a:rPr>
              <a:t> A - akceptovaná</a:t>
            </a:r>
            <a:endParaRPr lang="sk-SK" sz="1100" b="1" dirty="0">
              <a:solidFill>
                <a:schemeClr val="tx1"/>
              </a:solidFill>
            </a:endParaRPr>
          </a:p>
          <a:p>
            <a:pPr marL="357188" indent="-35718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tx1"/>
                </a:solidFill>
              </a:rPr>
              <a:t>One or two gaps in Mo</a:t>
            </a:r>
            <a:r>
              <a:rPr lang="en-US" sz="1100" b="1" baseline="-25000" dirty="0">
                <a:solidFill>
                  <a:schemeClr val="tx1"/>
                </a:solidFill>
              </a:rPr>
              <a:t>8</a:t>
            </a:r>
            <a:r>
              <a:rPr lang="en-US" sz="1100" b="1" dirty="0">
                <a:solidFill>
                  <a:schemeClr val="tx1"/>
                </a:solidFill>
              </a:rPr>
              <a:t>Ga</a:t>
            </a:r>
            <a:r>
              <a:rPr lang="en-US" sz="1100" b="1" baseline="-25000" dirty="0">
                <a:solidFill>
                  <a:schemeClr val="tx1"/>
                </a:solidFill>
              </a:rPr>
              <a:t>41</a:t>
            </a:r>
            <a:r>
              <a:rPr lang="sk-SK" sz="1100" b="1" dirty="0">
                <a:solidFill>
                  <a:schemeClr val="tx1"/>
                </a:solidFill>
              </a:rPr>
              <a:t> </a:t>
            </a:r>
            <a:r>
              <a:rPr lang="en-US" sz="1100" b="1" dirty="0">
                <a:solidFill>
                  <a:schemeClr val="tx1"/>
                </a:solidFill>
              </a:rPr>
              <a:t>superconductor? Local Hall-probe </a:t>
            </a:r>
            <a:r>
              <a:rPr lang="en-US" sz="1100" b="1" dirty="0" err="1">
                <a:solidFill>
                  <a:schemeClr val="tx1"/>
                </a:solidFill>
              </a:rPr>
              <a:t>magne-tometry</a:t>
            </a:r>
            <a:r>
              <a:rPr lang="en-US" sz="1100" b="1" dirty="0">
                <a:solidFill>
                  <a:schemeClr val="tx1"/>
                </a:solidFill>
              </a:rPr>
              <a:t> can be misinterpreted.</a:t>
            </a:r>
            <a:br>
              <a:rPr lang="sk-SK" sz="1100" b="1" dirty="0">
                <a:solidFill>
                  <a:schemeClr val="tx1"/>
                </a:solidFill>
              </a:rPr>
            </a:br>
            <a:r>
              <a:rPr lang="sk-SK" sz="1100" b="1" u="sng" dirty="0">
                <a:solidFill>
                  <a:schemeClr val="tx1"/>
                </a:solidFill>
              </a:rPr>
              <a:t>M. Marcin</a:t>
            </a:r>
            <a:r>
              <a:rPr lang="sk-SK" sz="1100" dirty="0">
                <a:solidFill>
                  <a:schemeClr val="tx1"/>
                </a:solidFill>
              </a:rPr>
              <a:t>, J. </a:t>
            </a:r>
            <a:r>
              <a:rPr lang="sk-SK" sz="1100" dirty="0" err="1">
                <a:solidFill>
                  <a:schemeClr val="tx1"/>
                </a:solidFill>
              </a:rPr>
              <a:t>Kačmarčík</a:t>
            </a:r>
            <a:r>
              <a:rPr lang="sk-SK" sz="1100" dirty="0">
                <a:solidFill>
                  <a:schemeClr val="tx1"/>
                </a:solidFill>
              </a:rPr>
              <a:t>, Z. </a:t>
            </a:r>
            <a:r>
              <a:rPr lang="sk-SK" sz="1100" dirty="0" err="1">
                <a:solidFill>
                  <a:schemeClr val="tx1"/>
                </a:solidFill>
              </a:rPr>
              <a:t>Pribulová</a:t>
            </a:r>
            <a:r>
              <a:rPr lang="sk-SK" sz="1100" dirty="0">
                <a:solidFill>
                  <a:schemeClr val="tx1"/>
                </a:solidFill>
              </a:rPr>
              <a:t>, Z. Medvecká, T. Klein, V. </a:t>
            </a:r>
            <a:r>
              <a:rPr lang="sk-SK" sz="1100" dirty="0" err="1">
                <a:solidFill>
                  <a:schemeClr val="tx1"/>
                </a:solidFill>
              </a:rPr>
              <a:t>Yu</a:t>
            </a:r>
            <a:r>
              <a:rPr lang="sk-SK" sz="1100" dirty="0">
                <a:solidFill>
                  <a:schemeClr val="tx1"/>
                </a:solidFill>
              </a:rPr>
              <a:t>. </a:t>
            </a:r>
            <a:r>
              <a:rPr lang="sk-SK" sz="1100" dirty="0" err="1">
                <a:solidFill>
                  <a:schemeClr val="tx1"/>
                </a:solidFill>
              </a:rPr>
              <a:t>Verchenko</a:t>
            </a:r>
            <a:r>
              <a:rPr lang="sk-SK" sz="1100" dirty="0">
                <a:solidFill>
                  <a:schemeClr val="tx1"/>
                </a:solidFill>
              </a:rPr>
              <a:t>, A. V. </a:t>
            </a:r>
            <a:r>
              <a:rPr lang="sk-SK" sz="1100" dirty="0" err="1">
                <a:solidFill>
                  <a:schemeClr val="tx1"/>
                </a:solidFill>
              </a:rPr>
              <a:t>Shevelkov</a:t>
            </a:r>
            <a:r>
              <a:rPr lang="sk-SK" sz="1100" dirty="0">
                <a:solidFill>
                  <a:schemeClr val="tx1"/>
                </a:solidFill>
              </a:rPr>
              <a:t>, V. Cambel,</a:t>
            </a:r>
            <a:br>
              <a:rPr lang="sk-SK" sz="1100" dirty="0">
                <a:solidFill>
                  <a:schemeClr val="tx1"/>
                </a:solidFill>
              </a:rPr>
            </a:br>
            <a:r>
              <a:rPr lang="sk-SK" sz="1100" dirty="0">
                <a:solidFill>
                  <a:schemeClr val="tx1"/>
                </a:solidFill>
              </a:rPr>
              <a:t>J. </a:t>
            </a:r>
            <a:r>
              <a:rPr lang="sk-SK" sz="1100" dirty="0" err="1">
                <a:solidFill>
                  <a:schemeClr val="tx1"/>
                </a:solidFill>
              </a:rPr>
              <a:t>Šoltýs</a:t>
            </a:r>
            <a:r>
              <a:rPr lang="sk-SK" sz="1100" dirty="0">
                <a:solidFill>
                  <a:schemeClr val="tx1"/>
                </a:solidFill>
              </a:rPr>
              <a:t> and P. </a:t>
            </a:r>
            <a:r>
              <a:rPr lang="sk-SK" sz="1100" dirty="0" err="1">
                <a:solidFill>
                  <a:schemeClr val="tx1"/>
                </a:solidFill>
              </a:rPr>
              <a:t>Samuely</a:t>
            </a:r>
            <a:r>
              <a:rPr lang="sk-SK" sz="1100" dirty="0">
                <a:solidFill>
                  <a:schemeClr val="tx1"/>
                </a:solidFill>
              </a:rPr>
              <a:t>,  - pripravená za zaslanie</a:t>
            </a:r>
          </a:p>
        </p:txBody>
      </p:sp>
      <p:sp>
        <p:nvSpPr>
          <p:cNvPr id="13" name="Zástupný objekt pre dátum 10">
            <a:extLst>
              <a:ext uri="{FF2B5EF4-FFF2-40B4-BE49-F238E27FC236}">
                <a16:creationId xmlns:a16="http://schemas.microsoft.com/office/drawing/2014/main" id="{D7FCBA1B-06AC-409E-AD25-42E2FCACF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</p:spPr>
        <p:txBody>
          <a:bodyPr/>
          <a:lstStyle/>
          <a:p>
            <a:fld id="{7960E16A-4175-4DB3-8511-F2820E8284D2}" type="datetime1">
              <a:rPr lang="sk-SK" sz="1200" smtClean="0">
                <a:latin typeface="+mj-lt"/>
                <a:cs typeface="Times New Roman" panose="02020603050405020304" pitchFamily="18" charset="0"/>
              </a:rPr>
              <a:t>17.6.2020</a:t>
            </a:fld>
            <a:endParaRPr lang="en-US" sz="12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288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/>
          <p:cNvSpPr txBox="1"/>
          <p:nvPr/>
        </p:nvSpPr>
        <p:spPr>
          <a:xfrm>
            <a:off x="997526" y="2721114"/>
            <a:ext cx="7569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>
                <a:latin typeface="+mj-lt"/>
              </a:rPr>
              <a:t>Ďakujem za pozornosť!</a:t>
            </a:r>
          </a:p>
        </p:txBody>
      </p:sp>
    </p:spTree>
    <p:extLst>
      <p:ext uri="{BB962C8B-B14F-4D97-AF65-F5344CB8AC3E}">
        <p14:creationId xmlns:p14="http://schemas.microsoft.com/office/powerpoint/2010/main" val="3581130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22960" y="1837509"/>
            <a:ext cx="7543800" cy="3364774"/>
          </a:xfrm>
        </p:spPr>
        <p:txBody>
          <a:bodyPr>
            <a:normAutofit fontScale="92500" lnSpcReduction="10000"/>
          </a:bodyPr>
          <a:lstStyle/>
          <a:p>
            <a:pPr marL="51816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sk-SK" dirty="0">
              <a:solidFill>
                <a:schemeClr val="tx1"/>
              </a:solidFill>
              <a:latin typeface="+mj-lt"/>
            </a:endParaRPr>
          </a:p>
          <a:p>
            <a:pPr marL="175260" indent="0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sk-SK" dirty="0">
                <a:solidFill>
                  <a:schemeClr val="tx1"/>
                </a:solidFill>
                <a:latin typeface="+mj-lt"/>
              </a:rPr>
              <a:t>4. ročník doktorandské štúdium</a:t>
            </a:r>
            <a:br>
              <a:rPr lang="sk-SK" dirty="0">
                <a:solidFill>
                  <a:schemeClr val="tx1"/>
                </a:solidFill>
                <a:latin typeface="+mj-lt"/>
              </a:rPr>
            </a:br>
            <a:r>
              <a:rPr lang="sk-SK" dirty="0">
                <a:solidFill>
                  <a:schemeClr val="tx1"/>
                </a:solidFill>
                <a:latin typeface="+mj-lt"/>
              </a:rPr>
              <a:t>téma </a:t>
            </a:r>
            <a:r>
              <a:rPr lang="sk-SK" dirty="0" err="1">
                <a:solidFill>
                  <a:schemeClr val="tx1"/>
                </a:solidFill>
                <a:latin typeface="+mj-lt"/>
              </a:rPr>
              <a:t>diz</a:t>
            </a:r>
            <a:r>
              <a:rPr lang="sk-SK" dirty="0">
                <a:solidFill>
                  <a:schemeClr val="tx1"/>
                </a:solidFill>
                <a:latin typeface="+mj-lt"/>
              </a:rPr>
              <a:t>. práce: 		AC - kalorimetria supravodičov</a:t>
            </a:r>
            <a:br>
              <a:rPr lang="sk-SK" dirty="0">
                <a:solidFill>
                  <a:schemeClr val="tx1"/>
                </a:solidFill>
                <a:latin typeface="+mj-lt"/>
              </a:rPr>
            </a:br>
            <a:r>
              <a:rPr lang="sk-SK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vedúci práce: 		RNDr. Jozef Kačmarčík, PhD.</a:t>
            </a:r>
            <a:br>
              <a:rPr lang="sk-SK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sk-SK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konzultantka: 		RNDr. Zuzana </a:t>
            </a:r>
            <a:r>
              <a:rPr lang="sk-SK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Vargaeštoková</a:t>
            </a:r>
            <a:r>
              <a:rPr lang="sk-SK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PhD.</a:t>
            </a:r>
          </a:p>
          <a:p>
            <a:pPr marL="175260" indent="0" defTabSz="927100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sk-SK" baseline="-25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175260" indent="0" defTabSz="927100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sk-SK" sz="2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Súčasnosť: 	finalizácia dizertačnej práce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64671F02-1BC0-4F20-ADEB-F58671825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773084"/>
            <a:ext cx="7543800" cy="850431"/>
          </a:xfrm>
        </p:spPr>
        <p:txBody>
          <a:bodyPr>
            <a:normAutofit/>
          </a:bodyPr>
          <a:lstStyle/>
          <a:p>
            <a:r>
              <a:rPr lang="sk-SK" sz="3600" dirty="0">
                <a:solidFill>
                  <a:schemeClr val="tx1"/>
                </a:solidFill>
                <a:cs typeface="Times New Roman" panose="02020603050405020304" pitchFamily="18" charset="0"/>
              </a:rPr>
              <a:t>Prehľad</a:t>
            </a:r>
          </a:p>
        </p:txBody>
      </p:sp>
      <p:sp>
        <p:nvSpPr>
          <p:cNvPr id="7" name="Zástupný objekt pre dátum 10">
            <a:extLst>
              <a:ext uri="{FF2B5EF4-FFF2-40B4-BE49-F238E27FC236}">
                <a16:creationId xmlns:a16="http://schemas.microsoft.com/office/drawing/2014/main" id="{2484DC33-73C8-4881-BF4D-6A67A3959D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</p:spPr>
        <p:txBody>
          <a:bodyPr/>
          <a:lstStyle/>
          <a:p>
            <a:fld id="{7960E16A-4175-4DB3-8511-F2820E8284D2}" type="datetime1">
              <a:rPr lang="sk-SK" sz="1200" smtClean="0">
                <a:latin typeface="+mj-lt"/>
                <a:cs typeface="Times New Roman" panose="02020603050405020304" pitchFamily="18" charset="0"/>
              </a:rPr>
              <a:t>17.6.2020</a:t>
            </a:fld>
            <a:endParaRPr lang="en-US" sz="12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356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e dátum 10">
            <a:extLst>
              <a:ext uri="{FF2B5EF4-FFF2-40B4-BE49-F238E27FC236}">
                <a16:creationId xmlns:a16="http://schemas.microsoft.com/office/drawing/2014/main" id="{0EF97807-AC79-4B37-A4E0-AAB573744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</p:spPr>
        <p:txBody>
          <a:bodyPr/>
          <a:lstStyle/>
          <a:p>
            <a:fld id="{7960E16A-4175-4DB3-8511-F2820E8284D2}" type="datetime1">
              <a:rPr lang="sk-SK" sz="1200" smtClean="0">
                <a:latin typeface="+mj-lt"/>
                <a:cs typeface="Times New Roman" panose="02020603050405020304" pitchFamily="18" charset="0"/>
              </a:rPr>
              <a:t>17.6.2020</a:t>
            </a:fld>
            <a:endParaRPr lang="en-US" sz="1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83832348-18C6-47F3-B7FC-BBF0384A683A}"/>
              </a:ext>
            </a:extLst>
          </p:cNvPr>
          <p:cNvSpPr txBox="1">
            <a:spLocks/>
          </p:cNvSpPr>
          <p:nvPr/>
        </p:nvSpPr>
        <p:spPr>
          <a:xfrm>
            <a:off x="1" y="243840"/>
            <a:ext cx="9144000" cy="11793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200" dirty="0">
                <a:solidFill>
                  <a:schemeClr val="tx1"/>
                </a:solidFill>
                <a:cs typeface="Times New Roman" panose="02020603050405020304" pitchFamily="18" charset="0"/>
              </a:rPr>
              <a:t>Zavedenie novej – </a:t>
            </a:r>
            <a:r>
              <a:rPr lang="sk-SK" sz="3200" dirty="0" err="1">
                <a:solidFill>
                  <a:schemeClr val="tx1"/>
                </a:solidFill>
                <a:cs typeface="Times New Roman" panose="02020603050405020304" pitchFamily="18" charset="0"/>
              </a:rPr>
              <a:t>rezistívnej</a:t>
            </a:r>
            <a:r>
              <a:rPr lang="sk-SK" sz="3200" dirty="0">
                <a:solidFill>
                  <a:schemeClr val="tx1"/>
                </a:solidFill>
                <a:cs typeface="Times New Roman" panose="02020603050405020304" pitchFamily="18" charset="0"/>
              </a:rPr>
              <a:t> metódy AC kalorimetrie</a:t>
            </a:r>
          </a:p>
        </p:txBody>
      </p:sp>
      <p:pic>
        <p:nvPicPr>
          <p:cNvPr id="8" name="Obrázok 7" descr="Obrázok, na ktorom je stôl, tanier, jedlo, malé&#10;&#10;Automaticky generovaný popis">
            <a:extLst>
              <a:ext uri="{FF2B5EF4-FFF2-40B4-BE49-F238E27FC236}">
                <a16:creationId xmlns:a16="http://schemas.microsoft.com/office/drawing/2014/main" id="{D2B4849E-7988-4E60-97E9-94997A59C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860" y="4251660"/>
            <a:ext cx="1873618" cy="1866656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2FD68671-C33F-4414-94D3-948B44DC4C15}"/>
              </a:ext>
            </a:extLst>
          </p:cNvPr>
          <p:cNvSpPr txBox="1"/>
          <p:nvPr/>
        </p:nvSpPr>
        <p:spPr>
          <a:xfrm>
            <a:off x="493932" y="4086991"/>
            <a:ext cx="52516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2" algn="just"/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Výhody:</a:t>
            </a:r>
          </a:p>
          <a:p>
            <a:pPr marL="182562" algn="just"/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012" indent="-171450" algn="just">
              <a:buFont typeface="Arial" panose="020B0604020202020204" pitchFamily="34" charset="0"/>
              <a:buChar char="•"/>
            </a:pP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skúmanie vzoriek veľmi malých rozmerov</a:t>
            </a:r>
          </a:p>
          <a:p>
            <a:pPr marL="354012" indent="-171450" algn="just">
              <a:buFont typeface="Arial" panose="020B0604020202020204" pitchFamily="34" charset="0"/>
              <a:buChar char="•"/>
            </a:pP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012" indent="-171450" algn="just">
              <a:buFont typeface="Arial" panose="020B0604020202020204" pitchFamily="34" charset="0"/>
              <a:buChar char="•"/>
            </a:pP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vysoká citlivosť a presnosť merania</a:t>
            </a:r>
          </a:p>
          <a:p>
            <a:pPr marL="354012" indent="-171450" algn="just">
              <a:buFont typeface="Arial" panose="020B0604020202020204" pitchFamily="34" charset="0"/>
              <a:buChar char="•"/>
            </a:pP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012" indent="-171450" algn="just">
              <a:buFont typeface="Arial" panose="020B0604020202020204" pitchFamily="34" charset="0"/>
              <a:buChar char="•"/>
            </a:pP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absolútne hodnoty tepelnej kapacity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Obrázok 12" descr="Obrázok, na ktorom je text&#10;&#10;Automaticky generovaný popis">
            <a:extLst>
              <a:ext uri="{FF2B5EF4-FFF2-40B4-BE49-F238E27FC236}">
                <a16:creationId xmlns:a16="http://schemas.microsoft.com/office/drawing/2014/main" id="{58D8E88F-E415-4055-913E-FA67159F7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416" y="1160521"/>
            <a:ext cx="3532414" cy="2863754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176F08AE-A7DA-4039-874F-2D76BAF76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737" y="2144736"/>
            <a:ext cx="1873618" cy="1573359"/>
          </a:xfrm>
          <a:prstGeom prst="rect">
            <a:avLst/>
          </a:prstGeom>
        </p:spPr>
      </p:pic>
      <p:pic>
        <p:nvPicPr>
          <p:cNvPr id="16" name="Obrázok 15" descr="Obrázok, na ktorom je hodiny, znak&#10;&#10;Automaticky generovaný popis">
            <a:extLst>
              <a:ext uri="{FF2B5EF4-FFF2-40B4-BE49-F238E27FC236}">
                <a16:creationId xmlns:a16="http://schemas.microsoft.com/office/drawing/2014/main" id="{D884C414-A590-44B9-9C4D-FD978E971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205" y="1960068"/>
            <a:ext cx="1537393" cy="1706295"/>
          </a:xfrm>
          <a:prstGeom prst="rect">
            <a:avLst/>
          </a:prstGeom>
        </p:spPr>
      </p:pic>
      <p:sp>
        <p:nvSpPr>
          <p:cNvPr id="18" name="BlokTextu 17">
            <a:extLst>
              <a:ext uri="{FF2B5EF4-FFF2-40B4-BE49-F238E27FC236}">
                <a16:creationId xmlns:a16="http://schemas.microsoft.com/office/drawing/2014/main" id="{C436758E-4440-4D4C-BFDD-E7DE029D9778}"/>
              </a:ext>
            </a:extLst>
          </p:cNvPr>
          <p:cNvSpPr txBox="1"/>
          <p:nvPr/>
        </p:nvSpPr>
        <p:spPr>
          <a:xfrm>
            <a:off x="11715" y="1312577"/>
            <a:ext cx="2864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2" algn="just"/>
            <a:r>
              <a:rPr lang="sk-SK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Doterajšia metóda:</a:t>
            </a:r>
          </a:p>
          <a:p>
            <a:pPr marL="182562" algn="just"/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ohrev svetlom 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680EBC0C-2BB9-45EF-B243-6F32F119D0CB}"/>
              </a:ext>
            </a:extLst>
          </p:cNvPr>
          <p:cNvSpPr txBox="1"/>
          <p:nvPr/>
        </p:nvSpPr>
        <p:spPr>
          <a:xfrm>
            <a:off x="2774415" y="1314485"/>
            <a:ext cx="2864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2" algn="just"/>
            <a:r>
              <a:rPr lang="sk-SK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Rezistívna</a:t>
            </a:r>
            <a:r>
              <a:rPr lang="sk-SK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metóda:</a:t>
            </a:r>
          </a:p>
          <a:p>
            <a:pPr marL="182562" algn="ctr"/>
            <a:r>
              <a:rPr lang="sk-SK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samostatný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rezistívny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ohrievač a teplomer</a:t>
            </a:r>
          </a:p>
        </p:txBody>
      </p:sp>
    </p:spTree>
    <p:extLst>
      <p:ext uri="{BB962C8B-B14F-4D97-AF65-F5344CB8AC3E}">
        <p14:creationId xmlns:p14="http://schemas.microsoft.com/office/powerpoint/2010/main" val="3015552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A94C4679-BB05-4FD5-AE90-F461A3AE7431}"/>
              </a:ext>
            </a:extLst>
          </p:cNvPr>
          <p:cNvSpPr txBox="1">
            <a:spLocks/>
          </p:cNvSpPr>
          <p:nvPr/>
        </p:nvSpPr>
        <p:spPr>
          <a:xfrm>
            <a:off x="1" y="243840"/>
            <a:ext cx="9144000" cy="11793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200" dirty="0">
                <a:solidFill>
                  <a:schemeClr val="tx1"/>
                </a:solidFill>
                <a:cs typeface="Times New Roman" panose="02020603050405020304" pitchFamily="18" charset="0"/>
              </a:rPr>
              <a:t>Konštrukcia nového </a:t>
            </a:r>
            <a:r>
              <a:rPr lang="sk-SK" sz="3200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4</a:t>
            </a:r>
            <a:r>
              <a:rPr lang="sk-SK" sz="3200" dirty="0">
                <a:solidFill>
                  <a:schemeClr val="tx1"/>
                </a:solidFill>
                <a:cs typeface="Times New Roman" panose="02020603050405020304" pitchFamily="18" charset="0"/>
              </a:rPr>
              <a:t>He kalorimetra</a:t>
            </a:r>
          </a:p>
        </p:txBody>
      </p:sp>
      <p:pic>
        <p:nvPicPr>
          <p:cNvPr id="5" name="Obrázok 4" descr="Obrázok, na ktorom je stôl, sedenie, jedlo&#10;&#10;Automaticky generovaný popis">
            <a:extLst>
              <a:ext uri="{FF2B5EF4-FFF2-40B4-BE49-F238E27FC236}">
                <a16:creationId xmlns:a16="http://schemas.microsoft.com/office/drawing/2014/main" id="{A7F279FD-CC39-4895-9FCE-1C7F71105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092" y="846254"/>
            <a:ext cx="5267815" cy="3680717"/>
          </a:xfrm>
          <a:prstGeom prst="rect">
            <a:avLst/>
          </a:prstGeom>
        </p:spPr>
      </p:pic>
      <p:sp>
        <p:nvSpPr>
          <p:cNvPr id="6" name="Zástupný objekt pre dátum 10">
            <a:extLst>
              <a:ext uri="{FF2B5EF4-FFF2-40B4-BE49-F238E27FC236}">
                <a16:creationId xmlns:a16="http://schemas.microsoft.com/office/drawing/2014/main" id="{7D531941-5B98-4E28-AAF7-AB7B9F6730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</p:spPr>
        <p:txBody>
          <a:bodyPr/>
          <a:lstStyle/>
          <a:p>
            <a:fld id="{7960E16A-4175-4DB3-8511-F2820E8284D2}" type="datetime1">
              <a:rPr lang="sk-SK" sz="1200" smtClean="0">
                <a:latin typeface="+mj-lt"/>
                <a:cs typeface="Times New Roman" panose="02020603050405020304" pitchFamily="18" charset="0"/>
              </a:rPr>
              <a:t>17.6.2020</a:t>
            </a:fld>
            <a:endParaRPr lang="en-US" sz="1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BB41E3C7-000E-4AC3-88D5-EE6114B6619C}"/>
              </a:ext>
            </a:extLst>
          </p:cNvPr>
          <p:cNvSpPr txBox="1"/>
          <p:nvPr/>
        </p:nvSpPr>
        <p:spPr>
          <a:xfrm>
            <a:off x="1094823" y="4526971"/>
            <a:ext cx="77617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2" algn="just"/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Výhody:</a:t>
            </a:r>
          </a:p>
          <a:p>
            <a:pPr marL="182562" algn="just"/>
            <a:endParaRPr lang="sk-S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012" indent="-171450" algn="just">
              <a:buFont typeface="Arial" panose="020B0604020202020204" pitchFamily="34" charset="0"/>
              <a:buChar char="•"/>
            </a:pP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použitie oboch metód: ohrev svetlom aj </a:t>
            </a:r>
            <a:r>
              <a:rPr lang="sk-S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rezistívna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metóda</a:t>
            </a:r>
          </a:p>
          <a:p>
            <a:pPr marL="354012" indent="-171450" algn="just">
              <a:buFont typeface="Arial" panose="020B0604020202020204" pitchFamily="34" charset="0"/>
              <a:buChar char="•"/>
            </a:pP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 merania pri teplotách od 2 K v magnetických poliach do 12 T</a:t>
            </a:r>
          </a:p>
          <a:p>
            <a:pPr marL="354012" indent="-171450" algn="just">
              <a:buFont typeface="Arial" panose="020B0604020202020204" pitchFamily="34" charset="0"/>
              <a:buChar char="•"/>
            </a:pP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meranie uhlových závislostí tepelnej kapacity</a:t>
            </a:r>
          </a:p>
        </p:txBody>
      </p:sp>
    </p:spTree>
    <p:extLst>
      <p:ext uri="{BB962C8B-B14F-4D97-AF65-F5344CB8AC3E}">
        <p14:creationId xmlns:p14="http://schemas.microsoft.com/office/powerpoint/2010/main" val="3705322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59" y="773084"/>
            <a:ext cx="7946967" cy="850431"/>
          </a:xfrm>
        </p:spPr>
        <p:txBody>
          <a:bodyPr>
            <a:normAutofit fontScale="90000"/>
          </a:bodyPr>
          <a:lstStyle/>
          <a:p>
            <a:r>
              <a:rPr lang="sk-SK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Motivácia</a:t>
            </a:r>
            <a:br>
              <a:rPr lang="sk-SK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sk-SK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sk-SK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sk-SK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r>
              <a:rPr lang="sk-SK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Mo</a:t>
            </a:r>
            <a:r>
              <a:rPr lang="sk-SK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sk-SK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VGa</a:t>
            </a:r>
            <a:r>
              <a:rPr lang="sk-SK" sz="3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11" name="Zástupný objekt pre dá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81D14-44C7-409A-9B61-23E75885DECD}" type="datetime1">
              <a:rPr lang="sk-SK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17.6.2020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11C514F1-C269-49EB-8A23-D1810C38F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644" y="171053"/>
            <a:ext cx="1500754" cy="1452462"/>
          </a:xfrm>
          <a:prstGeom prst="rect">
            <a:avLst/>
          </a:prstGeom>
        </p:spPr>
      </p:pic>
      <p:pic>
        <p:nvPicPr>
          <p:cNvPr id="18" name="Obrázok 17" descr="Obrázok, na ktorom je presýpacie hodiny, kábel&#10;&#10;Popis vygenerovaný s veľmi vysokou spoľahlivosťou">
            <a:extLst>
              <a:ext uri="{FF2B5EF4-FFF2-40B4-BE49-F238E27FC236}">
                <a16:creationId xmlns:a16="http://schemas.microsoft.com/office/drawing/2014/main" id="{8E3B0234-192B-4E1F-B5BE-A1A5761CC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398" y="171054"/>
            <a:ext cx="1456965" cy="1452461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5EF79920-EC6F-4B73-83DF-6E8C38E9D6AA}"/>
              </a:ext>
            </a:extLst>
          </p:cNvPr>
          <p:cNvSpPr txBox="1"/>
          <p:nvPr/>
        </p:nvSpPr>
        <p:spPr>
          <a:xfrm>
            <a:off x="822959" y="1833300"/>
            <a:ext cx="75864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261938" algn="just">
              <a:buFont typeface="Arial" panose="020B0604020202020204" pitchFamily="34" charset="0"/>
              <a:buChar char="•"/>
            </a:pP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sk-SK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sk-SK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sk-SK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sk-SK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9,8 K);</a:t>
            </a:r>
            <a:r>
              <a:rPr lang="sk-SK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</a:t>
            </a:r>
            <a:r>
              <a:rPr lang="sk-SK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VGa</a:t>
            </a:r>
            <a:r>
              <a:rPr lang="sk-SK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sk-SK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sk-SK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9,2 K)</a:t>
            </a:r>
            <a:endParaRPr lang="sk-SK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0" indent="-285750" algn="just">
              <a:buFont typeface="Arial" panose="020B0604020202020204" pitchFamily="34" charset="0"/>
              <a:buChar char="•"/>
            </a:pP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silné elektrón -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fonónové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párovanie a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-BCS správanie v Mo</a:t>
            </a:r>
            <a:r>
              <a:rPr lang="sk-SK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sk-SK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  <a:p>
            <a:pPr marL="180975"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[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Verchenko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</a:t>
            </a:r>
            <a:r>
              <a:rPr lang="sk-S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Yu. et al., 2016. Physical Review B 93, p. 064501]</a:t>
            </a:r>
            <a:endParaRPr lang="sk-SK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algn="just"/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104775">
              <a:buFont typeface="Arial" panose="020B0604020202020204" pitchFamily="34" charset="0"/>
              <a:buChar char="•"/>
            </a:pP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výsledky meraní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miónovej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spinovej rotácie/relaxácie µSR vedú s odlišnej hodnote </a:t>
            </a:r>
            <a:b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sk-SK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sk-SK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sk-SK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c2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porovnaní s termodynamickými meraniami </a:t>
            </a:r>
            <a:b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– indikácie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dvojmedzerovej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supravodivosti v Mo</a:t>
            </a:r>
            <a:r>
              <a:rPr lang="sk-SK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sk-SK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b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Verchenko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</a:t>
            </a:r>
            <a:r>
              <a:rPr lang="sk-S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Yu. et al., 2017. Physical Review B 96, p. 134504]</a:t>
            </a:r>
            <a:endParaRPr lang="sk-SK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104775">
              <a:buFont typeface="Arial" panose="020B0604020202020204" pitchFamily="34" charset="0"/>
              <a:buChar char="•"/>
            </a:pPr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104775">
              <a:buFont typeface="Arial" panose="020B0604020202020204" pitchFamily="34" charset="0"/>
              <a:buChar char="•"/>
            </a:pP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substitúcia vanádom v Mo</a:t>
            </a:r>
            <a:r>
              <a:rPr lang="sk-SK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VGa</a:t>
            </a:r>
            <a:r>
              <a:rPr lang="sk-SK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 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zjavne potláča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dvojmedzerové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správanie</a:t>
            </a:r>
            <a:b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Verchenko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</a:t>
            </a:r>
            <a:r>
              <a:rPr lang="sk-S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Yu. et al., 2017. Physical Review B 96, p. 134504]</a:t>
            </a:r>
            <a:endParaRPr lang="sk-SK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104775" algn="just">
              <a:buFont typeface="Arial" panose="020B0604020202020204" pitchFamily="34" charset="0"/>
              <a:buChar char="•"/>
            </a:pPr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104775">
              <a:buFont typeface="Arial" panose="020B0604020202020204" pitchFamily="34" charset="0"/>
              <a:buChar char="•"/>
            </a:pP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STM/STS merania –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dvojmedzerové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vodivostné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spektrá</a:t>
            </a:r>
            <a:b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[A.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Sirohi</a:t>
            </a:r>
            <a:r>
              <a:rPr lang="sk-SK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Phys. Rev. B 99, 054503 (2019)]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8509D823-6FF2-4E4E-850E-DED5683A03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040" y="4935467"/>
            <a:ext cx="1785104" cy="1336090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D3EFCC8B-590D-4A8D-AFE7-67CD53E9966D}"/>
              </a:ext>
            </a:extLst>
          </p:cNvPr>
          <p:cNvSpPr txBox="1"/>
          <p:nvPr/>
        </p:nvSpPr>
        <p:spPr>
          <a:xfrm>
            <a:off x="453424" y="5791366"/>
            <a:ext cx="7837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+mj-lt"/>
                <a:cs typeface="Times New Roman" panose="02020603050405020304" pitchFamily="18" charset="0"/>
              </a:rPr>
              <a:t>Mo</a:t>
            </a:r>
            <a:r>
              <a:rPr lang="sk-SK" b="1" baseline="-25000" dirty="0">
                <a:latin typeface="+mj-lt"/>
                <a:cs typeface="Times New Roman" panose="02020603050405020304" pitchFamily="18" charset="0"/>
              </a:rPr>
              <a:t>8</a:t>
            </a:r>
            <a:r>
              <a:rPr lang="sk-SK" b="1" dirty="0">
                <a:latin typeface="+mj-lt"/>
                <a:cs typeface="Times New Roman" panose="02020603050405020304" pitchFamily="18" charset="0"/>
              </a:rPr>
              <a:t>Ga</a:t>
            </a:r>
            <a:r>
              <a:rPr lang="sk-SK" b="1" baseline="-25000" dirty="0">
                <a:latin typeface="+mj-lt"/>
                <a:cs typeface="Times New Roman" panose="02020603050405020304" pitchFamily="18" charset="0"/>
              </a:rPr>
              <a:t>41 </a:t>
            </a:r>
            <a:r>
              <a:rPr lang="sk-SK" b="1" dirty="0">
                <a:latin typeface="+mj-lt"/>
              </a:rPr>
              <a:t>- </a:t>
            </a:r>
            <a:r>
              <a:rPr lang="sk-SK" b="1" dirty="0" err="1">
                <a:latin typeface="+mj-lt"/>
              </a:rPr>
              <a:t>jednomedzerový</a:t>
            </a:r>
            <a:r>
              <a:rPr lang="sk-SK" b="1" dirty="0">
                <a:latin typeface="+mj-lt"/>
              </a:rPr>
              <a:t> alebo </a:t>
            </a:r>
            <a:r>
              <a:rPr lang="sk-SK" b="1" dirty="0" err="1">
                <a:latin typeface="+mj-lt"/>
              </a:rPr>
              <a:t>dvojmedzerový</a:t>
            </a:r>
            <a:r>
              <a:rPr lang="sk-SK" b="1" dirty="0">
                <a:latin typeface="+mj-lt"/>
              </a:rPr>
              <a:t> supravodič ???</a:t>
            </a:r>
          </a:p>
        </p:txBody>
      </p:sp>
    </p:spTree>
    <p:extLst>
      <p:ext uri="{BB962C8B-B14F-4D97-AF65-F5344CB8AC3E}">
        <p14:creationId xmlns:p14="http://schemas.microsoft.com/office/powerpoint/2010/main" val="3705318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objekt pre dátum 10">
            <a:extLst>
              <a:ext uri="{FF2B5EF4-FFF2-40B4-BE49-F238E27FC236}">
                <a16:creationId xmlns:a16="http://schemas.microsoft.com/office/drawing/2014/main" id="{68B2AE9A-6D7B-4EF8-BA6B-9C61E60C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3F99-11E6-4896-AE8F-FDC49CD78454}" type="datetime1">
              <a:rPr lang="sk-SK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17.6.2020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3E706122-F923-40CD-BF98-A9D6E53D6BFF}"/>
              </a:ext>
            </a:extLst>
          </p:cNvPr>
          <p:cNvSpPr txBox="1"/>
          <p:nvPr/>
        </p:nvSpPr>
        <p:spPr>
          <a:xfrm>
            <a:off x="1410789" y="439928"/>
            <a:ext cx="6998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marL="285750" indent="-104775" algn="just">
              <a:buFont typeface="Arial" panose="020B0604020202020204" pitchFamily="34" charset="0"/>
              <a:buChar char="•"/>
            </a:pPr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Rovná spojnica 19">
            <a:extLst>
              <a:ext uri="{FF2B5EF4-FFF2-40B4-BE49-F238E27FC236}">
                <a16:creationId xmlns:a16="http://schemas.microsoft.com/office/drawing/2014/main" id="{850AC3FA-1094-4742-90A7-B3FB644647A2}"/>
              </a:ext>
            </a:extLst>
          </p:cNvPr>
          <p:cNvCxnSpPr/>
          <p:nvPr/>
        </p:nvCxnSpPr>
        <p:spPr>
          <a:xfrm>
            <a:off x="357051" y="1455591"/>
            <a:ext cx="83863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ok 10">
            <a:extLst>
              <a:ext uri="{FF2B5EF4-FFF2-40B4-BE49-F238E27FC236}">
                <a16:creationId xmlns:a16="http://schemas.microsoft.com/office/drawing/2014/main" id="{ACBF1DE3-0EC5-4C05-8E31-3A4B2D28E6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00416" y="1758224"/>
            <a:ext cx="3704590" cy="3721091"/>
          </a:xfrm>
          <a:prstGeom prst="rect">
            <a:avLst/>
          </a:prstGeom>
        </p:spPr>
      </p:pic>
      <p:sp>
        <p:nvSpPr>
          <p:cNvPr id="14" name="Obdĺžnik 13">
            <a:extLst>
              <a:ext uri="{FF2B5EF4-FFF2-40B4-BE49-F238E27FC236}">
                <a16:creationId xmlns:a16="http://schemas.microsoft.com/office/drawing/2014/main" id="{084F824F-42C2-4BE1-ACDA-7AF997E29641}"/>
              </a:ext>
            </a:extLst>
          </p:cNvPr>
          <p:cNvSpPr/>
          <p:nvPr/>
        </p:nvSpPr>
        <p:spPr>
          <a:xfrm>
            <a:off x="242237" y="5251435"/>
            <a:ext cx="81671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Výsledky AC kalorimetrie:</a:t>
            </a:r>
          </a:p>
          <a:p>
            <a:pPr marL="714375" indent="-285750">
              <a:buFont typeface="Arial" panose="020B0604020202020204" pitchFamily="34" charset="0"/>
              <a:buChar char="•"/>
            </a:pP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výborná zhoda s dátami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Verchenko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</a:p>
          <a:p>
            <a:pPr marL="714375" indent="-285750">
              <a:buFont typeface="Arial" panose="020B0604020202020204" pitchFamily="34" charset="0"/>
              <a:buChar char="•"/>
            </a:pP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silné supravodivé párovanie so silou väzby 2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sk-SK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k-SK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sk-SK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sk-SK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sk-SK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sk-SK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4.4</a:t>
            </a:r>
          </a:p>
          <a:p>
            <a:pPr marL="714375" indent="-285750">
              <a:buFont typeface="Arial" panose="020B0604020202020204" pitchFamily="34" charset="0"/>
              <a:buChar char="•"/>
            </a:pP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namerané dáta sú v dobrej zhode s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-modelom pre </a:t>
            </a:r>
            <a:r>
              <a:rPr lang="sk-SK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jednu supravodivú medzeru</a:t>
            </a:r>
          </a:p>
        </p:txBody>
      </p:sp>
      <p:pic>
        <p:nvPicPr>
          <p:cNvPr id="8" name="Obrázok 7" descr="Obrázok, na ktorom je kov&#10;&#10;Popis vygenerovaný s vysokou spoľahlivosťou">
            <a:extLst>
              <a:ext uri="{FF2B5EF4-FFF2-40B4-BE49-F238E27FC236}">
                <a16:creationId xmlns:a16="http://schemas.microsoft.com/office/drawing/2014/main" id="{5BE80AAE-C74E-442A-87C8-BAA0C4C83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95" b="978"/>
          <a:stretch/>
        </p:blipFill>
        <p:spPr>
          <a:xfrm>
            <a:off x="7601782" y="144164"/>
            <a:ext cx="1141624" cy="1176302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8A72AAD6-D4F4-490A-ADCA-A0AC4A318C90}"/>
              </a:ext>
            </a:extLst>
          </p:cNvPr>
          <p:cNvSpPr txBox="1">
            <a:spLocks/>
          </p:cNvSpPr>
          <p:nvPr/>
        </p:nvSpPr>
        <p:spPr>
          <a:xfrm>
            <a:off x="0" y="495383"/>
            <a:ext cx="9144000" cy="8504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Tepeln</a:t>
            </a:r>
            <a:r>
              <a:rPr lang="sk-SK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kapacita</a:t>
            </a:r>
            <a:endParaRPr lang="sk-SK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k-SK" sz="3600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(namerané dáta </a:t>
            </a:r>
            <a:r>
              <a:rPr lang="sk-SK" sz="3600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vs</a:t>
            </a:r>
            <a:r>
              <a:rPr lang="sk-SK" sz="3600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. </a:t>
            </a:r>
            <a:r>
              <a:rPr lang="el-GR" sz="3600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sk-SK" sz="3600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 - model)</a:t>
            </a:r>
          </a:p>
          <a:p>
            <a:pPr algn="ctr"/>
            <a:endParaRPr lang="sk-SK" sz="36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719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objekt pre dátum 10">
            <a:extLst>
              <a:ext uri="{FF2B5EF4-FFF2-40B4-BE49-F238E27FC236}">
                <a16:creationId xmlns:a16="http://schemas.microsoft.com/office/drawing/2014/main" id="{68B2AE9A-6D7B-4EF8-BA6B-9C61E60C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E6D4-06FB-402E-8748-238AC8D23B66}" type="datetime1">
              <a:rPr lang="sk-SK" sz="1200" smtClean="0">
                <a:latin typeface="+mj-lt"/>
                <a:cs typeface="Times New Roman" panose="02020603050405020304" pitchFamily="18" charset="0"/>
              </a:rPr>
              <a:t>17.6.2020</a:t>
            </a:fld>
            <a:endParaRPr lang="en-US" sz="12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9" name="Rovná spojnica 18">
            <a:extLst>
              <a:ext uri="{FF2B5EF4-FFF2-40B4-BE49-F238E27FC236}">
                <a16:creationId xmlns:a16="http://schemas.microsoft.com/office/drawing/2014/main" id="{D50BD2F7-AF45-4091-ABA9-4C4DE62F15A4}"/>
              </a:ext>
            </a:extLst>
          </p:cNvPr>
          <p:cNvCxnSpPr/>
          <p:nvPr/>
        </p:nvCxnSpPr>
        <p:spPr>
          <a:xfrm>
            <a:off x="357051" y="1455591"/>
            <a:ext cx="83863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ok 7">
            <a:extLst>
              <a:ext uri="{FF2B5EF4-FFF2-40B4-BE49-F238E27FC236}">
                <a16:creationId xmlns:a16="http://schemas.microsoft.com/office/drawing/2014/main" id="{63EC5885-BEA1-4600-9C5C-A762D92B3F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9449" y="1493159"/>
            <a:ext cx="3871681" cy="3871681"/>
          </a:xfrm>
          <a:prstGeom prst="rect">
            <a:avLst/>
          </a:prstGeom>
        </p:spPr>
      </p:pic>
      <p:pic>
        <p:nvPicPr>
          <p:cNvPr id="13" name="Obrázok 12" descr="Obrázok, na ktorom je kov&#10;&#10;Popis vygenerovaný s vysokou spoľahlivosťou">
            <a:extLst>
              <a:ext uri="{FF2B5EF4-FFF2-40B4-BE49-F238E27FC236}">
                <a16:creationId xmlns:a16="http://schemas.microsoft.com/office/drawing/2014/main" id="{E004C771-CAF0-4459-8D53-B4E1A48EB8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95" b="978"/>
          <a:stretch/>
        </p:blipFill>
        <p:spPr>
          <a:xfrm>
            <a:off x="7601782" y="144164"/>
            <a:ext cx="1141624" cy="1176302"/>
          </a:xfrm>
          <a:prstGeom prst="rect">
            <a:avLst/>
          </a:prstGeom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4BF628D9-E3E0-437D-94DF-1BE2D3820045}"/>
              </a:ext>
            </a:extLst>
          </p:cNvPr>
          <p:cNvSpPr txBox="1">
            <a:spLocks/>
          </p:cNvSpPr>
          <p:nvPr/>
        </p:nvSpPr>
        <p:spPr>
          <a:xfrm>
            <a:off x="0" y="495383"/>
            <a:ext cx="9144000" cy="8504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Tepeln</a:t>
            </a:r>
            <a:r>
              <a:rPr lang="sk-SK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kapacita</a:t>
            </a:r>
            <a:endParaRPr lang="sk-SK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k-SK" sz="3600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(namerané dáta </a:t>
            </a:r>
            <a:r>
              <a:rPr lang="sk-SK" sz="3600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vs</a:t>
            </a:r>
            <a:r>
              <a:rPr lang="sk-SK" sz="3600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. </a:t>
            </a:r>
            <a:r>
              <a:rPr lang="el-GR" sz="3600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sk-SK" sz="3600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 – model pre dve medzery)</a:t>
            </a:r>
          </a:p>
          <a:p>
            <a:pPr algn="ctr"/>
            <a:endParaRPr lang="sk-SK" sz="36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3BD65FD4-78C0-4043-BF3C-36BE1D3ACF5E}"/>
              </a:ext>
            </a:extLst>
          </p:cNvPr>
          <p:cNvSpPr/>
          <p:nvPr/>
        </p:nvSpPr>
        <p:spPr>
          <a:xfrm>
            <a:off x="252548" y="5402407"/>
            <a:ext cx="7419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dirty="0">
                <a:latin typeface="+mj-lt"/>
                <a:cs typeface="Times New Roman" panose="02020603050405020304" pitchFamily="18" charset="0"/>
              </a:rPr>
              <a:t>Porovnanie s predchádzajúcimi prácami:</a:t>
            </a:r>
          </a:p>
          <a:p>
            <a:r>
              <a:rPr lang="sk-SK" sz="1600" dirty="0">
                <a:latin typeface="+mj-lt"/>
                <a:cs typeface="Times New Roman" panose="02020603050405020304" pitchFamily="18" charset="0"/>
              </a:rPr>
              <a:t>		dáta tepelnej kapacity </a:t>
            </a:r>
            <a:r>
              <a:rPr lang="sk-SK" sz="1600" b="1" dirty="0">
                <a:latin typeface="+mj-lt"/>
                <a:cs typeface="Times New Roman" panose="02020603050405020304" pitchFamily="18" charset="0"/>
              </a:rPr>
              <a:t>nie je možné popísať dvoma medzerami,</a:t>
            </a:r>
            <a:br>
              <a:rPr lang="sk-SK" sz="1600" b="1" dirty="0">
                <a:latin typeface="+mj-lt"/>
                <a:cs typeface="Times New Roman" panose="02020603050405020304" pitchFamily="18" charset="0"/>
              </a:rPr>
            </a:br>
            <a:r>
              <a:rPr lang="sk-SK" sz="1600" b="1" dirty="0">
                <a:latin typeface="+mj-lt"/>
                <a:cs typeface="Times New Roman" panose="02020603050405020304" pitchFamily="18" charset="0"/>
              </a:rPr>
              <a:t>		</a:t>
            </a:r>
            <a:r>
              <a:rPr lang="sk-SK" sz="1600" dirty="0">
                <a:latin typeface="+mj-lt"/>
                <a:cs typeface="Times New Roman" panose="02020603050405020304" pitchFamily="18" charset="0"/>
              </a:rPr>
              <a:t>ktoré uvádzajú </a:t>
            </a:r>
            <a:r>
              <a:rPr lang="sk-SK" sz="1600" dirty="0" err="1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Verchenko</a:t>
            </a:r>
            <a:r>
              <a:rPr lang="sk-SK" sz="16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 et al. (2017) </a:t>
            </a:r>
            <a:r>
              <a:rPr lang="sk-SK" sz="1600" dirty="0">
                <a:latin typeface="+mj-lt"/>
                <a:cs typeface="Times New Roman" panose="02020603050405020304" pitchFamily="18" charset="0"/>
              </a:rPr>
              <a:t>ani </a:t>
            </a:r>
            <a:r>
              <a:rPr lang="sk-SK" sz="1600" dirty="0" err="1">
                <a:solidFill>
                  <a:srgbClr val="0000D1"/>
                </a:solidFill>
                <a:latin typeface="+mj-lt"/>
                <a:cs typeface="Times New Roman" panose="02020603050405020304" pitchFamily="18" charset="0"/>
              </a:rPr>
              <a:t>Sirohi</a:t>
            </a:r>
            <a:r>
              <a:rPr lang="sk-SK" sz="1600" dirty="0">
                <a:solidFill>
                  <a:srgbClr val="0000D1"/>
                </a:solidFill>
                <a:latin typeface="+mj-lt"/>
                <a:cs typeface="Times New Roman" panose="02020603050405020304" pitchFamily="18" charset="0"/>
              </a:rPr>
              <a:t> et </a:t>
            </a:r>
            <a:r>
              <a:rPr lang="sk-SK" sz="1600" dirty="0" err="1">
                <a:solidFill>
                  <a:srgbClr val="0000D1"/>
                </a:solidFill>
                <a:latin typeface="+mj-lt"/>
                <a:cs typeface="Times New Roman" panose="02020603050405020304" pitchFamily="18" charset="0"/>
              </a:rPr>
              <a:t>al</a:t>
            </a:r>
            <a:r>
              <a:rPr lang="sk-SK" sz="1600" dirty="0">
                <a:solidFill>
                  <a:srgbClr val="0000D1"/>
                </a:solidFill>
                <a:latin typeface="+mj-lt"/>
                <a:cs typeface="Times New Roman" panose="02020603050405020304" pitchFamily="18" charset="0"/>
              </a:rPr>
              <a:t> (2019)</a:t>
            </a:r>
            <a:r>
              <a:rPr lang="sk-SK" sz="1600" dirty="0">
                <a:latin typeface="+mj-lt"/>
                <a:cs typeface="Times New Roman" panose="02020603050405020304" pitchFamily="18" charset="0"/>
              </a:rPr>
              <a:t>.</a:t>
            </a:r>
            <a:endParaRPr lang="sk-SK" sz="1600" dirty="0">
              <a:solidFill>
                <a:srgbClr val="0000D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81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ok 13">
            <a:extLst>
              <a:ext uri="{FF2B5EF4-FFF2-40B4-BE49-F238E27FC236}">
                <a16:creationId xmlns:a16="http://schemas.microsoft.com/office/drawing/2014/main" id="{AAAF9017-2E25-492F-85F1-B18EA0797B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8312" y="1303351"/>
            <a:ext cx="3527283" cy="3401308"/>
          </a:xfrm>
          <a:prstGeom prst="rect">
            <a:avLst/>
          </a:prstGeom>
        </p:spPr>
      </p:pic>
      <p:sp>
        <p:nvSpPr>
          <p:cNvPr id="10" name="Zástupný objekt pre dátum 10">
            <a:extLst>
              <a:ext uri="{FF2B5EF4-FFF2-40B4-BE49-F238E27FC236}">
                <a16:creationId xmlns:a16="http://schemas.microsoft.com/office/drawing/2014/main" id="{68B2AE9A-6D7B-4EF8-BA6B-9C61E60C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930A-248D-4068-983B-54A1FC3F2064}" type="datetime1">
              <a:rPr lang="sk-SK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17.6.2020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Rovná spojnica 19">
            <a:extLst>
              <a:ext uri="{FF2B5EF4-FFF2-40B4-BE49-F238E27FC236}">
                <a16:creationId xmlns:a16="http://schemas.microsoft.com/office/drawing/2014/main" id="{850AC3FA-1094-4742-90A7-B3FB644647A2}"/>
              </a:ext>
            </a:extLst>
          </p:cNvPr>
          <p:cNvCxnSpPr>
            <a:cxnSpLocks/>
          </p:cNvCxnSpPr>
          <p:nvPr/>
        </p:nvCxnSpPr>
        <p:spPr>
          <a:xfrm>
            <a:off x="357051" y="1176917"/>
            <a:ext cx="76087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lokTextu 1">
            <a:extLst>
              <a:ext uri="{FF2B5EF4-FFF2-40B4-BE49-F238E27FC236}">
                <a16:creationId xmlns:a16="http://schemas.microsoft.com/office/drawing/2014/main" id="{8F81EF4A-1B5B-4F40-B209-5091BFFF9480}"/>
              </a:ext>
            </a:extLst>
          </p:cNvPr>
          <p:cNvSpPr txBox="1"/>
          <p:nvPr/>
        </p:nvSpPr>
        <p:spPr>
          <a:xfrm>
            <a:off x="3817711" y="1655391"/>
            <a:ext cx="687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000000"/>
                </a:solidFill>
              </a:rPr>
              <a:t>0 T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819664E4-5299-4DD5-A7C8-F40C5AFC2770}"/>
              </a:ext>
            </a:extLst>
          </p:cNvPr>
          <p:cNvSpPr txBox="1"/>
          <p:nvPr/>
        </p:nvSpPr>
        <p:spPr>
          <a:xfrm>
            <a:off x="1675390" y="4052004"/>
            <a:ext cx="687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007B08"/>
                </a:solidFill>
              </a:rPr>
              <a:t>7 T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DEB90EA8-324F-4527-9AEA-1D241FE0C230}"/>
              </a:ext>
            </a:extLst>
          </p:cNvPr>
          <p:cNvSpPr txBox="1"/>
          <p:nvPr/>
        </p:nvSpPr>
        <p:spPr>
          <a:xfrm>
            <a:off x="2362782" y="1926044"/>
            <a:ext cx="6873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1" dirty="0">
                <a:solidFill>
                  <a:srgbClr val="03C7FF"/>
                </a:solidFill>
              </a:rPr>
              <a:t>1.7 K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FC9A64FD-C9D6-493B-B637-7E32DB86DEF5}"/>
              </a:ext>
            </a:extLst>
          </p:cNvPr>
          <p:cNvSpPr txBox="1"/>
          <p:nvPr/>
        </p:nvSpPr>
        <p:spPr>
          <a:xfrm>
            <a:off x="1382791" y="1748156"/>
            <a:ext cx="6873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1" dirty="0">
                <a:solidFill>
                  <a:srgbClr val="FF8F22"/>
                </a:solidFill>
              </a:rPr>
              <a:t>7.2 K</a:t>
            </a:r>
          </a:p>
        </p:txBody>
      </p:sp>
      <p:pic>
        <p:nvPicPr>
          <p:cNvPr id="5" name="Obrázok 4" descr="Obrázok, na ktorom je text, mapa&#10;&#10;Automaticky generovaný popis">
            <a:extLst>
              <a:ext uri="{FF2B5EF4-FFF2-40B4-BE49-F238E27FC236}">
                <a16:creationId xmlns:a16="http://schemas.microsoft.com/office/drawing/2014/main" id="{EB594ABF-7E0A-4B27-B5A0-8BA0A802A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676" y="1983188"/>
            <a:ext cx="2806633" cy="3379692"/>
          </a:xfrm>
          <a:prstGeom prst="rect">
            <a:avLst/>
          </a:prstGeom>
        </p:spPr>
      </p:pic>
      <p:pic>
        <p:nvPicPr>
          <p:cNvPr id="13" name="Obrázok 12" descr="Obrázok, na ktorom je kov&#10;&#10;Popis vygenerovaný s vysokou spoľahlivosťou">
            <a:extLst>
              <a:ext uri="{FF2B5EF4-FFF2-40B4-BE49-F238E27FC236}">
                <a16:creationId xmlns:a16="http://schemas.microsoft.com/office/drawing/2014/main" id="{668802D6-7DB3-40C7-9129-2E642E96FA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95" b="978"/>
          <a:stretch/>
        </p:blipFill>
        <p:spPr>
          <a:xfrm>
            <a:off x="7645325" y="88086"/>
            <a:ext cx="1141624" cy="1176302"/>
          </a:xfrm>
          <a:prstGeom prst="rect">
            <a:avLst/>
          </a:prstGeom>
        </p:spPr>
      </p:pic>
      <p:sp>
        <p:nvSpPr>
          <p:cNvPr id="17" name="Obdĺžnik 16">
            <a:extLst>
              <a:ext uri="{FF2B5EF4-FFF2-40B4-BE49-F238E27FC236}">
                <a16:creationId xmlns:a16="http://schemas.microsoft.com/office/drawing/2014/main" id="{CD322741-C77E-4EC1-94BD-EB2A58D95FAD}"/>
              </a:ext>
            </a:extLst>
          </p:cNvPr>
          <p:cNvSpPr/>
          <p:nvPr/>
        </p:nvSpPr>
        <p:spPr>
          <a:xfrm>
            <a:off x="5875681" y="1320002"/>
            <a:ext cx="29386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b="1" dirty="0">
                <a:latin typeface="+mj-lt"/>
                <a:cs typeface="Times New Roman" panose="02020603050405020304" pitchFamily="18" charset="0"/>
              </a:rPr>
              <a:t>Závislosť </a:t>
            </a:r>
            <a:r>
              <a:rPr lang="sk-SK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sk-SK" sz="1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sk-SK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sk-SK" sz="1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c2 </a:t>
            </a:r>
            <a:r>
              <a:rPr lang="sk-SK" sz="1400" b="1" dirty="0">
                <a:latin typeface="+mj-lt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>
                <a:solidFill>
                  <a:srgbClr val="D94C7B"/>
                </a:solidFill>
                <a:latin typeface="+mj-lt"/>
                <a:cs typeface="Times New Roman" panose="02020603050405020304" pitchFamily="18" charset="0"/>
              </a:rPr>
              <a:t>stred skoku v tepelnej kapacite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>
                <a:solidFill>
                  <a:srgbClr val="1F6BFF"/>
                </a:solidFill>
                <a:latin typeface="+mj-lt"/>
                <a:cs typeface="Times New Roman" panose="02020603050405020304" pitchFamily="18" charset="0"/>
              </a:rPr>
              <a:t>začiatok supravodivého prechodu</a:t>
            </a:r>
          </a:p>
          <a:p>
            <a:r>
              <a:rPr lang="sk-SK" sz="1400" dirty="0">
                <a:solidFill>
                  <a:srgbClr val="0000D1"/>
                </a:solidFill>
                <a:latin typeface="+mj-lt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3" name="Šípka: doprava 2">
            <a:extLst>
              <a:ext uri="{FF2B5EF4-FFF2-40B4-BE49-F238E27FC236}">
                <a16:creationId xmlns:a16="http://schemas.microsoft.com/office/drawing/2014/main" id="{216914AC-2B9D-446E-B4A5-512015F2980E}"/>
              </a:ext>
            </a:extLst>
          </p:cNvPr>
          <p:cNvSpPr/>
          <p:nvPr/>
        </p:nvSpPr>
        <p:spPr>
          <a:xfrm>
            <a:off x="4940058" y="2797977"/>
            <a:ext cx="489788" cy="288939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51605A5D-C05E-4333-BA65-F619E59C48EB}"/>
              </a:ext>
            </a:extLst>
          </p:cNvPr>
          <p:cNvSpPr txBox="1">
            <a:spLocks/>
          </p:cNvSpPr>
          <p:nvPr/>
        </p:nvSpPr>
        <p:spPr>
          <a:xfrm>
            <a:off x="0" y="599891"/>
            <a:ext cx="9144000" cy="8504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Tep</a:t>
            </a:r>
            <a:r>
              <a:rPr lang="sk-SK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lotná</a:t>
            </a:r>
            <a:r>
              <a:rPr lang="sk-SK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závislosť </a:t>
            </a:r>
            <a:r>
              <a:rPr lang="sk-SK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sk-SK" sz="36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sk-SK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sk-SK" sz="36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c2</a:t>
            </a:r>
            <a:endParaRPr lang="sk-SK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86F0DDBB-4BE1-4DFD-BE9F-FDFD95C2EEC1}"/>
              </a:ext>
            </a:extLst>
          </p:cNvPr>
          <p:cNvSpPr/>
          <p:nvPr/>
        </p:nvSpPr>
        <p:spPr>
          <a:xfrm>
            <a:off x="153913" y="4723512"/>
            <a:ext cx="81671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Výsledky AC kalorimetrie:</a:t>
            </a:r>
          </a:p>
          <a:p>
            <a:pPr marL="714375" indent="-285750">
              <a:buFont typeface="Arial" panose="020B0604020202020204" pitchFamily="34" charset="0"/>
              <a:buChar char="•"/>
            </a:pP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výborná zhoda s dátami </a:t>
            </a:r>
            <a:r>
              <a:rPr lang="sk-S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Verchenko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</a:p>
          <a:p>
            <a:pPr marL="714375" indent="-285750">
              <a:buFont typeface="Arial" panose="020B0604020202020204" pitchFamily="34" charset="0"/>
              <a:buChar char="•"/>
            </a:pPr>
            <a:r>
              <a:rPr lang="sk-SK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silné supravodivé párovanie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silou väzby 2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sk-SK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k-SK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sk-SK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sk-SK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sk-SK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sk-SK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4.4</a:t>
            </a:r>
          </a:p>
          <a:p>
            <a:pPr marL="714375" indent="-285750">
              <a:buFont typeface="Arial" panose="020B0604020202020204" pitchFamily="34" charset="0"/>
              <a:buChar char="•"/>
            </a:pP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namerané dáta sú v dobrej zhode s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sk-S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-modelom pre </a:t>
            </a:r>
            <a:r>
              <a:rPr lang="sk-SK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jednu supravodivú medzeru</a:t>
            </a:r>
          </a:p>
          <a:p>
            <a:pPr marL="714375" indent="-285750">
              <a:buFont typeface="Arial" panose="020B0604020202020204" pitchFamily="34" charset="0"/>
              <a:buChar char="•"/>
            </a:pPr>
            <a:r>
              <a:rPr lang="sk-SK" sz="1600" dirty="0">
                <a:latin typeface="Times New Roman" panose="02020603050405020304"/>
                <a:cs typeface="Times New Roman" panose="02020603050405020304" pitchFamily="18" charset="0"/>
              </a:rPr>
              <a:t>zalomenie skoku v tepelnej kapacite: </a:t>
            </a:r>
            <a:r>
              <a:rPr lang="sk-SK" sz="1600" b="1" dirty="0">
                <a:latin typeface="Times New Roman" panose="02020603050405020304"/>
                <a:cs typeface="Times New Roman" panose="02020603050405020304" pitchFamily="18" charset="0"/>
              </a:rPr>
              <a:t>prítomnosť dodatočnej objemovej supravodivej fázy </a:t>
            </a:r>
            <a:r>
              <a:rPr lang="sk-SK" sz="1600" dirty="0">
                <a:latin typeface="Times New Roman" panose="02020603050405020304"/>
                <a:cs typeface="Times New Roman" panose="02020603050405020304" pitchFamily="18" charset="0"/>
              </a:rPr>
              <a:t>s rovnakou </a:t>
            </a:r>
            <a:r>
              <a:rPr lang="sk-SK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sk-SK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sk-SK" sz="1600" dirty="0">
                <a:latin typeface="Times New Roman" panose="02020603050405020304"/>
                <a:cs typeface="Times New Roman" panose="02020603050405020304" pitchFamily="18" charset="0"/>
              </a:rPr>
              <a:t>  a  rôznym </a:t>
            </a:r>
            <a:r>
              <a:rPr lang="sk-SK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sk-SK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sk-SK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sk-SK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c2</a:t>
            </a:r>
            <a:endParaRPr lang="sk-S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878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objekt pre dátum 10">
            <a:extLst>
              <a:ext uri="{FF2B5EF4-FFF2-40B4-BE49-F238E27FC236}">
                <a16:creationId xmlns:a16="http://schemas.microsoft.com/office/drawing/2014/main" id="{68B2AE9A-6D7B-4EF8-BA6B-9C61E60C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56E9-4035-448D-8887-DEFBADB5BDD9}" type="datetime1">
              <a:rPr lang="sk-SK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17.6.2020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Rovná spojnica 18">
            <a:extLst>
              <a:ext uri="{FF2B5EF4-FFF2-40B4-BE49-F238E27FC236}">
                <a16:creationId xmlns:a16="http://schemas.microsoft.com/office/drawing/2014/main" id="{D50BD2F7-AF45-4091-ABA9-4C4DE62F15A4}"/>
              </a:ext>
            </a:extLst>
          </p:cNvPr>
          <p:cNvCxnSpPr>
            <a:cxnSpLocks/>
          </p:cNvCxnSpPr>
          <p:nvPr/>
        </p:nvCxnSpPr>
        <p:spPr>
          <a:xfrm>
            <a:off x="357051" y="1089830"/>
            <a:ext cx="83723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Nadpis 1">
            <a:extLst>
              <a:ext uri="{FF2B5EF4-FFF2-40B4-BE49-F238E27FC236}">
                <a16:creationId xmlns:a16="http://schemas.microsoft.com/office/drawing/2014/main" id="{9DDE722A-3782-47A1-9F5B-AA50AB71ABAE}"/>
              </a:ext>
            </a:extLst>
          </p:cNvPr>
          <p:cNvSpPr txBox="1">
            <a:spLocks/>
          </p:cNvSpPr>
          <p:nvPr/>
        </p:nvSpPr>
        <p:spPr>
          <a:xfrm>
            <a:off x="0" y="599891"/>
            <a:ext cx="9144000" cy="8504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STM</a:t>
            </a:r>
            <a:r>
              <a:rPr lang="sk-SK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/STS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merania</a:t>
            </a:r>
            <a:endParaRPr lang="sk-SK" sz="360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1865AB62-A544-46FA-8707-C74843031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98" y="1151409"/>
            <a:ext cx="2515390" cy="4012764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4A778154-887C-49A6-9357-16FCC8959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015" y="1242315"/>
            <a:ext cx="2737686" cy="4261493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654FE12A-AD15-47A4-9EDF-D12DEC9BC9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7782"/>
          <a:stretch/>
        </p:blipFill>
        <p:spPr>
          <a:xfrm>
            <a:off x="5973637" y="1118251"/>
            <a:ext cx="2865563" cy="1799118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3E3B2B20-12D7-44CB-BAAE-8277EFDAA8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440"/>
          <a:stretch/>
        </p:blipFill>
        <p:spPr>
          <a:xfrm>
            <a:off x="6128177" y="3147370"/>
            <a:ext cx="2571309" cy="2239262"/>
          </a:xfrm>
          <a:prstGeom prst="rect">
            <a:avLst/>
          </a:prstGeom>
        </p:spPr>
      </p:pic>
      <p:sp>
        <p:nvSpPr>
          <p:cNvPr id="14" name="Obdĺžnik 13">
            <a:extLst>
              <a:ext uri="{FF2B5EF4-FFF2-40B4-BE49-F238E27FC236}">
                <a16:creationId xmlns:a16="http://schemas.microsoft.com/office/drawing/2014/main" id="{344927CE-254E-4C29-AD3F-A3EDF99E4E29}"/>
              </a:ext>
            </a:extLst>
          </p:cNvPr>
          <p:cNvSpPr/>
          <p:nvPr/>
        </p:nvSpPr>
        <p:spPr>
          <a:xfrm>
            <a:off x="473694" y="5671990"/>
            <a:ext cx="70956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1600" b="1" dirty="0">
                <a:cs typeface="Times New Roman" panose="02020603050405020304" pitchFamily="18" charset="0"/>
              </a:rPr>
              <a:t>viac povrchových fáz</a:t>
            </a:r>
            <a:r>
              <a:rPr lang="sk-SK" sz="1600" dirty="0">
                <a:cs typeface="Times New Roman" panose="02020603050405020304" pitchFamily="18" charset="0"/>
              </a:rPr>
              <a:t> s rôznou energetickou medzerou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1600" dirty="0">
                <a:cs typeface="Times New Roman" panose="02020603050405020304" pitchFamily="18" charset="0"/>
              </a:rPr>
              <a:t>„</a:t>
            </a:r>
            <a:r>
              <a:rPr lang="sk-SK" sz="1600" dirty="0" err="1">
                <a:cs typeface="Times New Roman" panose="02020603050405020304" pitchFamily="18" charset="0"/>
              </a:rPr>
              <a:t>dvojmedzerové</a:t>
            </a:r>
            <a:r>
              <a:rPr lang="sk-SK" sz="1600" dirty="0">
                <a:cs typeface="Times New Roman" panose="02020603050405020304" pitchFamily="18" charset="0"/>
              </a:rPr>
              <a:t>“ </a:t>
            </a:r>
            <a:r>
              <a:rPr lang="sk-SK" sz="1600" dirty="0" err="1">
                <a:cs typeface="Times New Roman" panose="02020603050405020304" pitchFamily="18" charset="0"/>
              </a:rPr>
              <a:t>spekrá</a:t>
            </a:r>
            <a:r>
              <a:rPr lang="sk-SK" sz="1600" dirty="0">
                <a:cs typeface="Times New Roman" panose="02020603050405020304" pitchFamily="18" charset="0"/>
              </a:rPr>
              <a:t> – dôsledok súčasného tunelovania do dvoch fáz</a:t>
            </a:r>
            <a:endParaRPr lang="en-US" sz="16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7625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íva">
  <a:themeElements>
    <a:clrScheme name="Modrá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5577</TotalTime>
  <Words>1336</Words>
  <Application>Microsoft Office PowerPoint</Application>
  <PresentationFormat>Prezentácia na obrazovke (4:3)</PresentationFormat>
  <Paragraphs>139</Paragraphs>
  <Slides>15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0" baseType="lpstr">
      <vt:lpstr>Arial</vt:lpstr>
      <vt:lpstr>Calibri</vt:lpstr>
      <vt:lpstr>Cambria Math</vt:lpstr>
      <vt:lpstr>Times New Roman</vt:lpstr>
      <vt:lpstr>Retrospektíva</vt:lpstr>
      <vt:lpstr>AC kalorimetria supravodičov   Doktorandský seminár ÚEF SAV</vt:lpstr>
      <vt:lpstr>Prehľad</vt:lpstr>
      <vt:lpstr>Prezentácia programu PowerPoint</vt:lpstr>
      <vt:lpstr>Prezentácia programu PowerPoint</vt:lpstr>
      <vt:lpstr>Motivácia Mo8Ga41 a Mo7VGa41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Závery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LOKÁLNA MAGNETOMETRIA SUPRAVODIČA YB6 S POMOCOU MINIATÚRNYCH HALLOVSKÝCH SENZOROV</dc:title>
  <dc:creator>Miroslav Marcin</dc:creator>
  <cp:lastModifiedBy>Miroslav Marcin</cp:lastModifiedBy>
  <cp:revision>152</cp:revision>
  <dcterms:created xsi:type="dcterms:W3CDTF">2016-05-27T10:22:50Z</dcterms:created>
  <dcterms:modified xsi:type="dcterms:W3CDTF">2020-06-17T21:16:10Z</dcterms:modified>
</cp:coreProperties>
</file>