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1" r:id="rId3"/>
    <p:sldId id="258" r:id="rId4"/>
    <p:sldId id="263" r:id="rId5"/>
    <p:sldId id="269" r:id="rId6"/>
    <p:sldId id="264" r:id="rId7"/>
    <p:sldId id="265" r:id="rId8"/>
    <p:sldId id="272" r:id="rId9"/>
    <p:sldId id="270" r:id="rId10"/>
    <p:sldId id="262" r:id="rId11"/>
    <p:sldId id="268" r:id="rId12"/>
    <p:sldId id="260" r:id="rId13"/>
    <p:sldId id="273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00A249"/>
    <a:srgbClr val="4851A2"/>
    <a:srgbClr val="90147E"/>
    <a:srgbClr val="2D3265"/>
    <a:srgbClr val="BC8F00"/>
    <a:srgbClr val="C61C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76" autoAdjust="0"/>
    <p:restoredTop sz="94660"/>
  </p:normalViewPr>
  <p:slideViewPr>
    <p:cSldViewPr snapToGrid="0">
      <p:cViewPr varScale="1">
        <p:scale>
          <a:sx n="90" d="100"/>
          <a:sy n="90" d="100"/>
        </p:scale>
        <p:origin x="11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Uzivatel\AppData\Local\Temp\Insulin_LA_24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errBars>
            <c:errBarType val="both"/>
            <c:errValType val="cust"/>
            <c:noEndCap val="0"/>
            <c:plus>
              <c:numRef>
                <c:f>insulin!$AE$20:$AE$25</c:f>
                <c:numCache>
                  <c:formatCode>General</c:formatCode>
                  <c:ptCount val="6"/>
                  <c:pt idx="0">
                    <c:v>22.951229930761954</c:v>
                  </c:pt>
                  <c:pt idx="1">
                    <c:v>6.592522968165353</c:v>
                  </c:pt>
                  <c:pt idx="2">
                    <c:v>4.3973341643673658</c:v>
                  </c:pt>
                  <c:pt idx="3">
                    <c:v>9.230450178756298</c:v>
                  </c:pt>
                  <c:pt idx="4">
                    <c:v>13.808009916460405</c:v>
                  </c:pt>
                  <c:pt idx="5">
                    <c:v>12.949395964373759</c:v>
                  </c:pt>
                </c:numCache>
              </c:numRef>
            </c:plus>
            <c:minus>
              <c:numRef>
                <c:f>insulin!$AE$20:$AE$25</c:f>
                <c:numCache>
                  <c:formatCode>General</c:formatCode>
                  <c:ptCount val="6"/>
                  <c:pt idx="0">
                    <c:v>22.951229930761954</c:v>
                  </c:pt>
                  <c:pt idx="1">
                    <c:v>6.592522968165353</c:v>
                  </c:pt>
                  <c:pt idx="2">
                    <c:v>4.3973341643673658</c:v>
                  </c:pt>
                  <c:pt idx="3">
                    <c:v>9.230450178756298</c:v>
                  </c:pt>
                  <c:pt idx="4">
                    <c:v>13.808009916460405</c:v>
                  </c:pt>
                  <c:pt idx="5">
                    <c:v>12.949395964373759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insulin!$Z$20:$Z$25</c:f>
              <c:strCache>
                <c:ptCount val="6"/>
                <c:pt idx="0">
                  <c:v>control</c:v>
                </c:pt>
                <c:pt idx="1">
                  <c:v>IF </c:v>
                </c:pt>
                <c:pt idx="2">
                  <c:v>IF + R 10</c:v>
                </c:pt>
                <c:pt idx="3">
                  <c:v>IF + R 5</c:v>
                </c:pt>
                <c:pt idx="4">
                  <c:v>R 10 µM</c:v>
                </c:pt>
                <c:pt idx="5">
                  <c:v>R 5 µM</c:v>
                </c:pt>
              </c:strCache>
            </c:strRef>
          </c:cat>
          <c:val>
            <c:numRef>
              <c:f>insulin!$AD$20:$AD$25</c:f>
              <c:numCache>
                <c:formatCode>General</c:formatCode>
                <c:ptCount val="6"/>
                <c:pt idx="0">
                  <c:v>100.00007487905033</c:v>
                </c:pt>
                <c:pt idx="1">
                  <c:v>59.783176792295805</c:v>
                </c:pt>
                <c:pt idx="2">
                  <c:v>80.747223873498982</c:v>
                </c:pt>
                <c:pt idx="3">
                  <c:v>99.153130820750576</c:v>
                </c:pt>
                <c:pt idx="4">
                  <c:v>103.28499323802161</c:v>
                </c:pt>
                <c:pt idx="5">
                  <c:v>103.28499323802161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7A-4D3E-B8AE-B808D965E49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20479808"/>
        <c:axId val="2020480352"/>
      </c:barChart>
      <c:catAx>
        <c:axId val="202047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020480352"/>
        <c:crosses val="autoZero"/>
        <c:auto val="1"/>
        <c:lblAlgn val="ctr"/>
        <c:lblOffset val="100"/>
        <c:noMultiLvlLbl val="0"/>
      </c:catAx>
      <c:valAx>
        <c:axId val="2020480352"/>
        <c:scaling>
          <c:orientation val="minMax"/>
          <c:max val="13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 sz="1400" b="0"/>
                  <a:t>Viabilita buniek,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020479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0.25833</cdr:x>
      <cdr:y>0.33851</cdr:y>
    </cdr:from>
    <cdr:to>
      <cdr:x>0.36667</cdr:x>
      <cdr:y>0.44905</cdr:y>
    </cdr:to>
    <cdr:sp macro="" textlink="">
      <cdr:nvSpPr>
        <cdr:cNvPr id="2" name="BlokTextu 1"/>
        <cdr:cNvSpPr txBox="1"/>
      </cdr:nvSpPr>
      <cdr:spPr>
        <a:xfrm xmlns:a="http://schemas.openxmlformats.org/drawingml/2006/main">
          <a:off x="1181100" y="933450"/>
          <a:ext cx="4953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400"/>
            <a:t>***</a:t>
          </a:r>
          <a:endParaRPr lang="sk-SK" sz="1400"/>
        </a:p>
      </cdr:txBody>
    </cdr:sp>
  </cdr:relSizeAnchor>
  <cdr:relSizeAnchor xmlns:cdr="http://schemas.openxmlformats.org/drawingml/2006/chartDrawing">
    <cdr:from>
      <cdr:x>0.39861</cdr:x>
      <cdr:y>0.2844</cdr:y>
    </cdr:from>
    <cdr:to>
      <cdr:x>0.50694</cdr:x>
      <cdr:y>0.39493</cdr:y>
    </cdr:to>
    <cdr:sp macro="" textlink="">
      <cdr:nvSpPr>
        <cdr:cNvPr id="3" name="BlokTextu 1"/>
        <cdr:cNvSpPr txBox="1"/>
      </cdr:nvSpPr>
      <cdr:spPr>
        <a:xfrm xmlns:a="http://schemas.openxmlformats.org/drawingml/2006/main">
          <a:off x="1822450" y="784225"/>
          <a:ext cx="4953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dirty="0"/>
            <a:t>***</a:t>
          </a:r>
          <a:endParaRPr lang="sk-SK" sz="14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4ED6-DABE-4BC2-AD37-4E75B0734F7B}" type="datetimeFigureOut">
              <a:rPr lang="sk-SK" smtClean="0"/>
              <a:t>17. 6. 2020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0C041-C84B-42E1-81F7-C49BD923D434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297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4ED6-DABE-4BC2-AD37-4E75B0734F7B}" type="datetimeFigureOut">
              <a:rPr lang="sk-SK" smtClean="0"/>
              <a:t>17. 6. 2020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0C041-C84B-42E1-81F7-C49BD923D4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4455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4ED6-DABE-4BC2-AD37-4E75B0734F7B}" type="datetimeFigureOut">
              <a:rPr lang="sk-SK" smtClean="0"/>
              <a:t>17. 6. 2020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0C041-C84B-42E1-81F7-C49BD923D4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451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4ED6-DABE-4BC2-AD37-4E75B0734F7B}" type="datetimeFigureOut">
              <a:rPr lang="sk-SK" smtClean="0"/>
              <a:t>17. 6. 2020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0C041-C84B-42E1-81F7-C49BD923D4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865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4ED6-DABE-4BC2-AD37-4E75B0734F7B}" type="datetimeFigureOut">
              <a:rPr lang="sk-SK" smtClean="0"/>
              <a:t>17. 6. 2020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0C041-C84B-42E1-81F7-C49BD923D434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852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4ED6-DABE-4BC2-AD37-4E75B0734F7B}" type="datetimeFigureOut">
              <a:rPr lang="sk-SK" smtClean="0"/>
              <a:t>17. 6. 2020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0C041-C84B-42E1-81F7-C49BD923D4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012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4ED6-DABE-4BC2-AD37-4E75B0734F7B}" type="datetimeFigureOut">
              <a:rPr lang="sk-SK" smtClean="0"/>
              <a:t>17. 6. 2020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0C041-C84B-42E1-81F7-C49BD923D4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5972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4ED6-DABE-4BC2-AD37-4E75B0734F7B}" type="datetimeFigureOut">
              <a:rPr lang="sk-SK" smtClean="0"/>
              <a:t>17. 6. 2020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0C041-C84B-42E1-81F7-C49BD923D4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0537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4ED6-DABE-4BC2-AD37-4E75B0734F7B}" type="datetimeFigureOut">
              <a:rPr lang="sk-SK" smtClean="0"/>
              <a:t>17. 6. 2020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0C041-C84B-42E1-81F7-C49BD923D4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9783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1A64ED6-DABE-4BC2-AD37-4E75B0734F7B}" type="datetimeFigureOut">
              <a:rPr lang="sk-SK" smtClean="0"/>
              <a:t>17. 6. 2020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70C041-C84B-42E1-81F7-C49BD923D4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9205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4ED6-DABE-4BC2-AD37-4E75B0734F7B}" type="datetimeFigureOut">
              <a:rPr lang="sk-SK" smtClean="0"/>
              <a:t>17. 6. 2020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0C041-C84B-42E1-81F7-C49BD923D4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7352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1A64ED6-DABE-4BC2-AD37-4E75B0734F7B}" type="datetimeFigureOut">
              <a:rPr lang="sk-SK" smtClean="0"/>
              <a:t>17. 6. 2020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170C041-C84B-42E1-81F7-C49BD923D434}" type="slidenum">
              <a:rPr lang="sk-SK" smtClean="0"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51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emf"/><Relationship Id="rId3" Type="http://schemas.openxmlformats.org/officeDocument/2006/relationships/image" Target="../media/image7.emf"/><Relationship Id="rId7" Type="http://schemas.openxmlformats.org/officeDocument/2006/relationships/image" Target="../media/image6.emf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4.jpe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5.png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6463" y="2967335"/>
            <a:ext cx="88231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b="1" cap="small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Štúdium Úlohy Hydrofóbnych Interakcií vo Funkčnej a Štrukturálnej Integrite </a:t>
            </a:r>
            <a:r>
              <a:rPr lang="sk-SK" sz="2400" b="1" cap="small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Supramolekulárnych</a:t>
            </a:r>
            <a:r>
              <a:rPr lang="sk-SK" sz="2400" b="1" cap="small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Komplexov Proteínov 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70" y="344063"/>
            <a:ext cx="1194286" cy="1382857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375830" y="5507373"/>
            <a:ext cx="5451391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rgbClr val="90147E"/>
              </a:buClr>
            </a:pPr>
            <a:r>
              <a:rPr lang="sk-SK" sz="1400" i="1" dirty="0">
                <a:latin typeface="+mj-lt"/>
              </a:rPr>
              <a:t>Školiteľ:  </a:t>
            </a:r>
            <a:r>
              <a:rPr lang="sk-SK" sz="1600" dirty="0">
                <a:latin typeface="+mj-lt"/>
              </a:rPr>
              <a:t>K. Šipošová, PhD.</a:t>
            </a:r>
          </a:p>
          <a:p>
            <a:pPr algn="just">
              <a:spcAft>
                <a:spcPts val="600"/>
              </a:spcAft>
              <a:buClr>
                <a:srgbClr val="90147E"/>
              </a:buClr>
            </a:pPr>
            <a:r>
              <a:rPr lang="sk-SK" sz="1400" i="1" dirty="0">
                <a:latin typeface="+mj-lt"/>
              </a:rPr>
              <a:t>Konzultant:  </a:t>
            </a:r>
            <a:r>
              <a:rPr lang="sk-SK" sz="1600" dirty="0">
                <a:latin typeface="+mj-lt"/>
              </a:rPr>
              <a:t>A. </a:t>
            </a:r>
            <a:r>
              <a:rPr lang="sk-SK" sz="1600" dirty="0" err="1">
                <a:latin typeface="+mj-lt"/>
              </a:rPr>
              <a:t>Musatov</a:t>
            </a:r>
            <a:r>
              <a:rPr lang="sk-SK" sz="1600" dirty="0">
                <a:latin typeface="+mj-lt"/>
              </a:rPr>
              <a:t>, DrSc.</a:t>
            </a:r>
          </a:p>
        </p:txBody>
      </p:sp>
      <p:sp>
        <p:nvSpPr>
          <p:cNvPr id="7" name="Obdĺžnik 6"/>
          <p:cNvSpPr/>
          <p:nvPr/>
        </p:nvSpPr>
        <p:spPr>
          <a:xfrm>
            <a:off x="3387809" y="5830539"/>
            <a:ext cx="54513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  <a:buClr>
                <a:srgbClr val="90147E"/>
              </a:buClr>
            </a:pPr>
            <a:r>
              <a:rPr lang="sk-SK" sz="1600" b="1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Biofyzika</a:t>
            </a:r>
            <a:r>
              <a:rPr lang="sk-SK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, 4-1-12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5211196" y="344063"/>
            <a:ext cx="378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b="1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Doktorandský seminár</a:t>
            </a:r>
          </a:p>
        </p:txBody>
      </p:sp>
    </p:spTree>
    <p:extLst>
      <p:ext uri="{BB962C8B-B14F-4D97-AF65-F5344CB8AC3E}">
        <p14:creationId xmlns:p14="http://schemas.microsoft.com/office/powerpoint/2010/main" val="3934186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87" y="2374906"/>
            <a:ext cx="3453431" cy="36126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BlokTextu 2"/>
          <p:cNvSpPr txBox="1"/>
          <p:nvPr/>
        </p:nvSpPr>
        <p:spPr>
          <a:xfrm>
            <a:off x="466622" y="6025193"/>
            <a:ext cx="31895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 err="1"/>
              <a:t>Swomley</a:t>
            </a:r>
            <a:r>
              <a:rPr lang="sk-SK" sz="800" dirty="0"/>
              <a:t> a kol. </a:t>
            </a:r>
            <a:r>
              <a:rPr lang="sk-SK" sz="800" dirty="0" err="1"/>
              <a:t>Biochimica</a:t>
            </a:r>
            <a:r>
              <a:rPr lang="sk-SK" sz="800" dirty="0"/>
              <a:t> et </a:t>
            </a:r>
            <a:r>
              <a:rPr lang="sk-SK" sz="800" dirty="0" err="1"/>
              <a:t>Biophysica</a:t>
            </a:r>
            <a:r>
              <a:rPr lang="sk-SK" sz="800" dirty="0"/>
              <a:t> </a:t>
            </a:r>
            <a:r>
              <a:rPr lang="sk-SK" sz="800" dirty="0" err="1"/>
              <a:t>Acta</a:t>
            </a:r>
            <a:r>
              <a:rPr lang="sk-SK" sz="800" dirty="0"/>
              <a:t> 1842 (2014) 1248–1257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36528" y="6438102"/>
            <a:ext cx="2985478" cy="391810"/>
            <a:chOff x="36528" y="6438102"/>
            <a:chExt cx="2985478" cy="391810"/>
          </a:xfrm>
        </p:grpSpPr>
        <p:pic>
          <p:nvPicPr>
            <p:cNvPr id="5" name="Obrázok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28" y="6438102"/>
              <a:ext cx="338381" cy="391810"/>
            </a:xfrm>
            <a:prstGeom prst="rect">
              <a:avLst/>
            </a:prstGeom>
          </p:spPr>
        </p:pic>
        <p:sp>
          <p:nvSpPr>
            <p:cNvPr id="6" name="BlokTextu 5"/>
            <p:cNvSpPr txBox="1"/>
            <p:nvPr/>
          </p:nvSpPr>
          <p:spPr>
            <a:xfrm>
              <a:off x="334688" y="6513345"/>
              <a:ext cx="26873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Doktorandský seminár, 18. jún 2020</a:t>
              </a:r>
            </a:p>
          </p:txBody>
        </p:sp>
      </p:grpSp>
      <p:pic>
        <p:nvPicPr>
          <p:cNvPr id="8" name="Picture 2" descr="http://vanraamsdonklab.vai.org/wp-content/uploads/sites/38/2015/07/vanraamsdonk-figure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2424" y="3899213"/>
            <a:ext cx="3352800" cy="212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2BA5A3FE-B504-4884-A5E2-5FFE87CF01E2}"/>
              </a:ext>
            </a:extLst>
          </p:cNvPr>
          <p:cNvSpPr txBox="1">
            <a:spLocks/>
          </p:cNvSpPr>
          <p:nvPr/>
        </p:nvSpPr>
        <p:spPr>
          <a:xfrm>
            <a:off x="374909" y="298783"/>
            <a:ext cx="7780315" cy="838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2400" b="1" dirty="0">
                <a:solidFill>
                  <a:srgbClr val="9014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Oxidačný stres  </a:t>
            </a:r>
            <a:r>
              <a:rPr lang="sk-SK" sz="2000" b="1" dirty="0" err="1">
                <a:solidFill>
                  <a:srgbClr val="9014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sk-SK" sz="2000" b="1" dirty="0">
                <a:solidFill>
                  <a:srgbClr val="9014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sk-SK" sz="2400" b="1" dirty="0">
                <a:solidFill>
                  <a:srgbClr val="9014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Starnutie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34687" y="1192121"/>
            <a:ext cx="872358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>
                <a:srgbClr val="90147E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ovplyvňuje starnutie jednotlivé systémy v tele samostatne, alebo</a:t>
            </a:r>
            <a:r>
              <a:rPr kumimoji="0" lang="sk-SK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ovplyvňuje telo ako celok? </a:t>
            </a:r>
            <a:endParaRPr lang="sk-SK" sz="1400" dirty="0">
              <a:latin typeface="+mj-lt"/>
              <a:cs typeface="Arial" pitchFamily="34" charset="0"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3788118" y="1984656"/>
            <a:ext cx="5229935" cy="165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0" indent="-180000" algn="just" defTabSz="914400" fontAlgn="base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>
                <a:srgbClr val="7030A0">
                  <a:lumMod val="75000"/>
                </a:srgbClr>
              </a:buClr>
              <a:buFont typeface="Wingdings" pitchFamily="2" charset="2"/>
              <a:buChar char="§"/>
            </a:pPr>
            <a:r>
              <a:rPr lang="sk-SK" sz="1400" dirty="0">
                <a:solidFill>
                  <a:prstClr val="black"/>
                </a:solidFill>
                <a:latin typeface="+mj-lt"/>
                <a:ea typeface="Times New Roman" pitchFamily="18" charset="0"/>
                <a:cs typeface="Arial" pitchFamily="34" charset="0"/>
              </a:rPr>
              <a:t>prečo niektorí ľudia starnú pomalšie ako ostatní? </a:t>
            </a:r>
            <a:endParaRPr lang="sk-SK" sz="1400" dirty="0">
              <a:solidFill>
                <a:prstClr val="black"/>
              </a:solidFill>
              <a:latin typeface="+mj-lt"/>
              <a:cs typeface="Arial" pitchFamily="34" charset="0"/>
            </a:endParaRPr>
          </a:p>
          <a:p>
            <a:pPr marL="180000" lvl="0" indent="-180000" algn="just" defTabSz="914400" fontAlgn="base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>
                <a:srgbClr val="7030A0">
                  <a:lumMod val="75000"/>
                </a:srgbClr>
              </a:buClr>
              <a:buFont typeface="Wingdings" pitchFamily="2" charset="2"/>
              <a:buChar char="§"/>
            </a:pPr>
            <a:r>
              <a:rPr lang="sk-SK" sz="1400" dirty="0">
                <a:solidFill>
                  <a:prstClr val="black"/>
                </a:solidFill>
                <a:latin typeface="+mj-lt"/>
                <a:ea typeface="Times New Roman" pitchFamily="18" charset="0"/>
                <a:cs typeface="Arial" pitchFamily="34" charset="0"/>
              </a:rPr>
              <a:t>aké je zapojenie jednotlivých mechanizmov bunky v procese starnutia?</a:t>
            </a:r>
            <a:endParaRPr lang="sk-SK" sz="1400" dirty="0">
              <a:solidFill>
                <a:prstClr val="black"/>
              </a:solidFill>
              <a:latin typeface="+mj-lt"/>
              <a:cs typeface="Arial" pitchFamily="34" charset="0"/>
            </a:endParaRPr>
          </a:p>
          <a:p>
            <a:pPr marL="180000" lvl="0" indent="-180000" algn="just" defTabSz="914400" fontAlgn="base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>
                <a:srgbClr val="7030A0">
                  <a:lumMod val="75000"/>
                </a:srgbClr>
              </a:buClr>
              <a:buFont typeface="Wingdings" pitchFamily="2" charset="2"/>
              <a:buChar char="§"/>
            </a:pPr>
            <a:r>
              <a:rPr lang="sk-SK" sz="1400" dirty="0">
                <a:solidFill>
                  <a:prstClr val="black"/>
                </a:solidFill>
                <a:latin typeface="+mj-lt"/>
                <a:ea typeface="Times New Roman" pitchFamily="18" charset="0"/>
                <a:cs typeface="Arial" pitchFamily="34" charset="0"/>
              </a:rPr>
              <a:t>je možné manipuláciou s týmito mechanizmami ovplyvniť starnutie? </a:t>
            </a:r>
            <a:endParaRPr lang="sk-SK" sz="1400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659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36528" y="6438102"/>
            <a:ext cx="2985478" cy="391810"/>
            <a:chOff x="36528" y="6438102"/>
            <a:chExt cx="2985478" cy="391810"/>
          </a:xfrm>
        </p:grpSpPr>
        <p:pic>
          <p:nvPicPr>
            <p:cNvPr id="4" name="Obrázok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28" y="6438102"/>
              <a:ext cx="338381" cy="391810"/>
            </a:xfrm>
            <a:prstGeom prst="rect">
              <a:avLst/>
            </a:prstGeom>
          </p:spPr>
        </p:pic>
        <p:sp>
          <p:nvSpPr>
            <p:cNvPr id="5" name="BlokTextu 4"/>
            <p:cNvSpPr txBox="1"/>
            <p:nvPr/>
          </p:nvSpPr>
          <p:spPr>
            <a:xfrm>
              <a:off x="334688" y="6513345"/>
              <a:ext cx="26873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Doktorandský seminár, 18. jún 2020</a:t>
              </a:r>
            </a:p>
          </p:txBody>
        </p:sp>
      </p:grpSp>
      <p:pic>
        <p:nvPicPr>
          <p:cNvPr id="26" name="Obrázok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711" y="1577433"/>
            <a:ext cx="3300413" cy="3647123"/>
          </a:xfrm>
          <a:prstGeom prst="rect">
            <a:avLst/>
          </a:prstGeom>
        </p:spPr>
      </p:pic>
      <p:sp>
        <p:nvSpPr>
          <p:cNvPr id="32" name="Obdĺžnik 31"/>
          <p:cNvSpPr/>
          <p:nvPr/>
        </p:nvSpPr>
        <p:spPr>
          <a:xfrm>
            <a:off x="3219826" y="5224556"/>
            <a:ext cx="342389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>
                <a:latin typeface="+mj-lt"/>
                <a:ea typeface="Times New Roman" panose="02020603050405020304" pitchFamily="18" charset="0"/>
              </a:rPr>
              <a:t>Yuste</a:t>
            </a:r>
            <a:r>
              <a:rPr lang="en-US" sz="800" dirty="0">
                <a:latin typeface="+mj-lt"/>
                <a:ea typeface="Times New Roman" panose="02020603050405020304" pitchFamily="18" charset="0"/>
              </a:rPr>
              <a:t>, J. E., a </a:t>
            </a:r>
            <a:r>
              <a:rPr lang="en-US" sz="800" dirty="0" err="1">
                <a:latin typeface="+mj-lt"/>
                <a:ea typeface="Times New Roman" panose="02020603050405020304" pitchFamily="18" charset="0"/>
              </a:rPr>
              <a:t>kol</a:t>
            </a:r>
            <a:r>
              <a:rPr lang="en-US" sz="800" dirty="0">
                <a:latin typeface="+mj-lt"/>
                <a:ea typeface="Times New Roman" panose="02020603050405020304" pitchFamily="18" charset="0"/>
              </a:rPr>
              <a:t>. 2015. </a:t>
            </a:r>
            <a:r>
              <a:rPr lang="en-US" sz="800" i="1" dirty="0">
                <a:latin typeface="+mj-lt"/>
                <a:ea typeface="Times New Roman" panose="02020603050405020304" pitchFamily="18" charset="0"/>
              </a:rPr>
              <a:t>Front Cell </a:t>
            </a:r>
            <a:r>
              <a:rPr lang="en-US" sz="800" i="1" dirty="0" err="1">
                <a:latin typeface="+mj-lt"/>
                <a:ea typeface="Times New Roman" panose="02020603050405020304" pitchFamily="18" charset="0"/>
              </a:rPr>
              <a:t>Neurosci</a:t>
            </a:r>
            <a:r>
              <a:rPr lang="en-US" sz="800" i="1" dirty="0"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800" dirty="0">
                <a:latin typeface="+mj-lt"/>
                <a:ea typeface="Times New Roman" panose="02020603050405020304" pitchFamily="18" charset="0"/>
              </a:rPr>
              <a:t>9, 322</a:t>
            </a:r>
            <a:endParaRPr lang="sk-SK" sz="800" dirty="0">
              <a:latin typeface="+mj-lt"/>
            </a:endParaRP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CFE50014-BE50-426F-B01C-BEE84E19C190}"/>
              </a:ext>
            </a:extLst>
          </p:cNvPr>
          <p:cNvSpPr txBox="1">
            <a:spLocks/>
          </p:cNvSpPr>
          <p:nvPr/>
        </p:nvSpPr>
        <p:spPr>
          <a:xfrm>
            <a:off x="97568" y="433572"/>
            <a:ext cx="8648701" cy="37862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sk-SK" sz="2400" b="1" dirty="0">
                <a:solidFill>
                  <a:srgbClr val="00A2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Oxidačný stres a starnutie </a:t>
            </a:r>
            <a:r>
              <a:rPr lang="sk-SK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sk-SK" sz="24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Neurodegeneratívne</a:t>
            </a:r>
            <a:r>
              <a:rPr lang="sk-SK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ochorenia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48552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kupina 11"/>
          <p:cNvGrpSpPr/>
          <p:nvPr/>
        </p:nvGrpSpPr>
        <p:grpSpPr>
          <a:xfrm>
            <a:off x="36528" y="6438102"/>
            <a:ext cx="2985478" cy="391810"/>
            <a:chOff x="36528" y="6438102"/>
            <a:chExt cx="2985478" cy="391810"/>
          </a:xfrm>
        </p:grpSpPr>
        <p:pic>
          <p:nvPicPr>
            <p:cNvPr id="13" name="Obrázok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28" y="6438102"/>
              <a:ext cx="338381" cy="391810"/>
            </a:xfrm>
            <a:prstGeom prst="rect">
              <a:avLst/>
            </a:prstGeom>
          </p:spPr>
        </p:pic>
        <p:sp>
          <p:nvSpPr>
            <p:cNvPr id="14" name="BlokTextu 13"/>
            <p:cNvSpPr txBox="1"/>
            <p:nvPr/>
          </p:nvSpPr>
          <p:spPr>
            <a:xfrm>
              <a:off x="334688" y="6513345"/>
              <a:ext cx="26873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Doktorandský seminár, 18. jún 2020</a:t>
              </a:r>
            </a:p>
          </p:txBody>
        </p:sp>
      </p:grpSp>
      <p:sp>
        <p:nvSpPr>
          <p:cNvPr id="15" name="Nadpis 1">
            <a:extLst>
              <a:ext uri="{FF2B5EF4-FFF2-40B4-BE49-F238E27FC236}">
                <a16:creationId xmlns:a16="http://schemas.microsoft.com/office/drawing/2014/main" id="{2BA5A3FE-B504-4884-A5E2-5FFE87CF01E2}"/>
              </a:ext>
            </a:extLst>
          </p:cNvPr>
          <p:cNvSpPr txBox="1">
            <a:spLocks/>
          </p:cNvSpPr>
          <p:nvPr/>
        </p:nvSpPr>
        <p:spPr>
          <a:xfrm>
            <a:off x="117701" y="124742"/>
            <a:ext cx="5468452" cy="838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sk-SK" sz="2500" b="1" dirty="0">
                <a:solidFill>
                  <a:srgbClr val="9014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„Teória“ starnutia</a:t>
            </a:r>
            <a:r>
              <a:rPr lang="sk-SK" sz="2400" b="1" dirty="0">
                <a:solidFill>
                  <a:srgbClr val="9014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       </a:t>
            </a:r>
            <a:r>
              <a:rPr lang="sk-SK" sz="1200" i="1" dirty="0">
                <a:solidFill>
                  <a:srgbClr val="90147E"/>
                </a:solidFill>
              </a:rPr>
              <a:t>vyslovená </a:t>
            </a:r>
            <a:r>
              <a:rPr lang="sk-SK" sz="1200" b="1" i="1" dirty="0" err="1">
                <a:solidFill>
                  <a:srgbClr val="9014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Denham</a:t>
            </a:r>
            <a:r>
              <a:rPr lang="sk-SK" sz="1200" b="1" i="1" dirty="0">
                <a:solidFill>
                  <a:srgbClr val="9014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200" b="1" i="1" dirty="0" err="1">
                <a:solidFill>
                  <a:srgbClr val="9014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Harman</a:t>
            </a:r>
            <a:r>
              <a:rPr lang="sk-SK" sz="1200" i="1" dirty="0" err="1">
                <a:solidFill>
                  <a:srgbClr val="90147E"/>
                </a:solidFill>
              </a:rPr>
              <a:t>-om</a:t>
            </a:r>
            <a:endParaRPr lang="sk-SK" sz="1200" i="1" dirty="0">
              <a:solidFill>
                <a:srgbClr val="90147E"/>
              </a:solidFill>
            </a:endParaRPr>
          </a:p>
        </p:txBody>
      </p:sp>
      <p:sp>
        <p:nvSpPr>
          <p:cNvPr id="17" name="Obdĺžnik 16"/>
          <p:cNvSpPr/>
          <p:nvPr/>
        </p:nvSpPr>
        <p:spPr>
          <a:xfrm>
            <a:off x="205717" y="955049"/>
            <a:ext cx="6351806" cy="1469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 algn="just">
              <a:lnSpc>
                <a:spcPct val="150000"/>
              </a:lnSpc>
              <a:spcAft>
                <a:spcPts val="600"/>
              </a:spcAft>
              <a:buFont typeface="+mj-lt"/>
              <a:buAutoNum type="romanLcPeriod"/>
            </a:pPr>
            <a:r>
              <a:rPr lang="sk-SK" sz="1300" dirty="0">
                <a:latin typeface="+mj-lt"/>
              </a:rPr>
              <a:t>starnutie je dôsledkom hromadenia škodlivých účinkov spôsobených voľnými radikálmi a</a:t>
            </a:r>
          </a:p>
          <a:p>
            <a:pPr marL="180000" indent="-180000" algn="just">
              <a:lnSpc>
                <a:spcPct val="150000"/>
              </a:lnSpc>
              <a:spcAft>
                <a:spcPts val="600"/>
              </a:spcAft>
              <a:buFont typeface="+mj-lt"/>
              <a:buAutoNum type="romanLcPeriod"/>
            </a:pPr>
            <a:r>
              <a:rPr lang="sk-SK" sz="1300" dirty="0">
                <a:latin typeface="+mj-lt"/>
              </a:rPr>
              <a:t>schopnosť organizmu vyrovnať sa s bunkovým poškodením vyvolaným ROS hrá dôležitú úlohu pri určovaní dĺžky života organizmu </a:t>
            </a:r>
            <a:r>
              <a:rPr lang="sk-SK" sz="1000" dirty="0">
                <a:latin typeface="+mj-lt"/>
              </a:rPr>
              <a:t>(</a:t>
            </a:r>
            <a:r>
              <a:rPr lang="sk-SK" sz="1000" i="1" dirty="0" err="1">
                <a:latin typeface="+mj-lt"/>
              </a:rPr>
              <a:t>Harman</a:t>
            </a:r>
            <a:r>
              <a:rPr lang="sk-SK" sz="1000" i="1" dirty="0">
                <a:latin typeface="+mj-lt"/>
              </a:rPr>
              <a:t>, 1956</a:t>
            </a:r>
            <a:r>
              <a:rPr lang="sk-SK" sz="1000" dirty="0">
                <a:latin typeface="+mj-lt"/>
              </a:rPr>
              <a:t>). </a:t>
            </a:r>
          </a:p>
          <a:p>
            <a:pPr marL="400050" indent="-400050" algn="just">
              <a:lnSpc>
                <a:spcPct val="150000"/>
              </a:lnSpc>
              <a:spcAft>
                <a:spcPts val="1200"/>
              </a:spcAft>
            </a:pPr>
            <a:endParaRPr lang="sk-SK" sz="1400" dirty="0"/>
          </a:p>
        </p:txBody>
      </p:sp>
      <p:sp>
        <p:nvSpPr>
          <p:cNvPr id="18" name="Obdĺžnik 17"/>
          <p:cNvSpPr/>
          <p:nvPr/>
        </p:nvSpPr>
        <p:spPr>
          <a:xfrm>
            <a:off x="3945689" y="2834956"/>
            <a:ext cx="509066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700" dirty="0"/>
              <a:t>[D. Harman, “Aging: a theory based on free radical and radiation chemistry,” Journal of Gerontology, vol. 11, no. 3, pp. 298–300, 1956]</a:t>
            </a:r>
          </a:p>
        </p:txBody>
      </p:sp>
      <p:sp>
        <p:nvSpPr>
          <p:cNvPr id="19" name="Obdĺžnik 18"/>
          <p:cNvSpPr/>
          <p:nvPr/>
        </p:nvSpPr>
        <p:spPr>
          <a:xfrm>
            <a:off x="185266" y="2203734"/>
            <a:ext cx="878918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lnSpc>
                <a:spcPct val="150000"/>
              </a:lnSpc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sk-SK" sz="1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oxidačný stres - vzniká pri nerovnováhe medzi bunkovou produkciou pro- a </a:t>
            </a:r>
            <a:r>
              <a:rPr lang="sk-SK" sz="13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anti-oxidantov</a:t>
            </a:r>
            <a:r>
              <a:rPr lang="sk-SK" sz="1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sk-SK" sz="1300" dirty="0">
                <a:latin typeface="+mj-lt"/>
              </a:rPr>
              <a:t>a môže ovplyvniť starnutie v jednotlivých tkanivách a orgánoch </a:t>
            </a:r>
            <a:r>
              <a:rPr lang="sk-SK" sz="1400" dirty="0">
                <a:latin typeface="+mj-lt"/>
              </a:rPr>
              <a:t> </a:t>
            </a:r>
            <a:r>
              <a:rPr lang="sk-SK" sz="1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7523" y="221671"/>
            <a:ext cx="2400416" cy="136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Nadpis 1">
            <a:extLst>
              <a:ext uri="{FF2B5EF4-FFF2-40B4-BE49-F238E27FC236}">
                <a16:creationId xmlns:a16="http://schemas.microsoft.com/office/drawing/2014/main" id="{CFE50014-BE50-426F-B01C-BEE84E19C190}"/>
              </a:ext>
            </a:extLst>
          </p:cNvPr>
          <p:cNvSpPr txBox="1">
            <a:spLocks/>
          </p:cNvSpPr>
          <p:nvPr/>
        </p:nvSpPr>
        <p:spPr>
          <a:xfrm>
            <a:off x="255509" y="3428654"/>
            <a:ext cx="8648701" cy="37862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sk-SK" sz="2400" b="1" dirty="0">
                <a:solidFill>
                  <a:srgbClr val="00A2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Oxidačný stres a starnutie </a:t>
            </a:r>
            <a:r>
              <a:rPr lang="sk-SK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sk-SK" sz="24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Neurodegeneratívne</a:t>
            </a:r>
            <a:r>
              <a:rPr lang="sk-SK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ochorenia</a:t>
            </a:r>
            <a:endParaRPr lang="sk-SK" dirty="0"/>
          </a:p>
        </p:txBody>
      </p:sp>
      <p:pic>
        <p:nvPicPr>
          <p:cNvPr id="22" name="Obrázok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16" y="4393255"/>
            <a:ext cx="3390900" cy="1783080"/>
          </a:xfrm>
          <a:prstGeom prst="rect">
            <a:avLst/>
          </a:prstGeom>
        </p:spPr>
      </p:pic>
      <p:sp>
        <p:nvSpPr>
          <p:cNvPr id="23" name="Obdĺžnik 22"/>
          <p:cNvSpPr/>
          <p:nvPr/>
        </p:nvSpPr>
        <p:spPr>
          <a:xfrm>
            <a:off x="3732478" y="4175003"/>
            <a:ext cx="5192100" cy="611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sk-SK" sz="1400" dirty="0">
                <a:latin typeface="+mj-lt"/>
                <a:ea typeface="Times New Roman" panose="02020603050405020304" pitchFamily="18" charset="0"/>
              </a:rPr>
              <a:t>- </a:t>
            </a:r>
            <a:r>
              <a:rPr lang="sk-SK" sz="1400" dirty="0">
                <a:solidFill>
                  <a:srgbClr val="9014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???</a:t>
            </a:r>
            <a:r>
              <a:rPr lang="sk-SK" sz="1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sk-SK" sz="1300" dirty="0">
                <a:latin typeface="+mj-lt"/>
                <a:ea typeface="Times New Roman" panose="02020603050405020304" pitchFamily="18" charset="0"/>
              </a:rPr>
              <a:t>nadprodukcia ROS a rozvoj oxidačného stresu je priamo prepojený so starnutím, ale aj s degeneratívnymi zmenami súvisiacimi s vekom</a:t>
            </a:r>
            <a:endParaRPr lang="sk-SK" sz="1300" dirty="0">
              <a:latin typeface="+mj-lt"/>
            </a:endParaRPr>
          </a:p>
        </p:txBody>
      </p:sp>
      <p:sp>
        <p:nvSpPr>
          <p:cNvPr id="24" name="Obdĺžnik 23"/>
          <p:cNvSpPr/>
          <p:nvPr/>
        </p:nvSpPr>
        <p:spPr>
          <a:xfrm>
            <a:off x="3732477" y="5075415"/>
            <a:ext cx="517207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 algn="just">
              <a:lnSpc>
                <a:spcPct val="125000"/>
              </a:lnSpc>
              <a:spcAft>
                <a:spcPts val="1200"/>
              </a:spcAft>
              <a:buFontTx/>
              <a:buChar char="-"/>
            </a:pPr>
            <a:r>
              <a:rPr lang="sk-SK" sz="1300" dirty="0">
                <a:latin typeface="+mj-lt"/>
                <a:ea typeface="Times New Roman" panose="02020603050405020304" pitchFamily="18" charset="0"/>
              </a:rPr>
              <a:t>bolo navrhnutých niekoľko ciest spájajúcich oxidačný stres a </a:t>
            </a:r>
            <a:r>
              <a:rPr lang="sk-SK" sz="1300" dirty="0" err="1">
                <a:latin typeface="+mj-lt"/>
                <a:ea typeface="Times New Roman" panose="02020603050405020304" pitchFamily="18" charset="0"/>
              </a:rPr>
              <a:t>neurodegeneratívne</a:t>
            </a:r>
            <a:r>
              <a:rPr lang="sk-SK" sz="1300" dirty="0">
                <a:latin typeface="+mj-lt"/>
                <a:ea typeface="Times New Roman" panose="02020603050405020304" pitchFamily="18" charset="0"/>
              </a:rPr>
              <a:t> ochorenia, obzvlášť </a:t>
            </a:r>
            <a:r>
              <a:rPr lang="sk-SK" sz="1300" dirty="0" err="1">
                <a:latin typeface="+mj-lt"/>
                <a:ea typeface="Times New Roman" panose="02020603050405020304" pitchFamily="18" charset="0"/>
              </a:rPr>
              <a:t>Alzheimerovu</a:t>
            </a:r>
            <a:r>
              <a:rPr lang="sk-SK" sz="1300" dirty="0">
                <a:latin typeface="+mj-lt"/>
                <a:ea typeface="Times New Roman" panose="02020603050405020304" pitchFamily="18" charset="0"/>
              </a:rPr>
              <a:t> chorobu</a:t>
            </a:r>
          </a:p>
          <a:p>
            <a:pPr marL="180000" indent="-180000" algn="just">
              <a:lnSpc>
                <a:spcPct val="125000"/>
              </a:lnSpc>
              <a:spcAft>
                <a:spcPts val="1200"/>
              </a:spcAft>
              <a:buFontTx/>
              <a:buChar char="-"/>
            </a:pPr>
            <a:r>
              <a:rPr lang="sk-SK" sz="16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presný mechanizmus však nie je známy</a:t>
            </a:r>
          </a:p>
        </p:txBody>
      </p:sp>
      <p:sp>
        <p:nvSpPr>
          <p:cNvPr id="26" name="BlokTextu 25"/>
          <p:cNvSpPr txBox="1"/>
          <p:nvPr/>
        </p:nvSpPr>
        <p:spPr>
          <a:xfrm>
            <a:off x="157037" y="6116154"/>
            <a:ext cx="22807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 err="1">
                <a:latin typeface="+mj-lt"/>
              </a:rPr>
              <a:t>Cheignon</a:t>
            </a:r>
            <a:r>
              <a:rPr lang="sk-SK" sz="800" dirty="0">
                <a:latin typeface="+mj-lt"/>
              </a:rPr>
              <a:t> a kol. </a:t>
            </a:r>
            <a:r>
              <a:rPr lang="sk-SK" sz="800" i="1" dirty="0" err="1">
                <a:latin typeface="+mj-lt"/>
              </a:rPr>
              <a:t>Redox</a:t>
            </a:r>
            <a:r>
              <a:rPr lang="sk-SK" sz="800" i="1" dirty="0">
                <a:latin typeface="+mj-lt"/>
              </a:rPr>
              <a:t> </a:t>
            </a:r>
            <a:r>
              <a:rPr lang="sk-SK" sz="800" i="1" dirty="0" err="1">
                <a:latin typeface="+mj-lt"/>
              </a:rPr>
              <a:t>Biology</a:t>
            </a:r>
            <a:r>
              <a:rPr lang="sk-SK" sz="800" i="1" dirty="0">
                <a:latin typeface="+mj-lt"/>
              </a:rPr>
              <a:t> </a:t>
            </a:r>
            <a:r>
              <a:rPr lang="sk-SK" sz="800" dirty="0">
                <a:latin typeface="+mj-lt"/>
              </a:rPr>
              <a:t>2018; 14, 450-464  </a:t>
            </a:r>
          </a:p>
        </p:txBody>
      </p:sp>
    </p:spTree>
    <p:extLst>
      <p:ext uri="{BB962C8B-B14F-4D97-AF65-F5344CB8AC3E}">
        <p14:creationId xmlns:p14="http://schemas.microsoft.com/office/powerpoint/2010/main" val="88183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44" y="991419"/>
            <a:ext cx="1918588" cy="3777882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420" y="991419"/>
            <a:ext cx="4457700" cy="187452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9955" y="3322840"/>
            <a:ext cx="44386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1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36528" y="6438102"/>
            <a:ext cx="2985478" cy="391810"/>
            <a:chOff x="36528" y="6438102"/>
            <a:chExt cx="2985478" cy="391810"/>
          </a:xfrm>
        </p:grpSpPr>
        <p:pic>
          <p:nvPicPr>
            <p:cNvPr id="3" name="Obrázok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28" y="6438102"/>
              <a:ext cx="338381" cy="391810"/>
            </a:xfrm>
            <a:prstGeom prst="rect">
              <a:avLst/>
            </a:prstGeom>
          </p:spPr>
        </p:pic>
        <p:sp>
          <p:nvSpPr>
            <p:cNvPr id="4" name="BlokTextu 3"/>
            <p:cNvSpPr txBox="1"/>
            <p:nvPr/>
          </p:nvSpPr>
          <p:spPr>
            <a:xfrm>
              <a:off x="334688" y="6513345"/>
              <a:ext cx="26873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Doktorandský seminár, 18. jún 2020</a:t>
              </a:r>
            </a:p>
          </p:txBody>
        </p:sp>
      </p:grpSp>
      <p:sp>
        <p:nvSpPr>
          <p:cNvPr id="5" name="Nadpis 1">
            <a:extLst>
              <a:ext uri="{FF2B5EF4-FFF2-40B4-BE49-F238E27FC236}">
                <a16:creationId xmlns:a16="http://schemas.microsoft.com/office/drawing/2014/main" id="{2BA5A3FE-B504-4884-A5E2-5FFE87CF01E2}"/>
              </a:ext>
            </a:extLst>
          </p:cNvPr>
          <p:cNvSpPr txBox="1">
            <a:spLocks/>
          </p:cNvSpPr>
          <p:nvPr/>
        </p:nvSpPr>
        <p:spPr>
          <a:xfrm>
            <a:off x="334688" y="282686"/>
            <a:ext cx="8552468" cy="838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sk-SK" sz="2200" b="1" dirty="0">
                <a:solidFill>
                  <a:srgbClr val="9014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Hydrofóbne interakcie </a:t>
            </a:r>
            <a:r>
              <a:rPr lang="sk-SK" sz="1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sk-SK" sz="1800" dirty="0">
                <a:solidFill>
                  <a:srgbClr val="4851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 pre stabilitu proteínov</a:t>
            </a:r>
          </a:p>
          <a:p>
            <a:pPr algn="ctr">
              <a:spcAft>
                <a:spcPts val="600"/>
              </a:spcAft>
            </a:pPr>
            <a:r>
              <a:rPr lang="sk-SK" sz="1800" i="1" dirty="0">
                <a:solidFill>
                  <a:srgbClr val="4851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Úloha v oxidačnom strese a neurodegeneratívnych ochoreniach</a:t>
            </a:r>
            <a:endParaRPr lang="sk-SK" sz="1800" i="1" dirty="0">
              <a:solidFill>
                <a:srgbClr val="4851A2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374909" y="1644479"/>
            <a:ext cx="8262015" cy="218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sk-SK" sz="1400" b="1" dirty="0">
                <a:solidFill>
                  <a:srgbClr val="7030A0"/>
                </a:solidFill>
                <a:latin typeface="+mj-lt"/>
              </a:rPr>
              <a:t>Hydrofóbne interakcie </a:t>
            </a:r>
            <a:r>
              <a:rPr lang="sk-SK" sz="1400" dirty="0">
                <a:latin typeface="+mj-lt"/>
              </a:rPr>
              <a:t>- vznikajúce medzi nepolárnymi skupinami molekúl vo vodnom roztoku </a:t>
            </a:r>
            <a:r>
              <a:rPr lang="sk-SK" sz="1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→</a:t>
            </a:r>
            <a:r>
              <a:rPr lang="sk-SK" sz="1400" dirty="0">
                <a:latin typeface="+mj-lt"/>
              </a:rPr>
              <a:t> sú vyvolané priestorovou štruktúrou vody </a:t>
            </a:r>
            <a:r>
              <a:rPr lang="sk-SK" sz="1100" dirty="0">
                <a:latin typeface="+mj-lt"/>
              </a:rPr>
              <a:t>(usporiadaním okolo hydrofóbnej molekuly)</a:t>
            </a:r>
          </a:p>
          <a:p>
            <a:pPr>
              <a:lnSpc>
                <a:spcPct val="125000"/>
              </a:lnSpc>
            </a:pPr>
            <a:endParaRPr lang="sk-SK" sz="1100" dirty="0">
              <a:latin typeface="+mj-lt"/>
            </a:endParaRPr>
          </a:p>
          <a:p>
            <a:pPr marL="285750" indent="-285750">
              <a:lnSpc>
                <a:spcPct val="125000"/>
              </a:lnSpc>
              <a:spcAft>
                <a:spcPts val="600"/>
              </a:spcAft>
              <a:buFontTx/>
              <a:buChar char="-"/>
            </a:pPr>
            <a:r>
              <a:rPr lang="sk-SK" sz="1400" i="1" dirty="0">
                <a:solidFill>
                  <a:srgbClr val="7030A0"/>
                </a:solidFill>
                <a:latin typeface="+mj-lt"/>
              </a:rPr>
              <a:t>hydrofóbne interakcie </a:t>
            </a:r>
            <a:r>
              <a:rPr lang="sk-SK" sz="1400" dirty="0">
                <a:latin typeface="+mj-lt"/>
              </a:rPr>
              <a:t>majú veľký význam pri zbaľovaní proteínov, tvorbe biologických membrán, ale aj pri interakciách proteín - proteín, proteín – </a:t>
            </a:r>
            <a:r>
              <a:rPr lang="sk-SK" sz="1400" dirty="0" err="1">
                <a:latin typeface="+mj-lt"/>
              </a:rPr>
              <a:t>nízkomolekulový</a:t>
            </a:r>
            <a:r>
              <a:rPr lang="sk-SK" sz="1400" dirty="0">
                <a:latin typeface="+mj-lt"/>
              </a:rPr>
              <a:t> </a:t>
            </a:r>
            <a:r>
              <a:rPr lang="sk-SK" sz="1400" dirty="0" err="1">
                <a:latin typeface="+mj-lt"/>
              </a:rPr>
              <a:t>ligand</a:t>
            </a:r>
            <a:endParaRPr lang="sk-SK" sz="1400" dirty="0">
              <a:latin typeface="+mj-lt"/>
            </a:endParaRPr>
          </a:p>
          <a:p>
            <a:pPr marL="285750" indent="-285750">
              <a:lnSpc>
                <a:spcPct val="125000"/>
              </a:lnSpc>
              <a:buFontTx/>
              <a:buChar char="-"/>
            </a:pPr>
            <a:r>
              <a:rPr lang="sk-SK" sz="1400" i="1" dirty="0">
                <a:latin typeface="+mj-lt"/>
              </a:rPr>
              <a:t>schopnosť nepolárnych molekúl sa združovať vo vodnom roztoku - jedna zo základných síl ovplyvňujúcich biologické a biochemické procesy</a:t>
            </a:r>
          </a:p>
          <a:p>
            <a:pPr marL="285750" indent="-285750">
              <a:lnSpc>
                <a:spcPct val="125000"/>
              </a:lnSpc>
              <a:buFontTx/>
              <a:buChar char="-"/>
            </a:pPr>
            <a:endParaRPr lang="sk-SK" sz="1000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7" name="Picture 2" descr="http://vanraamsdonklab.vai.org/wp-content/uploads/sites/38/2015/07/vanraamsdonk-figur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2745" y="4033872"/>
            <a:ext cx="3352800" cy="212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ĺžnik 8"/>
          <p:cNvSpPr/>
          <p:nvPr/>
        </p:nvSpPr>
        <p:spPr>
          <a:xfrm>
            <a:off x="205718" y="4681225"/>
            <a:ext cx="495354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5000"/>
              </a:lnSpc>
              <a:buFontTx/>
              <a:buChar char="-"/>
            </a:pPr>
            <a:r>
              <a:rPr lang="sk-SK" sz="1000" dirty="0">
                <a:solidFill>
                  <a:srgbClr val="242852">
                    <a:lumMod val="40000"/>
                    <a:lumOff val="60000"/>
                  </a:srgbClr>
                </a:solidFill>
                <a:latin typeface="Calibri Light" panose="020F0302020204030204"/>
                <a:cs typeface="Times New Roman" panose="02020603050405020304" pitchFamily="18" charset="0"/>
              </a:rPr>
              <a:t>►</a:t>
            </a:r>
            <a:r>
              <a:rPr lang="sk-SK" sz="1000" dirty="0">
                <a:solidFill>
                  <a:srgbClr val="242852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sk-SK" sz="1400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akákoľvek, aj malá zmena – môže významne ovplyvniť štruktúru proteínov, ale aj fosfolipidových membrán ...</a:t>
            </a:r>
            <a:endParaRPr lang="sk-SK" sz="1400" dirty="0">
              <a:solidFill>
                <a:prstClr val="black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7968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36528" y="6438102"/>
            <a:ext cx="2985478" cy="391810"/>
            <a:chOff x="36528" y="6438102"/>
            <a:chExt cx="2985478" cy="391810"/>
          </a:xfrm>
        </p:grpSpPr>
        <p:pic>
          <p:nvPicPr>
            <p:cNvPr id="7" name="Obrázok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28" y="6438102"/>
              <a:ext cx="338381" cy="391810"/>
            </a:xfrm>
            <a:prstGeom prst="rect">
              <a:avLst/>
            </a:prstGeom>
          </p:spPr>
        </p:pic>
        <p:sp>
          <p:nvSpPr>
            <p:cNvPr id="8" name="BlokTextu 7"/>
            <p:cNvSpPr txBox="1"/>
            <p:nvPr/>
          </p:nvSpPr>
          <p:spPr>
            <a:xfrm>
              <a:off x="334688" y="6513345"/>
              <a:ext cx="26873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Doktorandský seminár, 18. jún 2020</a:t>
              </a:r>
            </a:p>
          </p:txBody>
        </p:sp>
      </p:grpSp>
      <p:sp>
        <p:nvSpPr>
          <p:cNvPr id="2" name="Obdĺžnik 1"/>
          <p:cNvSpPr/>
          <p:nvPr/>
        </p:nvSpPr>
        <p:spPr>
          <a:xfrm>
            <a:off x="295762" y="2099156"/>
            <a:ext cx="8607165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 algn="just">
              <a:lnSpc>
                <a:spcPct val="125000"/>
              </a:lnSpc>
              <a:spcAft>
                <a:spcPts val="2400"/>
              </a:spcAft>
              <a:buClr>
                <a:srgbClr val="90147E"/>
              </a:buClr>
              <a:buFont typeface="+mj-lt"/>
              <a:buAutoNum type="romanUcPeriod"/>
            </a:pPr>
            <a:r>
              <a:rPr lang="sk-SK" sz="1400" dirty="0">
                <a:latin typeface="+mj-lt"/>
                <a:ea typeface="Times New Roman" panose="02020603050405020304" pitchFamily="18" charset="0"/>
              </a:rPr>
              <a:t>štúdium interakcií </a:t>
            </a:r>
            <a:r>
              <a:rPr lang="sk-SK" sz="1400" dirty="0" err="1">
                <a:latin typeface="+mj-lt"/>
                <a:ea typeface="Times New Roman" panose="02020603050405020304" pitchFamily="18" charset="0"/>
              </a:rPr>
              <a:t>amyloidogénnych</a:t>
            </a:r>
            <a:r>
              <a:rPr lang="sk-SK" sz="1400" dirty="0">
                <a:latin typeface="+mj-lt"/>
                <a:ea typeface="Times New Roman" panose="02020603050405020304" pitchFamily="18" charset="0"/>
              </a:rPr>
              <a:t> proteínov/</a:t>
            </a:r>
            <a:r>
              <a:rPr lang="sk-SK" sz="1400" dirty="0" err="1">
                <a:latin typeface="+mj-lt"/>
                <a:ea typeface="Times New Roman" panose="02020603050405020304" pitchFamily="18" charset="0"/>
              </a:rPr>
              <a:t>peptidov</a:t>
            </a:r>
            <a:r>
              <a:rPr lang="sk-SK" sz="1400" dirty="0">
                <a:latin typeface="+mj-lt"/>
                <a:ea typeface="Times New Roman" panose="02020603050405020304" pitchFamily="18" charset="0"/>
              </a:rPr>
              <a:t> s bunkovými membránami, a interakcie vytvorených </a:t>
            </a:r>
            <a:r>
              <a:rPr lang="sk-SK" sz="1400" dirty="0" err="1">
                <a:latin typeface="+mj-lt"/>
                <a:ea typeface="Times New Roman" panose="02020603050405020304" pitchFamily="18" charset="0"/>
              </a:rPr>
              <a:t>amyloidných</a:t>
            </a:r>
            <a:r>
              <a:rPr lang="sk-SK" sz="1400" dirty="0">
                <a:latin typeface="+mj-lt"/>
                <a:ea typeface="Times New Roman" panose="02020603050405020304" pitchFamily="18" charset="0"/>
              </a:rPr>
              <a:t> agregátov s jednotlivými zložkami membrán </a:t>
            </a:r>
            <a:r>
              <a:rPr lang="sk-SK" sz="1100" dirty="0">
                <a:latin typeface="+mj-lt"/>
                <a:ea typeface="Times New Roman" panose="02020603050405020304" pitchFamily="18" charset="0"/>
              </a:rPr>
              <a:t>(napr. </a:t>
            </a:r>
            <a:r>
              <a:rPr lang="sk-SK" sz="1100" dirty="0" err="1">
                <a:latin typeface="+mj-lt"/>
                <a:ea typeface="Times New Roman" panose="02020603050405020304" pitchFamily="18" charset="0"/>
              </a:rPr>
              <a:t>fosfolipidy</a:t>
            </a:r>
            <a:r>
              <a:rPr lang="sk-SK" sz="1100" dirty="0">
                <a:latin typeface="+mj-lt"/>
                <a:ea typeface="Times New Roman" panose="02020603050405020304" pitchFamily="18" charset="0"/>
              </a:rPr>
              <a:t>)</a:t>
            </a:r>
          </a:p>
          <a:p>
            <a:pPr marL="360000" indent="-360000" algn="just">
              <a:lnSpc>
                <a:spcPct val="125000"/>
              </a:lnSpc>
              <a:spcAft>
                <a:spcPts val="2400"/>
              </a:spcAft>
              <a:buClr>
                <a:srgbClr val="90147E"/>
              </a:buClr>
              <a:buFont typeface="+mj-lt"/>
              <a:buAutoNum type="romanUcPeriod"/>
            </a:pPr>
            <a:r>
              <a:rPr lang="sk-SK" sz="1400" dirty="0">
                <a:latin typeface="+mj-lt"/>
              </a:rPr>
              <a:t>selekcia vhodnej povrchovej modifikácie </a:t>
            </a:r>
            <a:r>
              <a:rPr lang="sk-SK" sz="1400" dirty="0" err="1">
                <a:latin typeface="+mj-lt"/>
              </a:rPr>
              <a:t>nanočastíc</a:t>
            </a:r>
            <a:r>
              <a:rPr lang="sk-SK" sz="1400" dirty="0">
                <a:latin typeface="+mj-lt"/>
              </a:rPr>
              <a:t> (CeO</a:t>
            </a:r>
            <a:r>
              <a:rPr lang="sk-SK" sz="1400" baseline="-25000" dirty="0">
                <a:latin typeface="+mj-lt"/>
              </a:rPr>
              <a:t>2</a:t>
            </a:r>
            <a:r>
              <a:rPr lang="sk-SK" sz="1400" dirty="0">
                <a:latin typeface="+mj-lt"/>
              </a:rPr>
              <a:t>) látkou, ktorá bude cielene </a:t>
            </a:r>
            <a:r>
              <a:rPr lang="sk-SK" sz="1400" dirty="0" err="1">
                <a:latin typeface="+mj-lt"/>
              </a:rPr>
              <a:t>interagovať</a:t>
            </a:r>
            <a:r>
              <a:rPr lang="sk-SK" sz="1400" dirty="0">
                <a:latin typeface="+mj-lt"/>
              </a:rPr>
              <a:t> s </a:t>
            </a:r>
            <a:r>
              <a:rPr lang="el-GR" sz="1400" dirty="0">
                <a:latin typeface="+mj-lt"/>
              </a:rPr>
              <a:t>β-</a:t>
            </a:r>
            <a:r>
              <a:rPr lang="sk-SK" sz="1400" dirty="0">
                <a:latin typeface="+mj-lt"/>
              </a:rPr>
              <a:t>štruktúrnym motívom proteínových </a:t>
            </a:r>
            <a:r>
              <a:rPr lang="sk-SK" sz="1400" dirty="0" err="1">
                <a:latin typeface="+mj-lt"/>
              </a:rPr>
              <a:t>amyloidných</a:t>
            </a:r>
            <a:r>
              <a:rPr lang="sk-SK" sz="1400" dirty="0">
                <a:latin typeface="+mj-lt"/>
              </a:rPr>
              <a:t> agregátov</a:t>
            </a:r>
          </a:p>
          <a:p>
            <a:pPr marL="360000" indent="-360000" algn="just">
              <a:lnSpc>
                <a:spcPct val="125000"/>
              </a:lnSpc>
              <a:spcAft>
                <a:spcPts val="2400"/>
              </a:spcAft>
              <a:buClr>
                <a:srgbClr val="90147E"/>
              </a:buClr>
              <a:buFont typeface="+mj-lt"/>
              <a:buAutoNum type="romanUcPeriod"/>
            </a:pPr>
            <a:r>
              <a:rPr lang="sk-SK" sz="1400" dirty="0" err="1">
                <a:latin typeface="+mj-lt"/>
              </a:rPr>
              <a:t>biokompatibilita</a:t>
            </a:r>
            <a:r>
              <a:rPr lang="sk-SK" sz="1400" dirty="0">
                <a:latin typeface="+mj-lt"/>
              </a:rPr>
              <a:t>, </a:t>
            </a:r>
            <a:r>
              <a:rPr lang="sk-SK" sz="1400" dirty="0" err="1">
                <a:latin typeface="+mj-lt"/>
              </a:rPr>
              <a:t>cytotoxicita</a:t>
            </a:r>
            <a:r>
              <a:rPr lang="sk-SK" sz="1400" dirty="0">
                <a:latin typeface="+mj-lt"/>
              </a:rPr>
              <a:t> a </a:t>
            </a:r>
            <a:r>
              <a:rPr lang="sk-SK" sz="1400" dirty="0" err="1">
                <a:latin typeface="+mj-lt"/>
              </a:rPr>
              <a:t>biodistribúcia</a:t>
            </a:r>
            <a:r>
              <a:rPr lang="sk-SK" sz="1400" dirty="0">
                <a:latin typeface="+mj-lt"/>
              </a:rPr>
              <a:t> novo-pripravených </a:t>
            </a:r>
            <a:r>
              <a:rPr lang="sk-SK" sz="1400" dirty="0" err="1">
                <a:latin typeface="+mj-lt"/>
              </a:rPr>
              <a:t>nanočastíc</a:t>
            </a:r>
            <a:r>
              <a:rPr lang="sk-SK" sz="1400" dirty="0">
                <a:latin typeface="+mj-lt"/>
              </a:rPr>
              <a:t> </a:t>
            </a:r>
            <a:r>
              <a:rPr lang="sk-SK" sz="1200" dirty="0">
                <a:latin typeface="+mj-lt"/>
              </a:rPr>
              <a:t>(v spolupráci s CIB UPJŠ)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2BA5A3FE-B504-4884-A5E2-5FFE87CF01E2}"/>
              </a:ext>
            </a:extLst>
          </p:cNvPr>
          <p:cNvSpPr txBox="1">
            <a:spLocks/>
          </p:cNvSpPr>
          <p:nvPr/>
        </p:nvSpPr>
        <p:spPr>
          <a:xfrm>
            <a:off x="308900" y="432315"/>
            <a:ext cx="8552468" cy="838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sk-SK" sz="2500" b="1" dirty="0">
                <a:solidFill>
                  <a:srgbClr val="9014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Hlavné ciele PhD. štúdia</a:t>
            </a:r>
            <a:endParaRPr lang="sk-SK" sz="1600" i="1" dirty="0">
              <a:solidFill>
                <a:srgbClr val="9014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395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A5A3FE-B504-4884-A5E2-5FFE87CF01E2}"/>
              </a:ext>
            </a:extLst>
          </p:cNvPr>
          <p:cNvSpPr txBox="1">
            <a:spLocks/>
          </p:cNvSpPr>
          <p:nvPr/>
        </p:nvSpPr>
        <p:spPr>
          <a:xfrm>
            <a:off x="284684" y="269513"/>
            <a:ext cx="8552468" cy="838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sk-SK" sz="2000" b="1" dirty="0">
                <a:solidFill>
                  <a:srgbClr val="9014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Študijná časť PhD. štúdia</a:t>
            </a:r>
            <a:endParaRPr lang="sk-SK" sz="2000" i="1" dirty="0">
              <a:solidFill>
                <a:srgbClr val="90147E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440829" y="1171624"/>
            <a:ext cx="811322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sk-SK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Anglický odborný jazyk pre doktorandov 1; (Z) 2 </a:t>
            </a:r>
            <a:r>
              <a:rPr lang="sk-SK" sz="1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kredity</a:t>
            </a:r>
            <a:r>
              <a:rPr lang="sk-SK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sk-SK" sz="13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absolvované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sk-SK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Anglický jazyk pre doktorandov 2; (L) 3</a:t>
            </a:r>
            <a:r>
              <a:rPr lang="sk-SK" sz="13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0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kredity</a:t>
            </a:r>
            <a:r>
              <a:rPr lang="sk-SK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3.6.2020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sk-SK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Biofyzika bunky II; (Z) 5 </a:t>
            </a:r>
            <a:r>
              <a:rPr lang="sk-SK" sz="10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kreditov</a:t>
            </a:r>
            <a:r>
              <a:rPr lang="sk-SK" sz="13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30.1.2020</a:t>
            </a:r>
            <a:endParaRPr lang="sk-SK" sz="13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sk-SK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Molekulová biofyzika II.; (Z) 5 </a:t>
            </a:r>
            <a:r>
              <a:rPr lang="sk-SK" sz="10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kreditov</a:t>
            </a:r>
            <a:r>
              <a:rPr lang="sk-SK" sz="13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14.5.2020</a:t>
            </a:r>
            <a:endParaRPr lang="sk-SK" sz="13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sk-SK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Molekulárne mechanizmy oxidatívneho stresu v bunkách; (L) 5 </a:t>
            </a:r>
            <a:r>
              <a:rPr lang="sk-SK" sz="10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kreditov</a:t>
            </a:r>
            <a:r>
              <a:rPr lang="sk-SK" sz="13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10.6.2020</a:t>
            </a:r>
            <a:endParaRPr lang="sk-SK" sz="13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sk-SK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Samostatné štúdium odbornej literatúry; (L) 2 </a:t>
            </a:r>
            <a:r>
              <a:rPr lang="sk-SK" sz="10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kredity</a:t>
            </a:r>
            <a:r>
              <a:rPr lang="sk-SK" sz="13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sk-SK" sz="1300" i="1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absolvované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sk-SK" sz="1300" dirty="0">
                <a:solidFill>
                  <a:schemeClr val="accent4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Molekulové simulácie; (L) 8 </a:t>
            </a:r>
            <a:r>
              <a:rPr lang="sk-SK" sz="1000" dirty="0">
                <a:solidFill>
                  <a:schemeClr val="accent4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kreditov</a:t>
            </a:r>
            <a:r>
              <a:rPr lang="sk-SK" sz="1300" dirty="0">
                <a:solidFill>
                  <a:schemeClr val="accent4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endParaRPr lang="sk-SK" sz="1300" i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sk-SK" sz="1300" dirty="0" err="1">
                <a:solidFill>
                  <a:schemeClr val="accent4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Biofotonika</a:t>
            </a:r>
            <a:r>
              <a:rPr lang="sk-SK" sz="1300" dirty="0">
                <a:solidFill>
                  <a:schemeClr val="accent4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 (L) 8 </a:t>
            </a:r>
            <a:r>
              <a:rPr lang="sk-SK" sz="1000" dirty="0">
                <a:solidFill>
                  <a:schemeClr val="accent4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kreditov</a:t>
            </a:r>
            <a:r>
              <a:rPr lang="sk-SK" sz="1300" dirty="0">
                <a:solidFill>
                  <a:schemeClr val="accent4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sk-SK" sz="1300" i="1" dirty="0">
                <a:solidFill>
                  <a:schemeClr val="accent4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budúci akademický rok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36528" y="6438102"/>
            <a:ext cx="2985478" cy="391810"/>
            <a:chOff x="36528" y="6438102"/>
            <a:chExt cx="2985478" cy="391810"/>
          </a:xfrm>
        </p:grpSpPr>
        <p:pic>
          <p:nvPicPr>
            <p:cNvPr id="5" name="Obrázo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28" y="6438102"/>
              <a:ext cx="338381" cy="391810"/>
            </a:xfrm>
            <a:prstGeom prst="rect">
              <a:avLst/>
            </a:prstGeom>
          </p:spPr>
        </p:pic>
        <p:sp>
          <p:nvSpPr>
            <p:cNvPr id="6" name="BlokTextu 5"/>
            <p:cNvSpPr txBox="1"/>
            <p:nvPr/>
          </p:nvSpPr>
          <p:spPr>
            <a:xfrm>
              <a:off x="334688" y="6513345"/>
              <a:ext cx="26873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Doktorandský seminár, 18. jún 2020</a:t>
              </a:r>
            </a:p>
          </p:txBody>
        </p:sp>
      </p:grpSp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684" y="5419691"/>
            <a:ext cx="445294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ĺžnik 7"/>
          <p:cNvSpPr/>
          <p:nvPr/>
        </p:nvSpPr>
        <p:spPr>
          <a:xfrm>
            <a:off x="861999" y="5786886"/>
            <a:ext cx="81323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200" b="1" spc="1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Helvetica" panose="020B0604020202020204" pitchFamily="34" charset="0"/>
              </a:rPr>
              <a:t>G-5683</a:t>
            </a:r>
          </a:p>
          <a:p>
            <a:r>
              <a:rPr lang="en-US" sz="1200" spc="1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Helvetica" panose="020B0604020202020204" pitchFamily="34" charset="0"/>
              </a:rPr>
              <a:t>"</a:t>
            </a:r>
            <a:r>
              <a:rPr lang="en-US" sz="12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sk-SK" sz="12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ovel</a:t>
            </a:r>
            <a:r>
              <a:rPr lang="sk-SK" sz="12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2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Composites</a:t>
            </a:r>
            <a:r>
              <a:rPr lang="sk-SK" sz="12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2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sk-SK" sz="12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sk-SK" sz="12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Cerium</a:t>
            </a:r>
            <a:r>
              <a:rPr lang="sk-SK" sz="12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Oxide </a:t>
            </a:r>
            <a:r>
              <a:rPr lang="sk-SK" sz="12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Nanoparticles</a:t>
            </a:r>
            <a:r>
              <a:rPr lang="sk-SK" sz="12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sk-SK" sz="12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Carbon</a:t>
            </a:r>
            <a:r>
              <a:rPr lang="sk-SK" sz="12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2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Enterosorbents</a:t>
            </a:r>
            <a:r>
              <a:rPr lang="sk-SK" sz="12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2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sk-SK" sz="12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2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Acute</a:t>
            </a:r>
            <a:r>
              <a:rPr lang="sk-SK" sz="12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2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Radiation</a:t>
            </a:r>
            <a:r>
              <a:rPr lang="sk-SK" sz="12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2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Sickness</a:t>
            </a:r>
            <a:r>
              <a:rPr lang="sk-SK" sz="12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2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Therapy</a:t>
            </a:r>
            <a:r>
              <a:rPr lang="en-US" sz="1200" spc="1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Helvetica" panose="020B0604020202020204" pitchFamily="34" charset="0"/>
              </a:rPr>
              <a:t>" </a:t>
            </a:r>
            <a:endParaRPr lang="sk-SK" sz="1200" dirty="0">
              <a:latin typeface="+mj-lt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" y="4957422"/>
            <a:ext cx="990600" cy="409861"/>
          </a:xfrm>
          <a:prstGeom prst="rect">
            <a:avLst/>
          </a:prstGeom>
        </p:spPr>
      </p:pic>
      <p:sp>
        <p:nvSpPr>
          <p:cNvPr id="10" name="Obdĺžnik 9"/>
          <p:cNvSpPr/>
          <p:nvPr/>
        </p:nvSpPr>
        <p:spPr>
          <a:xfrm>
            <a:off x="981146" y="4974958"/>
            <a:ext cx="7730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200" b="1" spc="1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Helvetica" panose="020B0604020202020204" pitchFamily="34" charset="0"/>
              </a:rPr>
              <a:t>APVV-19-0324</a:t>
            </a:r>
          </a:p>
          <a:p>
            <a:r>
              <a:rPr lang="en-US" sz="1200" spc="1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Helvetica" panose="020B0604020202020204" pitchFamily="34" charset="0"/>
              </a:rPr>
              <a:t>"</a:t>
            </a:r>
            <a:r>
              <a:rPr lang="en-US" sz="1200" i="1" spc="1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Helvetica" panose="020B0604020202020204" pitchFamily="34" charset="0"/>
              </a:rPr>
              <a:t>The </a:t>
            </a:r>
            <a:r>
              <a:rPr lang="sk-SK" sz="1200" i="1" spc="1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Helvetica" panose="020B0604020202020204" pitchFamily="34" charset="0"/>
              </a:rPr>
              <a:t>D</a:t>
            </a:r>
            <a:r>
              <a:rPr lang="en-US" sz="1200" i="1" spc="1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Helvetica" panose="020B0604020202020204" pitchFamily="34" charset="0"/>
              </a:rPr>
              <a:t>evelopment</a:t>
            </a:r>
            <a:r>
              <a:rPr lang="en-US" sz="1200" i="1" spc="1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Helvetica" panose="020B0604020202020204" pitchFamily="34" charset="0"/>
              </a:rPr>
              <a:t> of </a:t>
            </a:r>
            <a:r>
              <a:rPr lang="sk-SK" sz="1200" i="1" spc="1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Helvetica" panose="020B0604020202020204" pitchFamily="34" charset="0"/>
              </a:rPr>
              <a:t>T</a:t>
            </a:r>
            <a:r>
              <a:rPr lang="en-US" sz="1200" i="1" spc="1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Helvetica" panose="020B0604020202020204" pitchFamily="34" charset="0"/>
              </a:rPr>
              <a:t>ranslationally</a:t>
            </a:r>
            <a:r>
              <a:rPr lang="en-US" sz="1200" i="1" spc="1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sk-SK" sz="1200" i="1" spc="1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Helvetica" panose="020B0604020202020204" pitchFamily="34" charset="0"/>
              </a:rPr>
              <a:t>R</a:t>
            </a:r>
            <a:r>
              <a:rPr lang="en-US" sz="1200" i="1" spc="1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Helvetica" panose="020B0604020202020204" pitchFamily="34" charset="0"/>
              </a:rPr>
              <a:t>elevant</a:t>
            </a:r>
            <a:r>
              <a:rPr lang="en-US" sz="1200" i="1" spc="1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sk-SK" sz="1200" i="1" spc="1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Helvetica" panose="020B0604020202020204" pitchFamily="34" charset="0"/>
              </a:rPr>
              <a:t>R</a:t>
            </a:r>
            <a:r>
              <a:rPr lang="en-US" sz="1200" i="1" spc="1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Helvetica" panose="020B0604020202020204" pitchFamily="34" charset="0"/>
              </a:rPr>
              <a:t>egenerative</a:t>
            </a:r>
            <a:r>
              <a:rPr lang="en-US" sz="1200" i="1" spc="1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Helvetica" panose="020B0604020202020204" pitchFamily="34" charset="0"/>
              </a:rPr>
              <a:t> and </a:t>
            </a:r>
            <a:r>
              <a:rPr lang="sk-SK" sz="1200" i="1" spc="1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Helvetica" panose="020B0604020202020204" pitchFamily="34" charset="0"/>
              </a:rPr>
              <a:t>R</a:t>
            </a:r>
            <a:r>
              <a:rPr lang="en-US" sz="1200" i="1" spc="1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Helvetica" panose="020B0604020202020204" pitchFamily="34" charset="0"/>
              </a:rPr>
              <a:t>eparative</a:t>
            </a:r>
            <a:r>
              <a:rPr lang="en-US" sz="1200" i="1" spc="1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sk-SK" sz="1200" i="1" spc="1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Helvetica" panose="020B0604020202020204" pitchFamily="34" charset="0"/>
              </a:rPr>
              <a:t>S</a:t>
            </a:r>
            <a:r>
              <a:rPr lang="en-US" sz="1200" i="1" spc="1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Helvetica" panose="020B0604020202020204" pitchFamily="34" charset="0"/>
              </a:rPr>
              <a:t>trategies</a:t>
            </a:r>
            <a:r>
              <a:rPr lang="en-US" sz="1200" i="1" spc="1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sk-SK" sz="1200" i="1" spc="1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Helvetica" panose="020B0604020202020204" pitchFamily="34" charset="0"/>
              </a:rPr>
              <a:t>A</a:t>
            </a:r>
            <a:r>
              <a:rPr lang="en-US" sz="1200" i="1" spc="1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Helvetica" panose="020B0604020202020204" pitchFamily="34" charset="0"/>
              </a:rPr>
              <a:t>fter</a:t>
            </a:r>
            <a:r>
              <a:rPr lang="en-US" sz="1200" i="1" spc="1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sk-SK" sz="1200" i="1" spc="1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Helvetica" panose="020B0604020202020204" pitchFamily="34" charset="0"/>
              </a:rPr>
              <a:t>S</a:t>
            </a:r>
            <a:r>
              <a:rPr lang="en-US" sz="1200" i="1" spc="1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Helvetica" panose="020B0604020202020204" pitchFamily="34" charset="0"/>
              </a:rPr>
              <a:t>pinal</a:t>
            </a:r>
            <a:r>
              <a:rPr lang="en-US" sz="1200" i="1" spc="1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sk-SK" sz="1200" i="1" spc="1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Helvetica" panose="020B0604020202020204" pitchFamily="34" charset="0"/>
              </a:rPr>
              <a:t>C</a:t>
            </a:r>
            <a:r>
              <a:rPr lang="en-US" sz="1200" i="1" spc="1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Helvetica" panose="020B0604020202020204" pitchFamily="34" charset="0"/>
              </a:rPr>
              <a:t>ord</a:t>
            </a:r>
            <a:r>
              <a:rPr lang="en-US" sz="1200" i="1" spc="1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sk-SK" sz="1200" i="1" spc="1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Helvetica" panose="020B0604020202020204" pitchFamily="34" charset="0"/>
              </a:rPr>
              <a:t>T</a:t>
            </a:r>
            <a:r>
              <a:rPr lang="en-US" sz="1200" i="1" spc="1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Helvetica" panose="020B0604020202020204" pitchFamily="34" charset="0"/>
              </a:rPr>
              <a:t>rauma</a:t>
            </a:r>
            <a:r>
              <a:rPr lang="en-US" sz="1200" spc="1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Helvetica" panose="020B0604020202020204" pitchFamily="34" charset="0"/>
              </a:rPr>
              <a:t>" </a:t>
            </a:r>
            <a:endParaRPr lang="sk-SK" sz="1200" dirty="0">
              <a:latin typeface="+mj-lt"/>
            </a:endParaRPr>
          </a:p>
        </p:txBody>
      </p:sp>
      <p:sp>
        <p:nvSpPr>
          <p:cNvPr id="11" name="Zaoblený obdĺžnik 4"/>
          <p:cNvSpPr>
            <a:spLocks noChangeAspect="1"/>
          </p:cNvSpPr>
          <p:nvPr/>
        </p:nvSpPr>
        <p:spPr>
          <a:xfrm>
            <a:off x="198280" y="4479966"/>
            <a:ext cx="780097" cy="4400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110490" tIns="55245" rIns="110490" bIns="55245" anchor="ctr"/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  <a:defRPr/>
            </a:pPr>
            <a:r>
              <a:rPr lang="sk-SK" sz="1300" dirty="0"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VEGA</a:t>
            </a:r>
          </a:p>
        </p:txBody>
      </p:sp>
      <p:sp>
        <p:nvSpPr>
          <p:cNvPr id="12" name="Obdĺžnik 11"/>
          <p:cNvSpPr/>
          <p:nvPr/>
        </p:nvSpPr>
        <p:spPr>
          <a:xfrm>
            <a:off x="970064" y="4392760"/>
            <a:ext cx="7730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200" b="1" spc="1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Helvetica" panose="020B0604020202020204" pitchFamily="34" charset="0"/>
              </a:rPr>
              <a:t>VEGA-2/0009/17</a:t>
            </a:r>
          </a:p>
          <a:p>
            <a:r>
              <a:rPr lang="en-US" sz="1200" spc="1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Helvetica" panose="020B0604020202020204" pitchFamily="34" charset="0"/>
              </a:rPr>
              <a:t>"</a:t>
            </a:r>
            <a:r>
              <a:rPr lang="en-US" sz="1200" i="1" spc="1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Helvetica" panose="020B0604020202020204" pitchFamily="34" charset="0"/>
              </a:rPr>
              <a:t>Functional and Structural Insights into the Phospholipid-Protein Interaction during Oxidative Stress</a:t>
            </a:r>
            <a:r>
              <a:rPr lang="en-US" sz="1200" spc="1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Helvetica" panose="020B0604020202020204" pitchFamily="34" charset="0"/>
              </a:rPr>
              <a:t>" </a:t>
            </a:r>
            <a:endParaRPr lang="sk-SK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5795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>
            <a:extLst>
              <a:ext uri="{FF2B5EF4-FFF2-40B4-BE49-F238E27FC236}">
                <a16:creationId xmlns:a16="http://schemas.microsoft.com/office/drawing/2014/main" id="{7F8D5C26-B85F-4779-8381-00A28698A5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34" r="3077"/>
          <a:stretch/>
        </p:blipFill>
        <p:spPr>
          <a:xfrm>
            <a:off x="5302655" y="3267579"/>
            <a:ext cx="3819502" cy="2881165"/>
          </a:xfrm>
          <a:prstGeom prst="rect">
            <a:avLst/>
          </a:prstGeom>
        </p:spPr>
      </p:pic>
      <p:pic>
        <p:nvPicPr>
          <p:cNvPr id="24" name="Obrázok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24" y="948418"/>
            <a:ext cx="1393031" cy="1259681"/>
          </a:xfrm>
          <a:prstGeom prst="rect">
            <a:avLst/>
          </a:prstGeom>
        </p:spPr>
      </p:pic>
      <p:grpSp>
        <p:nvGrpSpPr>
          <p:cNvPr id="2" name="Skupina 1"/>
          <p:cNvGrpSpPr/>
          <p:nvPr/>
        </p:nvGrpSpPr>
        <p:grpSpPr>
          <a:xfrm>
            <a:off x="36528" y="6438102"/>
            <a:ext cx="2985478" cy="391810"/>
            <a:chOff x="36528" y="6438102"/>
            <a:chExt cx="2985478" cy="391810"/>
          </a:xfrm>
        </p:grpSpPr>
        <p:pic>
          <p:nvPicPr>
            <p:cNvPr id="3" name="Obrázok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528" y="6438102"/>
              <a:ext cx="338381" cy="391810"/>
            </a:xfrm>
            <a:prstGeom prst="rect">
              <a:avLst/>
            </a:prstGeom>
          </p:spPr>
        </p:pic>
        <p:sp>
          <p:nvSpPr>
            <p:cNvPr id="4" name="BlokTextu 3"/>
            <p:cNvSpPr txBox="1"/>
            <p:nvPr/>
          </p:nvSpPr>
          <p:spPr>
            <a:xfrm>
              <a:off x="334688" y="6513345"/>
              <a:ext cx="26873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Doktorandský seminár, 18. jún 2020</a:t>
              </a:r>
            </a:p>
          </p:txBody>
        </p:sp>
      </p:grpSp>
      <p:sp>
        <p:nvSpPr>
          <p:cNvPr id="6" name="Rectangle 37"/>
          <p:cNvSpPr>
            <a:spLocks noChangeArrowheads="1"/>
          </p:cNvSpPr>
          <p:nvPr/>
        </p:nvSpPr>
        <p:spPr bwMode="auto">
          <a:xfrm>
            <a:off x="137340" y="2202745"/>
            <a:ext cx="17008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006400"/>
              </a:buClr>
              <a:buSzPct val="115000"/>
              <a:buFont typeface="Wingdings" panose="05000000000000000000" pitchFamily="2" charset="2"/>
              <a:buNone/>
            </a:pPr>
            <a:r>
              <a:rPr lang="en-US" altLang="sk-SK" sz="900" i="1" dirty="0">
                <a:solidFill>
                  <a:srgbClr val="2D3265"/>
                </a:solidFill>
                <a:latin typeface="+mj-lt"/>
              </a:rPr>
              <a:t>CeO</a:t>
            </a:r>
            <a:r>
              <a:rPr lang="en-US" altLang="sk-SK" sz="900" i="1" baseline="-25000" dirty="0">
                <a:solidFill>
                  <a:srgbClr val="2D3265"/>
                </a:solidFill>
                <a:latin typeface="+mj-lt"/>
              </a:rPr>
              <a:t>2</a:t>
            </a:r>
            <a:r>
              <a:rPr lang="en-US" altLang="sk-SK" sz="900" i="1" dirty="0">
                <a:solidFill>
                  <a:srgbClr val="2D3265"/>
                </a:solidFill>
                <a:latin typeface="+mj-lt"/>
              </a:rPr>
              <a:t> fluorite-type structure, with a special Fm3m group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58759" y="916813"/>
            <a:ext cx="515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err="1">
                <a:latin typeface="+mj-lt"/>
              </a:rPr>
              <a:t>Ce</a:t>
            </a:r>
            <a:endParaRPr lang="sk-SK" sz="1200" b="1" dirty="0">
              <a:latin typeface="+mj-lt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290091" y="1609448"/>
            <a:ext cx="515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latin typeface="+mj-lt"/>
              </a:rPr>
              <a:t>O</a:t>
            </a:r>
          </a:p>
        </p:txBody>
      </p:sp>
      <p:cxnSp>
        <p:nvCxnSpPr>
          <p:cNvPr id="13" name="Rovná spojovacia šípka 12"/>
          <p:cNvCxnSpPr/>
          <p:nvPr/>
        </p:nvCxnSpPr>
        <p:spPr>
          <a:xfrm>
            <a:off x="457909" y="1835206"/>
            <a:ext cx="257696" cy="2"/>
          </a:xfrm>
          <a:prstGeom prst="straightConnector1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ovacia šípka 24"/>
          <p:cNvCxnSpPr/>
          <p:nvPr/>
        </p:nvCxnSpPr>
        <p:spPr>
          <a:xfrm>
            <a:off x="193626" y="1163101"/>
            <a:ext cx="257696" cy="2"/>
          </a:xfrm>
          <a:prstGeom prst="straightConnector1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Nadpis 1">
            <a:extLst>
              <a:ext uri="{FF2B5EF4-FFF2-40B4-BE49-F238E27FC236}">
                <a16:creationId xmlns:a16="http://schemas.microsoft.com/office/drawing/2014/main" id="{2BA5A3FE-B504-4884-A5E2-5FFE87CF01E2}"/>
              </a:ext>
            </a:extLst>
          </p:cNvPr>
          <p:cNvSpPr txBox="1">
            <a:spLocks/>
          </p:cNvSpPr>
          <p:nvPr/>
        </p:nvSpPr>
        <p:spPr>
          <a:xfrm>
            <a:off x="393964" y="219084"/>
            <a:ext cx="8552468" cy="838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sk-SK" sz="1600" b="1" dirty="0">
                <a:solidFill>
                  <a:srgbClr val="9014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Vedecké výsledky PhD. štúdia</a:t>
            </a:r>
            <a:endParaRPr lang="sk-SK" sz="1600" i="1" dirty="0">
              <a:solidFill>
                <a:srgbClr val="90147E"/>
              </a:solidFill>
            </a:endParaRPr>
          </a:p>
        </p:txBody>
      </p:sp>
      <p:sp>
        <p:nvSpPr>
          <p:cNvPr id="27" name="BlokTextu 26"/>
          <p:cNvSpPr txBox="1"/>
          <p:nvPr/>
        </p:nvSpPr>
        <p:spPr>
          <a:xfrm>
            <a:off x="220409" y="219084"/>
            <a:ext cx="6162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2D326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„Enzymatická“ aktivita CeO</a:t>
            </a:r>
            <a:r>
              <a:rPr lang="sk-SK" sz="2000" b="1" baseline="-25000" dirty="0">
                <a:solidFill>
                  <a:srgbClr val="2D326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2</a:t>
            </a:r>
            <a:r>
              <a:rPr lang="sk-SK" sz="2000" b="1" dirty="0">
                <a:solidFill>
                  <a:srgbClr val="2D326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sk-SK" sz="2000" b="1" dirty="0" err="1">
                <a:solidFill>
                  <a:srgbClr val="2D326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nanočastíc</a:t>
            </a:r>
            <a:endParaRPr lang="sk-SK" sz="2000" b="1" dirty="0">
              <a:solidFill>
                <a:srgbClr val="2D3265"/>
              </a:solidFill>
              <a:latin typeface="+mj-lt"/>
            </a:endParaRPr>
          </a:p>
        </p:txBody>
      </p:sp>
      <p:sp>
        <p:nvSpPr>
          <p:cNvPr id="28" name="Rectangle 68"/>
          <p:cNvSpPr>
            <a:spLocks noChangeArrowheads="1"/>
          </p:cNvSpPr>
          <p:nvPr/>
        </p:nvSpPr>
        <p:spPr bwMode="auto">
          <a:xfrm>
            <a:off x="2038988" y="1142701"/>
            <a:ext cx="3434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Aft>
                <a:spcPct val="25000"/>
              </a:spcAft>
              <a:buClr>
                <a:srgbClr val="006400"/>
              </a:buClr>
              <a:buSzPct val="115000"/>
            </a:pPr>
            <a:r>
              <a:rPr lang="en-US" altLang="sk-SK" sz="1200" dirty="0">
                <a:solidFill>
                  <a:srgbClr val="002387"/>
                </a:solidFill>
                <a:latin typeface="+mj-lt"/>
              </a:rPr>
              <a:t>CeO</a:t>
            </a:r>
            <a:r>
              <a:rPr lang="en-US" altLang="sk-SK" sz="1200" baseline="-25000" dirty="0">
                <a:solidFill>
                  <a:srgbClr val="002387"/>
                </a:solidFill>
                <a:latin typeface="+mj-lt"/>
              </a:rPr>
              <a:t>2</a:t>
            </a:r>
            <a:r>
              <a:rPr lang="en-US" altLang="sk-SK" sz="1200" dirty="0">
                <a:solidFill>
                  <a:srgbClr val="002387"/>
                </a:solidFill>
                <a:latin typeface="+mj-lt"/>
              </a:rPr>
              <a:t>-NPs – </a:t>
            </a:r>
            <a:r>
              <a:rPr lang="sk-SK" altLang="sk-SK" sz="1200" dirty="0">
                <a:solidFill>
                  <a:srgbClr val="002387"/>
                </a:solidFill>
                <a:latin typeface="+mj-lt"/>
              </a:rPr>
              <a:t>nízky </a:t>
            </a:r>
            <a:r>
              <a:rPr lang="sk-SK" altLang="sk-SK" sz="1200" dirty="0" err="1">
                <a:solidFill>
                  <a:srgbClr val="002387"/>
                </a:solidFill>
                <a:latin typeface="+mj-lt"/>
              </a:rPr>
              <a:t>redoxný</a:t>
            </a:r>
            <a:r>
              <a:rPr lang="sk-SK" altLang="sk-SK" sz="1200" dirty="0">
                <a:solidFill>
                  <a:srgbClr val="002387"/>
                </a:solidFill>
                <a:latin typeface="+mj-lt"/>
              </a:rPr>
              <a:t> potenciál páru</a:t>
            </a:r>
            <a:r>
              <a:rPr lang="en-US" altLang="sk-SK" sz="1200" dirty="0">
                <a:solidFill>
                  <a:srgbClr val="002387"/>
                </a:solidFill>
                <a:latin typeface="+mj-lt"/>
              </a:rPr>
              <a:t> </a:t>
            </a:r>
            <a:r>
              <a:rPr lang="en-US" altLang="sk-SK" sz="1200" dirty="0" err="1">
                <a:solidFill>
                  <a:srgbClr val="002387"/>
                </a:solidFill>
                <a:latin typeface="+mj-lt"/>
              </a:rPr>
              <a:t>CeIV</a:t>
            </a:r>
            <a:r>
              <a:rPr lang="en-US" altLang="sk-SK" sz="1200" dirty="0">
                <a:solidFill>
                  <a:srgbClr val="002387"/>
                </a:solidFill>
                <a:latin typeface="+mj-lt"/>
              </a:rPr>
              <a:t>/</a:t>
            </a:r>
            <a:r>
              <a:rPr lang="en-US" altLang="sk-SK" sz="1200" dirty="0" err="1">
                <a:solidFill>
                  <a:srgbClr val="002387"/>
                </a:solidFill>
                <a:latin typeface="+mj-lt"/>
              </a:rPr>
              <a:t>CeIII</a:t>
            </a:r>
            <a:endParaRPr lang="sk-SK" altLang="sk-SK" sz="1200" dirty="0">
              <a:solidFill>
                <a:srgbClr val="002387"/>
              </a:solidFill>
              <a:latin typeface="+mj-lt"/>
            </a:endParaRPr>
          </a:p>
        </p:txBody>
      </p:sp>
      <p:sp>
        <p:nvSpPr>
          <p:cNvPr id="29" name="BlokTextu 28"/>
          <p:cNvSpPr txBox="1"/>
          <p:nvPr/>
        </p:nvSpPr>
        <p:spPr>
          <a:xfrm>
            <a:off x="2101798" y="1747947"/>
            <a:ext cx="34345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 </a:t>
            </a:r>
            <a:r>
              <a:rPr lang="sk-SK" sz="1400" b="1" dirty="0">
                <a:solidFill>
                  <a:srgbClr val="C00000"/>
                </a:solidFill>
                <a:latin typeface="+mj-lt"/>
              </a:rPr>
              <a:t>Enzymatická </a:t>
            </a:r>
            <a:r>
              <a:rPr lang="sk-SK" sz="1400" b="1" dirty="0" err="1">
                <a:solidFill>
                  <a:srgbClr val="C00000"/>
                </a:solidFill>
                <a:latin typeface="+mj-lt"/>
              </a:rPr>
              <a:t>peroxidázová</a:t>
            </a:r>
            <a:r>
              <a:rPr lang="sk-SK" sz="1400" b="1" dirty="0">
                <a:solidFill>
                  <a:srgbClr val="C00000"/>
                </a:solidFill>
                <a:latin typeface="+mj-lt"/>
              </a:rPr>
              <a:t> aktivita – </a:t>
            </a:r>
          </a:p>
          <a:p>
            <a:pPr algn="ctr"/>
            <a:r>
              <a:rPr lang="sk-SK" sz="1400" b="1" dirty="0">
                <a:solidFill>
                  <a:srgbClr val="C00000"/>
                </a:solidFill>
                <a:latin typeface="+mj-lt"/>
              </a:rPr>
              <a:t>vplyv veľkosti a </a:t>
            </a:r>
            <a:r>
              <a:rPr lang="sk-SK" sz="1400" b="1" dirty="0" err="1">
                <a:solidFill>
                  <a:srgbClr val="C00000"/>
                </a:solidFill>
                <a:latin typeface="+mj-lt"/>
              </a:rPr>
              <a:t>kryštalinity</a:t>
            </a:r>
            <a:endParaRPr lang="sk-SK" sz="2000" b="1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30" name="Objek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182128"/>
              </p:ext>
            </p:extLst>
          </p:nvPr>
        </p:nvGraphicFramePr>
        <p:xfrm>
          <a:off x="110052" y="3428797"/>
          <a:ext cx="3263315" cy="2600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SPW 14.0 Graph" r:id="rId6" imgW="5438858" imgH="4333746" progId="SigmaPlotGraphicObject.13">
                  <p:embed/>
                </p:oleObj>
              </mc:Choice>
              <mc:Fallback>
                <p:oleObj name="SPW 14.0 Graph" r:id="rId6" imgW="5438858" imgH="4333746" progId="SigmaPlotGraphicObject.1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52" y="3428797"/>
                        <a:ext cx="3263315" cy="26002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Skupina 32"/>
          <p:cNvGrpSpPr/>
          <p:nvPr/>
        </p:nvGrpSpPr>
        <p:grpSpPr>
          <a:xfrm>
            <a:off x="2300785" y="2668965"/>
            <a:ext cx="3098215" cy="500940"/>
            <a:chOff x="45619" y="3860665"/>
            <a:chExt cx="3098215" cy="500940"/>
          </a:xfrm>
        </p:grpSpPr>
        <p:sp>
          <p:nvSpPr>
            <p:cNvPr id="31" name="Rectangle 68"/>
            <p:cNvSpPr>
              <a:spLocks noChangeArrowheads="1"/>
            </p:cNvSpPr>
            <p:nvPr/>
          </p:nvSpPr>
          <p:spPr bwMode="auto">
            <a:xfrm>
              <a:off x="45619" y="3899940"/>
              <a:ext cx="309821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lnSpc>
                  <a:spcPct val="150000"/>
                </a:lnSpc>
                <a:spcAft>
                  <a:spcPct val="25000"/>
                </a:spcAft>
                <a:buClr>
                  <a:srgbClr val="006400"/>
                </a:buClr>
                <a:buSzPct val="115000"/>
              </a:pPr>
              <a:r>
                <a:rPr lang="sk-SK" altLang="sk-SK" sz="1600" dirty="0">
                  <a:solidFill>
                    <a:srgbClr val="002387"/>
                  </a:solidFill>
                  <a:latin typeface="+mj-lt"/>
                </a:rPr>
                <a:t>DPD + H</a:t>
              </a:r>
              <a:r>
                <a:rPr lang="sk-SK" altLang="sk-SK" sz="1600" baseline="-25000" dirty="0">
                  <a:solidFill>
                    <a:srgbClr val="002387"/>
                  </a:solidFill>
                  <a:latin typeface="+mj-lt"/>
                </a:rPr>
                <a:t>2</a:t>
              </a:r>
              <a:r>
                <a:rPr lang="sk-SK" altLang="sk-SK" sz="1600" dirty="0">
                  <a:solidFill>
                    <a:srgbClr val="002387"/>
                  </a:solidFill>
                  <a:latin typeface="+mj-lt"/>
                </a:rPr>
                <a:t>O</a:t>
              </a:r>
              <a:r>
                <a:rPr lang="sk-SK" altLang="sk-SK" sz="1600" baseline="-25000" dirty="0">
                  <a:solidFill>
                    <a:srgbClr val="002387"/>
                  </a:solidFill>
                  <a:latin typeface="+mj-lt"/>
                </a:rPr>
                <a:t>2</a:t>
              </a:r>
              <a:r>
                <a:rPr lang="sk-SK" altLang="sk-SK" sz="1600" dirty="0">
                  <a:solidFill>
                    <a:srgbClr val="002387"/>
                  </a:solidFill>
                  <a:latin typeface="+mj-lt"/>
                </a:rPr>
                <a:t>    </a:t>
              </a:r>
              <a:r>
                <a:rPr lang="sk-SK" altLang="sk-SK" sz="1600" dirty="0">
                  <a:solidFill>
                    <a:srgbClr val="00238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→    </a:t>
              </a:r>
              <a:r>
                <a:rPr lang="sk-SK" altLang="sk-SK" sz="1600" dirty="0">
                  <a:solidFill>
                    <a:srgbClr val="002387"/>
                  </a:solidFill>
                  <a:latin typeface="+mj-lt"/>
                  <a:cs typeface="Times New Roman" panose="02020603050405020304" pitchFamily="18" charset="0"/>
                </a:rPr>
                <a:t>H</a:t>
              </a:r>
              <a:r>
                <a:rPr lang="sk-SK" altLang="sk-SK" sz="1600" baseline="-25000" dirty="0">
                  <a:solidFill>
                    <a:srgbClr val="002387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  <a:r>
                <a:rPr lang="sk-SK" altLang="sk-SK" sz="1600" dirty="0">
                  <a:solidFill>
                    <a:srgbClr val="002387"/>
                  </a:solidFill>
                  <a:latin typeface="+mj-lt"/>
                  <a:cs typeface="Times New Roman" panose="02020603050405020304" pitchFamily="18" charset="0"/>
                </a:rPr>
                <a:t>O + DPD</a:t>
              </a:r>
              <a:r>
                <a:rPr lang="sk-SK" altLang="sk-SK" sz="1600" baseline="30000" dirty="0">
                  <a:solidFill>
                    <a:srgbClr val="002387"/>
                  </a:solidFill>
                  <a:latin typeface="+mj-lt"/>
                  <a:cs typeface="Times New Roman" panose="02020603050405020304" pitchFamily="18" charset="0"/>
                </a:rPr>
                <a:t>+</a:t>
              </a:r>
              <a:endParaRPr lang="sk-SK" altLang="sk-SK" sz="1600" baseline="30000" dirty="0">
                <a:solidFill>
                  <a:srgbClr val="002387"/>
                </a:solidFill>
                <a:latin typeface="+mj-lt"/>
              </a:endParaRPr>
            </a:p>
          </p:txBody>
        </p:sp>
        <p:sp>
          <p:nvSpPr>
            <p:cNvPr id="32" name="BlokTextu 31"/>
            <p:cNvSpPr txBox="1"/>
            <p:nvPr/>
          </p:nvSpPr>
          <p:spPr>
            <a:xfrm>
              <a:off x="1097702" y="3860665"/>
              <a:ext cx="8189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400" b="1" dirty="0">
                  <a:solidFill>
                    <a:srgbClr val="00A249"/>
                  </a:solidFill>
                  <a:latin typeface="+mj-lt"/>
                </a:rPr>
                <a:t>CeO</a:t>
              </a:r>
              <a:r>
                <a:rPr lang="sk-SK" sz="1400" b="1" baseline="-25000" dirty="0">
                  <a:solidFill>
                    <a:srgbClr val="00A249"/>
                  </a:solidFill>
                  <a:latin typeface="+mj-lt"/>
                </a:rPr>
                <a:t>2</a:t>
              </a:r>
            </a:p>
          </p:txBody>
        </p:sp>
      </p:grpSp>
      <p:grpSp>
        <p:nvGrpSpPr>
          <p:cNvPr id="34" name="Skupina 33"/>
          <p:cNvGrpSpPr>
            <a:grpSpLocks noChangeAspect="1"/>
          </p:cNvGrpSpPr>
          <p:nvPr/>
        </p:nvGrpSpPr>
        <p:grpSpPr>
          <a:xfrm>
            <a:off x="3301895" y="3624262"/>
            <a:ext cx="1866300" cy="2085858"/>
            <a:chOff x="0" y="0"/>
            <a:chExt cx="2362433" cy="2640536"/>
          </a:xfrm>
        </p:grpSpPr>
        <p:sp>
          <p:nvSpPr>
            <p:cNvPr id="35" name="Šípka nahor 34"/>
            <p:cNvSpPr/>
            <p:nvPr/>
          </p:nvSpPr>
          <p:spPr>
            <a:xfrm>
              <a:off x="0" y="492978"/>
              <a:ext cx="252441" cy="2109509"/>
            </a:xfrm>
            <a:prstGeom prst="upArrow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rgbClr val="B04CEE"/>
                </a:gs>
                <a:gs pos="79000">
                  <a:schemeClr val="bg1"/>
                </a:gs>
              </a:gsLst>
              <a:lin ang="5400000" scaled="1"/>
              <a:tileRect/>
            </a:gradFill>
            <a:ln w="6350">
              <a:solidFill>
                <a:srgbClr val="3C08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k-SK"/>
            </a:p>
          </p:txBody>
        </p:sp>
        <p:grpSp>
          <p:nvGrpSpPr>
            <p:cNvPr id="36" name="Skupina 35"/>
            <p:cNvGrpSpPr/>
            <p:nvPr/>
          </p:nvGrpSpPr>
          <p:grpSpPr>
            <a:xfrm>
              <a:off x="341906" y="0"/>
              <a:ext cx="2020527" cy="2640536"/>
              <a:chOff x="0" y="0"/>
              <a:chExt cx="2020527" cy="2640536"/>
            </a:xfrm>
          </p:grpSpPr>
          <p:grpSp>
            <p:nvGrpSpPr>
              <p:cNvPr id="38" name="Skupina 37"/>
              <p:cNvGrpSpPr/>
              <p:nvPr/>
            </p:nvGrpSpPr>
            <p:grpSpPr>
              <a:xfrm>
                <a:off x="0" y="0"/>
                <a:ext cx="1681200" cy="2640536"/>
                <a:chOff x="0" y="0"/>
                <a:chExt cx="1681200" cy="2640536"/>
              </a:xfrm>
            </p:grpSpPr>
            <p:pic>
              <p:nvPicPr>
                <p:cNvPr id="41" name="Obrázok 40" descr="https://www.sigmaaldrich.com/content/dam/sigma-aldrich/structure4/065/mfcd00007861.eps/_jcr_content/renditions/mfcd00007861-large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3419" y="1783921"/>
                  <a:ext cx="979170" cy="85661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42" name="Skupina 41"/>
                <p:cNvGrpSpPr/>
                <p:nvPr/>
              </p:nvGrpSpPr>
              <p:grpSpPr>
                <a:xfrm>
                  <a:off x="0" y="0"/>
                  <a:ext cx="1681200" cy="795655"/>
                  <a:chOff x="0" y="0"/>
                  <a:chExt cx="1681200" cy="795655"/>
                </a:xfrm>
              </p:grpSpPr>
              <p:grpSp>
                <p:nvGrpSpPr>
                  <p:cNvPr id="43" name="Skupina 42"/>
                  <p:cNvGrpSpPr/>
                  <p:nvPr/>
                </p:nvGrpSpPr>
                <p:grpSpPr>
                  <a:xfrm>
                    <a:off x="0" y="0"/>
                    <a:ext cx="1681200" cy="795655"/>
                    <a:chOff x="0" y="0"/>
                    <a:chExt cx="1681200" cy="795655"/>
                  </a:xfrm>
                </p:grpSpPr>
                <p:grpSp>
                  <p:nvGrpSpPr>
                    <p:cNvPr id="46" name="Skupina 45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3214" y="20396"/>
                      <a:ext cx="827986" cy="697865"/>
                      <a:chOff x="0" y="0"/>
                      <a:chExt cx="1036320" cy="874395"/>
                    </a:xfrm>
                  </p:grpSpPr>
                  <p:pic>
                    <p:nvPicPr>
                      <p:cNvPr id="50" name="Obrázok 49"/>
                      <p:cNvPicPr>
                        <a:picLocks noChangeAspect="1"/>
                      </p:cNvPicPr>
                      <p:nvPr/>
                    </p:nvPicPr>
                    <p:blipFill>
                      <a:blip r:embed="rId9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36320" cy="8743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  <p:grpSp>
                    <p:nvGrpSpPr>
                      <p:cNvPr id="51" name="Skupina 50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359828" y="248659"/>
                        <a:ext cx="264405" cy="462700"/>
                        <a:chOff x="726909" y="518785"/>
                        <a:chExt cx="539917" cy="945532"/>
                      </a:xfrm>
                    </p:grpSpPr>
                    <p:sp>
                      <p:nvSpPr>
                        <p:cNvPr id="52" name="Ovál 51"/>
                        <p:cNvSpPr/>
                        <p:nvPr/>
                      </p:nvSpPr>
                      <p:spPr>
                        <a:xfrm>
                          <a:off x="823913" y="633413"/>
                          <a:ext cx="442913" cy="438149"/>
                        </a:xfrm>
                        <a:prstGeom prst="ellipse">
                          <a:avLst/>
                        </a:prstGeom>
                        <a:noFill/>
                        <a:ln w="127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sk-SK"/>
                        </a:p>
                      </p:txBody>
                    </p:sp>
                    <p:sp>
                      <p:nvSpPr>
                        <p:cNvPr id="53" name="Textové pole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6909" y="518785"/>
                          <a:ext cx="491742" cy="9455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>
                          <a:spAutoFit/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sk-SK" sz="1000">
                              <a:solidFill>
                                <a:srgbClr val="3B3838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+</a:t>
                          </a:r>
                          <a:endParaRPr lang="sk-SK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47" name="Skupina 46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0" y="0"/>
                      <a:ext cx="852805" cy="795655"/>
                      <a:chOff x="0" y="0"/>
                      <a:chExt cx="1065530" cy="994056"/>
                    </a:xfrm>
                  </p:grpSpPr>
                  <p:pic>
                    <p:nvPicPr>
                      <p:cNvPr id="48" name="Obrázok 47" descr="Mechanism of DPD (N,N-diethyl-p-phenylenediamine) reaction with ..."/>
                      <p:cNvPicPr>
                        <a:picLocks noChangeAspect="1"/>
                      </p:cNvPicPr>
                      <p:nvPr/>
                    </p:nvPicPr>
                    <p:blipFill>
                      <a:blip r:embed="rId10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65530" cy="9321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  <p:sp>
                    <p:nvSpPr>
                      <p:cNvPr id="49" name="Textové pole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39516" y="532427"/>
                        <a:ext cx="240286" cy="46162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spAutoFit/>
                      </a:bodyPr>
                      <a:lstStyle/>
                      <a:p>
                        <a:pPr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sk-SK" sz="1000">
                            <a:solidFill>
                              <a:srgbClr val="3B3838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+</a:t>
                        </a:r>
                        <a:endParaRPr lang="sk-SK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  <p:cxnSp>
                <p:nvCxnSpPr>
                  <p:cNvPr id="44" name="Rovná spojovacia šípka 43"/>
                  <p:cNvCxnSpPr/>
                  <p:nvPr/>
                </p:nvCxnSpPr>
                <p:spPr>
                  <a:xfrm>
                    <a:off x="723667" y="308540"/>
                    <a:ext cx="258344" cy="0"/>
                  </a:xfrm>
                  <a:prstGeom prst="straightConnector1">
                    <a:avLst/>
                  </a:prstGeom>
                  <a:ln>
                    <a:solidFill>
                      <a:schemeClr val="bg2">
                        <a:lumMod val="2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Rovná spojovacia šípka 44"/>
                  <p:cNvCxnSpPr/>
                  <p:nvPr/>
                </p:nvCxnSpPr>
                <p:spPr>
                  <a:xfrm flipH="1">
                    <a:off x="706837" y="398297"/>
                    <a:ext cx="259200" cy="0"/>
                  </a:xfrm>
                  <a:prstGeom prst="straightConnector1">
                    <a:avLst/>
                  </a:prstGeom>
                  <a:ln>
                    <a:solidFill>
                      <a:schemeClr val="bg2">
                        <a:lumMod val="2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9" name="Zahnutá šípka doprava 38"/>
              <p:cNvSpPr/>
              <p:nvPr/>
            </p:nvSpPr>
            <p:spPr>
              <a:xfrm rot="10800000">
                <a:off x="1502796" y="739472"/>
                <a:ext cx="452755" cy="1463040"/>
              </a:xfrm>
              <a:prstGeom prst="curvedRightArrow">
                <a:avLst>
                  <a:gd name="adj1" fmla="val 21184"/>
                  <a:gd name="adj2" fmla="val 90716"/>
                  <a:gd name="adj3" fmla="val 39050"/>
                </a:avLst>
              </a:prstGeom>
              <a:gradFill>
                <a:gsLst>
                  <a:gs pos="34444">
                    <a:srgbClr val="DBDBDB"/>
                  </a:gs>
                  <a:gs pos="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79000">
                    <a:schemeClr val="bg1"/>
                  </a:gs>
                </a:gsLst>
                <a:lin ang="5400000" scaled="1"/>
              </a:gra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k-SK"/>
              </a:p>
            </p:txBody>
          </p:sp>
          <p:sp>
            <p:nvSpPr>
              <p:cNvPr id="40" name="Textové pole 2"/>
              <p:cNvSpPr txBox="1">
                <a:spLocks noChangeArrowheads="1"/>
              </p:cNvSpPr>
              <p:nvPr/>
            </p:nvSpPr>
            <p:spPr bwMode="auto">
              <a:xfrm>
                <a:off x="1165042" y="1327869"/>
                <a:ext cx="855485" cy="304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k-SK" sz="900" dirty="0" err="1">
                    <a:ln>
                      <a:noFill/>
                    </a:ln>
                    <a:effectLst>
                      <a:outerShdw blurRad="50800" dist="38100" dir="2700000" algn="tl">
                        <a:srgbClr val="000000">
                          <a:alpha val="40000"/>
                        </a:srgbClr>
                      </a:outerShdw>
                    </a:effectLst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Oxidation</a:t>
                </a:r>
                <a:endParaRPr lang="sk-SK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7" name="Textové pole 2"/>
            <p:cNvSpPr txBox="1">
              <a:spLocks noChangeArrowheads="1"/>
            </p:cNvSpPr>
            <p:nvPr/>
          </p:nvSpPr>
          <p:spPr bwMode="auto">
            <a:xfrm>
              <a:off x="127219" y="1049569"/>
              <a:ext cx="1299210" cy="543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sk-SK" sz="1050" dirty="0" err="1">
                  <a:ln>
                    <a:noFill/>
                  </a:ln>
                  <a:solidFill>
                    <a:srgbClr val="262626"/>
                  </a:solidFill>
                  <a:effectLst>
                    <a:glow rad="63500">
                      <a:srgbClr val="994BEF">
                        <a:alpha val="15000"/>
                      </a:srgbClr>
                    </a:glow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Peroxidase-like</a:t>
              </a:r>
              <a:r>
                <a:rPr lang="sk-SK" sz="1050" dirty="0">
                  <a:ln>
                    <a:noFill/>
                  </a:ln>
                  <a:solidFill>
                    <a:srgbClr val="262626"/>
                  </a:solidFill>
                  <a:effectLst>
                    <a:glow rad="63500">
                      <a:srgbClr val="994BEF">
                        <a:alpha val="15000"/>
                      </a:srgbClr>
                    </a:glow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sk-SK" sz="1050" dirty="0" err="1">
                  <a:ln>
                    <a:noFill/>
                  </a:ln>
                  <a:solidFill>
                    <a:srgbClr val="262626"/>
                  </a:solidFill>
                  <a:effectLst>
                    <a:glow rad="63500">
                      <a:srgbClr val="994BEF">
                        <a:alpha val="15000"/>
                      </a:srgbClr>
                    </a:glow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activity</a:t>
              </a:r>
              <a:endParaRPr lang="sk-SK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5" name="Picture 1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655601" y="5901829"/>
            <a:ext cx="445294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Obdĺžnik 55"/>
          <p:cNvSpPr/>
          <p:nvPr/>
        </p:nvSpPr>
        <p:spPr>
          <a:xfrm>
            <a:off x="8010987" y="6482567"/>
            <a:ext cx="7008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G5683</a:t>
            </a:r>
            <a:endParaRPr lang="sk-SK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7" name="Tabuľka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490134"/>
              </p:ext>
            </p:extLst>
          </p:nvPr>
        </p:nvGraphicFramePr>
        <p:xfrm>
          <a:off x="6068621" y="1520410"/>
          <a:ext cx="2877811" cy="1420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3516">
                  <a:extLst>
                    <a:ext uri="{9D8B030D-6E8A-4147-A177-3AD203B41FA5}">
                      <a16:colId xmlns:a16="http://schemas.microsoft.com/office/drawing/2014/main" val="2876706135"/>
                    </a:ext>
                  </a:extLst>
                </a:gridCol>
                <a:gridCol w="810436">
                  <a:extLst>
                    <a:ext uri="{9D8B030D-6E8A-4147-A177-3AD203B41FA5}">
                      <a16:colId xmlns:a16="http://schemas.microsoft.com/office/drawing/2014/main" val="4240564081"/>
                    </a:ext>
                  </a:extLst>
                </a:gridCol>
                <a:gridCol w="362029">
                  <a:extLst>
                    <a:ext uri="{9D8B030D-6E8A-4147-A177-3AD203B41FA5}">
                      <a16:colId xmlns:a16="http://schemas.microsoft.com/office/drawing/2014/main" val="431275357"/>
                    </a:ext>
                  </a:extLst>
                </a:gridCol>
                <a:gridCol w="541138">
                  <a:extLst>
                    <a:ext uri="{9D8B030D-6E8A-4147-A177-3AD203B41FA5}">
                      <a16:colId xmlns:a16="http://schemas.microsoft.com/office/drawing/2014/main" val="3518799724"/>
                    </a:ext>
                  </a:extLst>
                </a:gridCol>
                <a:gridCol w="630692">
                  <a:extLst>
                    <a:ext uri="{9D8B030D-6E8A-4147-A177-3AD203B41FA5}">
                      <a16:colId xmlns:a16="http://schemas.microsoft.com/office/drawing/2014/main" val="3269041001"/>
                    </a:ext>
                  </a:extLst>
                </a:gridCol>
              </a:tblGrid>
              <a:tr h="452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+mj-lt"/>
                        </a:rPr>
                        <a:t>No of sample</a:t>
                      </a:r>
                      <a:endParaRPr lang="sk-SK" sz="1000" b="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effectLst/>
                          <a:latin typeface="+mj-lt"/>
                        </a:rPr>
                        <a:t>Level of crystallinity</a:t>
                      </a:r>
                      <a:r>
                        <a:rPr lang="uk-UA" sz="1050" b="0" dirty="0">
                          <a:effectLst/>
                          <a:latin typeface="+mj-lt"/>
                        </a:rPr>
                        <a:t> (%)</a:t>
                      </a:r>
                      <a:endParaRPr lang="sk-SK" sz="1050" b="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 err="1">
                          <a:effectLst/>
                          <a:latin typeface="+mj-lt"/>
                        </a:rPr>
                        <a:t>d</a:t>
                      </a:r>
                      <a:r>
                        <a:rPr lang="en-US" sz="1050" b="0" baseline="-25000" dirty="0" err="1">
                          <a:effectLst/>
                          <a:latin typeface="+mj-lt"/>
                        </a:rPr>
                        <a:t>TEM</a:t>
                      </a:r>
                      <a:r>
                        <a:rPr lang="en-US" sz="1050" b="0" dirty="0">
                          <a:effectLst/>
                          <a:latin typeface="+mj-lt"/>
                        </a:rPr>
                        <a:t> (nm)</a:t>
                      </a:r>
                      <a:endParaRPr lang="sk-SK" sz="1050" b="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effectLst/>
                          <a:latin typeface="+mj-lt"/>
                        </a:rPr>
                        <a:t>w(Ce</a:t>
                      </a:r>
                      <a:r>
                        <a:rPr lang="en-US" sz="1050" b="0" baseline="30000" dirty="0">
                          <a:effectLst/>
                          <a:latin typeface="+mj-lt"/>
                        </a:rPr>
                        <a:t>3+</a:t>
                      </a:r>
                      <a:r>
                        <a:rPr lang="en-US" sz="1050" b="0" dirty="0">
                          <a:effectLst/>
                          <a:latin typeface="+mj-lt"/>
                        </a:rPr>
                        <a:t>) (%)</a:t>
                      </a:r>
                      <a:endParaRPr lang="sk-SK" sz="1050" b="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050" b="0" dirty="0">
                          <a:effectLst/>
                          <a:latin typeface="+mj-lt"/>
                        </a:rPr>
                        <a:t>ζ</a:t>
                      </a:r>
                      <a:r>
                        <a:rPr lang="uk-UA" sz="1050" b="0" dirty="0">
                          <a:effectLst/>
                          <a:latin typeface="+mj-lt"/>
                        </a:rPr>
                        <a:t>-</a:t>
                      </a:r>
                      <a:r>
                        <a:rPr lang="en-US" sz="1050" b="0" dirty="0">
                          <a:effectLst/>
                          <a:latin typeface="+mj-lt"/>
                        </a:rPr>
                        <a:t>potential</a:t>
                      </a:r>
                      <a:r>
                        <a:rPr lang="uk-UA" sz="1050" b="0" dirty="0">
                          <a:effectLst/>
                          <a:latin typeface="+mj-lt"/>
                        </a:rPr>
                        <a:t> (</a:t>
                      </a:r>
                      <a:r>
                        <a:rPr lang="en-US" sz="1050" b="0" dirty="0">
                          <a:effectLst/>
                          <a:latin typeface="+mj-lt"/>
                        </a:rPr>
                        <a:t>mV</a:t>
                      </a:r>
                      <a:r>
                        <a:rPr lang="uk-UA" sz="1050" b="0" dirty="0">
                          <a:effectLst/>
                          <a:latin typeface="+mj-lt"/>
                        </a:rPr>
                        <a:t>)</a:t>
                      </a:r>
                      <a:endParaRPr lang="sk-SK" sz="1050" b="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2530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+mj-lt"/>
                        </a:rPr>
                        <a:t>Ce1</a:t>
                      </a:r>
                      <a:endParaRPr lang="sk-SK" sz="1100" b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80</a:t>
                      </a:r>
                      <a:endParaRPr lang="sk-SK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13.4</a:t>
                      </a:r>
                      <a:endParaRPr lang="sk-SK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</a:t>
                      </a:r>
                      <a:endParaRPr lang="sk-SK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+40.9</a:t>
                      </a:r>
                      <a:endParaRPr lang="sk-SK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848933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+mj-lt"/>
                        </a:rPr>
                        <a:t>Ce2</a:t>
                      </a:r>
                      <a:endParaRPr lang="sk-SK" sz="1100" b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79</a:t>
                      </a:r>
                      <a:endParaRPr lang="sk-SK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8.0</a:t>
                      </a:r>
                      <a:endParaRPr lang="sk-SK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</a:t>
                      </a:r>
                      <a:endParaRPr lang="sk-SK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+41.5</a:t>
                      </a:r>
                      <a:endParaRPr lang="sk-SK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89348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+mj-lt"/>
                        </a:rPr>
                        <a:t>Ce3</a:t>
                      </a:r>
                      <a:endParaRPr lang="sk-SK" sz="1100" b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72</a:t>
                      </a:r>
                      <a:endParaRPr lang="sk-SK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5.6</a:t>
                      </a:r>
                      <a:endParaRPr lang="sk-SK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</a:t>
                      </a:r>
                      <a:endParaRPr lang="sk-SK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+41.6</a:t>
                      </a:r>
                      <a:endParaRPr lang="sk-SK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87962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+mj-lt"/>
                        </a:rPr>
                        <a:t>Ce4</a:t>
                      </a:r>
                      <a:endParaRPr lang="sk-SK" sz="1100" b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69</a:t>
                      </a:r>
                      <a:endParaRPr lang="sk-SK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3.5</a:t>
                      </a:r>
                      <a:endParaRPr lang="sk-SK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42</a:t>
                      </a:r>
                      <a:endParaRPr lang="sk-SK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+42.0</a:t>
                      </a:r>
                      <a:endParaRPr lang="sk-SK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4212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+mj-lt"/>
                        </a:rPr>
                        <a:t>Ce5</a:t>
                      </a:r>
                      <a:endParaRPr lang="sk-SK" sz="1100" b="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65</a:t>
                      </a:r>
                      <a:endParaRPr lang="sk-SK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2.8</a:t>
                      </a:r>
                      <a:endParaRPr lang="sk-SK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47</a:t>
                      </a:r>
                      <a:endParaRPr lang="sk-SK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+42.9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1153460"/>
                  </a:ext>
                </a:extLst>
              </a:tr>
            </a:tbl>
          </a:graphicData>
        </a:graphic>
      </p:graphicFrame>
      <p:pic>
        <p:nvPicPr>
          <p:cNvPr id="58" name="Picture 9" descr="VÃ½sledok vyhÄ¾adÃ¡vania obrÃ¡zkov pre dopyt Ukrainian Academy of Science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620" y="770572"/>
            <a:ext cx="550812" cy="6588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Obdĺžnik 58"/>
          <p:cNvSpPr/>
          <p:nvPr/>
        </p:nvSpPr>
        <p:spPr>
          <a:xfrm>
            <a:off x="5777092" y="778331"/>
            <a:ext cx="27987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ct val="25000"/>
              </a:spcAft>
            </a:pPr>
            <a:r>
              <a:rPr lang="en-US" altLang="sk-SK" sz="1000" dirty="0" err="1">
                <a:solidFill>
                  <a:srgbClr val="2D3265"/>
                </a:solidFill>
                <a:latin typeface="+mj-lt"/>
              </a:rPr>
              <a:t>Inst</a:t>
            </a:r>
            <a:r>
              <a:rPr lang="sk-SK" altLang="sk-SK" sz="1000" dirty="0">
                <a:solidFill>
                  <a:srgbClr val="2D3265"/>
                </a:solidFill>
                <a:latin typeface="+mj-lt"/>
              </a:rPr>
              <a:t>. </a:t>
            </a:r>
            <a:r>
              <a:rPr lang="en-US" altLang="sk-SK" sz="1000" dirty="0">
                <a:solidFill>
                  <a:srgbClr val="2D3265"/>
                </a:solidFill>
                <a:latin typeface="+mj-lt"/>
              </a:rPr>
              <a:t>of General Inorganic Chemistry, </a:t>
            </a:r>
            <a:r>
              <a:rPr lang="sk-SK" altLang="sk-SK" sz="1000" dirty="0">
                <a:solidFill>
                  <a:srgbClr val="2D3265"/>
                </a:solidFill>
                <a:latin typeface="+mj-lt"/>
              </a:rPr>
              <a:t>NASU</a:t>
            </a:r>
            <a:r>
              <a:rPr lang="en-US" altLang="sk-SK" sz="1000" dirty="0">
                <a:solidFill>
                  <a:srgbClr val="2D3265"/>
                </a:solidFill>
                <a:latin typeface="+mj-lt"/>
              </a:rPr>
              <a:t>, Kyiv</a:t>
            </a:r>
            <a:endParaRPr lang="sk-SK" altLang="sk-SK" sz="1000" dirty="0">
              <a:solidFill>
                <a:srgbClr val="2D3265"/>
              </a:solidFill>
              <a:latin typeface="+mj-lt"/>
            </a:endParaRPr>
          </a:p>
        </p:txBody>
      </p:sp>
      <p:sp>
        <p:nvSpPr>
          <p:cNvPr id="60" name="Obdĺžnik 59"/>
          <p:cNvSpPr/>
          <p:nvPr/>
        </p:nvSpPr>
        <p:spPr>
          <a:xfrm>
            <a:off x="5992456" y="1329333"/>
            <a:ext cx="266314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2D3265"/>
                </a:solidFill>
                <a:latin typeface="+mj-lt"/>
                <a:ea typeface="Calibri" panose="020F0502020204030204" pitchFamily="34" charset="0"/>
              </a:rPr>
              <a:t>Main parameters of synthesized CeO</a:t>
            </a:r>
            <a:r>
              <a:rPr lang="en-US" sz="900" baseline="-25000" dirty="0">
                <a:solidFill>
                  <a:srgbClr val="2D3265"/>
                </a:solidFill>
                <a:latin typeface="+mj-lt"/>
                <a:ea typeface="Calibri" panose="020F0502020204030204" pitchFamily="34" charset="0"/>
              </a:rPr>
              <a:t>2</a:t>
            </a:r>
            <a:r>
              <a:rPr lang="en-US" sz="900" dirty="0">
                <a:solidFill>
                  <a:srgbClr val="2D3265"/>
                </a:solidFill>
                <a:latin typeface="+mj-lt"/>
                <a:ea typeface="Calibri" panose="020F0502020204030204" pitchFamily="34" charset="0"/>
              </a:rPr>
              <a:t> nanoparticles</a:t>
            </a:r>
            <a:endParaRPr lang="sk-SK" sz="900" dirty="0">
              <a:solidFill>
                <a:srgbClr val="2D3265"/>
              </a:solidFill>
              <a:latin typeface="+mj-lt"/>
            </a:endParaRP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20761AE3-4FAD-4297-AA83-DC730B031B41}"/>
              </a:ext>
            </a:extLst>
          </p:cNvPr>
          <p:cNvSpPr/>
          <p:nvPr/>
        </p:nvSpPr>
        <p:spPr>
          <a:xfrm>
            <a:off x="490083" y="2812072"/>
            <a:ext cx="19447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1000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N,N, </a:t>
            </a:r>
            <a:r>
              <a:rPr lang="sk-SK" sz="1000" dirty="0" err="1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Diethyl</a:t>
            </a:r>
            <a:r>
              <a:rPr lang="sk-SK" sz="1000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-p-</a:t>
            </a:r>
            <a:r>
              <a:rPr lang="sk-SK" sz="1000" dirty="0" err="1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phenylenediamine</a:t>
            </a:r>
            <a:r>
              <a:rPr lang="sk-SK" sz="1000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sk-SK" sz="1000" dirty="0" err="1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sulfate</a:t>
            </a:r>
            <a:r>
              <a:rPr lang="sk-SK" sz="1000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sk-SK" sz="1000" dirty="0" err="1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salt</a:t>
            </a:r>
            <a:endParaRPr lang="sk-SK" sz="1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1D850651-C052-4A96-839A-97EE4C378522}"/>
              </a:ext>
            </a:extLst>
          </p:cNvPr>
          <p:cNvSpPr/>
          <p:nvPr/>
        </p:nvSpPr>
        <p:spPr>
          <a:xfrm>
            <a:off x="110052" y="3428797"/>
            <a:ext cx="5058143" cy="2719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910F06A0-5EE2-45CB-B9CB-3A48060C3E77}"/>
              </a:ext>
            </a:extLst>
          </p:cNvPr>
          <p:cNvGrpSpPr/>
          <p:nvPr/>
        </p:nvGrpSpPr>
        <p:grpSpPr>
          <a:xfrm>
            <a:off x="755855" y="3414495"/>
            <a:ext cx="3485423" cy="2778279"/>
            <a:chOff x="755855" y="3414495"/>
            <a:chExt cx="3485423" cy="2778279"/>
          </a:xfrm>
        </p:grpSpPr>
        <p:pic>
          <p:nvPicPr>
            <p:cNvPr id="14" name="Obrázok 13">
              <a:extLst>
                <a:ext uri="{FF2B5EF4-FFF2-40B4-BE49-F238E27FC236}">
                  <a16:creationId xmlns:a16="http://schemas.microsoft.com/office/drawing/2014/main" id="{68D95E5A-E712-4756-B646-5F3E8155A5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t="9968" r="3045"/>
            <a:stretch/>
          </p:blipFill>
          <p:spPr>
            <a:xfrm>
              <a:off x="755855" y="3635820"/>
              <a:ext cx="3485423" cy="2556954"/>
            </a:xfrm>
            <a:prstGeom prst="rect">
              <a:avLst/>
            </a:prstGeom>
          </p:spPr>
        </p:pic>
        <p:sp>
          <p:nvSpPr>
            <p:cNvPr id="15" name="BlokTextu 14">
              <a:extLst>
                <a:ext uri="{FF2B5EF4-FFF2-40B4-BE49-F238E27FC236}">
                  <a16:creationId xmlns:a16="http://schemas.microsoft.com/office/drawing/2014/main" id="{857A43A3-39E1-482F-9445-A9ACF630BC0A}"/>
                </a:ext>
              </a:extLst>
            </p:cNvPr>
            <p:cNvSpPr txBox="1"/>
            <p:nvPr/>
          </p:nvSpPr>
          <p:spPr>
            <a:xfrm>
              <a:off x="1252728" y="3414495"/>
              <a:ext cx="29885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100" i="1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Kinetické meranie „</a:t>
              </a:r>
              <a:r>
                <a:rPr lang="sk-SK" sz="1100" i="1" dirty="0" err="1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peroxidázovej</a:t>
              </a:r>
              <a:r>
                <a:rPr lang="sk-SK" sz="1100" i="1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“ aktivity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856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9" grpId="0"/>
      <p:bldP spid="60" grpId="0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o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60" y="1131863"/>
            <a:ext cx="2781300" cy="121205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BA5A3FE-B504-4884-A5E2-5FFE87CF01E2}"/>
              </a:ext>
            </a:extLst>
          </p:cNvPr>
          <p:cNvSpPr txBox="1">
            <a:spLocks/>
          </p:cNvSpPr>
          <p:nvPr/>
        </p:nvSpPr>
        <p:spPr>
          <a:xfrm>
            <a:off x="393964" y="219084"/>
            <a:ext cx="8552468" cy="838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sk-SK" sz="1600" b="1" dirty="0">
                <a:solidFill>
                  <a:srgbClr val="9014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Vedecké výsledky PhD. štúdia</a:t>
            </a:r>
            <a:endParaRPr lang="sk-SK" sz="1600" i="1" dirty="0">
              <a:solidFill>
                <a:srgbClr val="90147E"/>
              </a:solidFill>
            </a:endParaRPr>
          </a:p>
        </p:txBody>
      </p:sp>
      <p:grpSp>
        <p:nvGrpSpPr>
          <p:cNvPr id="6" name="Skupina 5"/>
          <p:cNvGrpSpPr>
            <a:grpSpLocks noChangeAspect="1"/>
          </p:cNvGrpSpPr>
          <p:nvPr/>
        </p:nvGrpSpPr>
        <p:grpSpPr>
          <a:xfrm>
            <a:off x="160871" y="2920278"/>
            <a:ext cx="3420987" cy="2747123"/>
            <a:chOff x="6465451" y="1905064"/>
            <a:chExt cx="5484468" cy="4404144"/>
          </a:xfrm>
        </p:grpSpPr>
        <p:pic>
          <p:nvPicPr>
            <p:cNvPr id="8" name="Obrázok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65451" y="1935485"/>
              <a:ext cx="5484468" cy="4373723"/>
            </a:xfrm>
            <a:prstGeom prst="rect">
              <a:avLst/>
            </a:prstGeom>
          </p:spPr>
        </p:pic>
        <p:sp>
          <p:nvSpPr>
            <p:cNvPr id="7" name="BlokTextu 6"/>
            <p:cNvSpPr txBox="1"/>
            <p:nvPr/>
          </p:nvSpPr>
          <p:spPr>
            <a:xfrm>
              <a:off x="7055127" y="1905064"/>
              <a:ext cx="4792480" cy="493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400" b="1" dirty="0">
                  <a:latin typeface="+mj-lt"/>
                </a:rPr>
                <a:t>Deštrukcia </a:t>
              </a:r>
              <a:r>
                <a:rPr lang="sk-SK" sz="1400" b="1" dirty="0" err="1">
                  <a:latin typeface="+mj-lt"/>
                </a:rPr>
                <a:t>amyloidných</a:t>
              </a:r>
              <a:r>
                <a:rPr lang="sk-SK" sz="1400" b="1" dirty="0">
                  <a:latin typeface="+mj-lt"/>
                </a:rPr>
                <a:t> </a:t>
              </a:r>
              <a:r>
                <a:rPr lang="sk-SK" sz="1400" b="1" dirty="0" err="1">
                  <a:latin typeface="+mj-lt"/>
                </a:rPr>
                <a:t>fibríl</a:t>
              </a:r>
              <a:endParaRPr lang="sk-SK" sz="1400" b="1" dirty="0">
                <a:latin typeface="+mj-lt"/>
              </a:endParaRPr>
            </a:p>
          </p:txBody>
        </p:sp>
      </p:grpSp>
      <p:sp>
        <p:nvSpPr>
          <p:cNvPr id="9" name="BlokTextu 8"/>
          <p:cNvSpPr txBox="1"/>
          <p:nvPr/>
        </p:nvSpPr>
        <p:spPr>
          <a:xfrm>
            <a:off x="220410" y="219084"/>
            <a:ext cx="4508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>
                <a:solidFill>
                  <a:srgbClr val="2D326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Rottlerín</a:t>
            </a:r>
            <a:r>
              <a:rPr lang="sk-SK" b="1" dirty="0">
                <a:solidFill>
                  <a:srgbClr val="2D3265"/>
                </a:solidFill>
                <a:latin typeface="+mj-lt"/>
              </a:rPr>
              <a:t> </a:t>
            </a:r>
            <a:r>
              <a:rPr lang="sk-SK" b="1" i="1" dirty="0" err="1">
                <a:solidFill>
                  <a:srgbClr val="2D3265"/>
                </a:solidFill>
                <a:latin typeface="+mj-lt"/>
              </a:rPr>
              <a:t>vs</a:t>
            </a:r>
            <a:r>
              <a:rPr lang="sk-SK" b="1" i="1" dirty="0">
                <a:solidFill>
                  <a:srgbClr val="2D3265"/>
                </a:solidFill>
                <a:latin typeface="+mj-lt"/>
              </a:rPr>
              <a:t>. </a:t>
            </a:r>
            <a:r>
              <a:rPr lang="sk-SK" b="1" dirty="0" err="1">
                <a:solidFill>
                  <a:srgbClr val="2D3265"/>
                </a:solidFill>
                <a:latin typeface="+mj-lt"/>
              </a:rPr>
              <a:t>Amyloidné</a:t>
            </a:r>
            <a:r>
              <a:rPr lang="sk-SK" b="1" dirty="0">
                <a:solidFill>
                  <a:srgbClr val="2D3265"/>
                </a:solidFill>
                <a:latin typeface="+mj-lt"/>
              </a:rPr>
              <a:t> </a:t>
            </a:r>
            <a:r>
              <a:rPr lang="sk-SK" b="1" dirty="0" err="1">
                <a:solidFill>
                  <a:srgbClr val="2D3265"/>
                </a:solidFill>
                <a:latin typeface="+mj-lt"/>
              </a:rPr>
              <a:t>Fibrily</a:t>
            </a:r>
            <a:endParaRPr lang="sk-SK" b="1" dirty="0">
              <a:solidFill>
                <a:srgbClr val="2D3265"/>
              </a:solidFill>
              <a:latin typeface="+mj-lt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3729162" y="1156367"/>
            <a:ext cx="52172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 algn="just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sk-SK" sz="1400" dirty="0">
                <a:latin typeface="+mj-lt"/>
              </a:rPr>
              <a:t>preukázaný </a:t>
            </a:r>
            <a:r>
              <a:rPr lang="sk-SK" sz="1400" dirty="0" err="1">
                <a:latin typeface="+mj-lt"/>
              </a:rPr>
              <a:t>anti-amyloidný</a:t>
            </a:r>
            <a:r>
              <a:rPr lang="sk-SK" sz="1400" dirty="0">
                <a:latin typeface="+mj-lt"/>
              </a:rPr>
              <a:t> účinok </a:t>
            </a:r>
            <a:r>
              <a:rPr lang="sk-SK" sz="1400" dirty="0" err="1">
                <a:latin typeface="+mj-lt"/>
              </a:rPr>
              <a:t>rottlerínu</a:t>
            </a:r>
            <a:r>
              <a:rPr lang="sk-SK" sz="1400" dirty="0">
                <a:latin typeface="+mj-lt"/>
              </a:rPr>
              <a:t> na </a:t>
            </a:r>
            <a:r>
              <a:rPr lang="sk-SK" sz="1400" dirty="0" err="1">
                <a:latin typeface="+mj-lt"/>
              </a:rPr>
              <a:t>amyloidnú</a:t>
            </a:r>
            <a:r>
              <a:rPr lang="sk-SK" sz="1400" dirty="0">
                <a:latin typeface="+mj-lt"/>
              </a:rPr>
              <a:t> </a:t>
            </a:r>
            <a:r>
              <a:rPr lang="sk-SK" sz="1400" dirty="0" err="1">
                <a:latin typeface="+mj-lt"/>
              </a:rPr>
              <a:t>agregáciu</a:t>
            </a:r>
            <a:r>
              <a:rPr lang="sk-SK" sz="1400" dirty="0">
                <a:latin typeface="+mj-lt"/>
              </a:rPr>
              <a:t> študovaných proteínov</a:t>
            </a:r>
          </a:p>
        </p:txBody>
      </p:sp>
      <p:sp>
        <p:nvSpPr>
          <p:cNvPr id="3" name="Obdĺžnik 2"/>
          <p:cNvSpPr/>
          <p:nvPr/>
        </p:nvSpPr>
        <p:spPr>
          <a:xfrm>
            <a:off x="176945" y="790980"/>
            <a:ext cx="8785561" cy="487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769007"/>
              </p:ext>
            </p:extLst>
          </p:nvPr>
        </p:nvGraphicFramePr>
        <p:xfrm>
          <a:off x="151690" y="1381371"/>
          <a:ext cx="5924831" cy="2665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SPW 14.0 Graph" r:id="rId5" imgW="9115124" imgH="4101167" progId="SigmaPlotGraphicObject.13">
                  <p:embed/>
                </p:oleObj>
              </mc:Choice>
              <mc:Fallback>
                <p:oleObj name="SPW 14.0 Graph" r:id="rId5" imgW="9115124" imgH="4101167" progId="SigmaPlotGraphicObject.13">
                  <p:embed/>
                  <p:pic>
                    <p:nvPicPr>
                      <p:cNvPr id="23" name="Objekt 2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1690" y="1381371"/>
                        <a:ext cx="5924831" cy="2665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BlokTextu 17"/>
          <p:cNvSpPr txBox="1"/>
          <p:nvPr/>
        </p:nvSpPr>
        <p:spPr>
          <a:xfrm>
            <a:off x="884590" y="1156367"/>
            <a:ext cx="2751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rgbClr val="2D3265"/>
                </a:solidFill>
              </a:rPr>
              <a:t>časová závislosť deštrukcie </a:t>
            </a:r>
            <a:r>
              <a:rPr lang="sk-SK" sz="1400" b="1" dirty="0" err="1">
                <a:solidFill>
                  <a:srgbClr val="2D3265"/>
                </a:solidFill>
              </a:rPr>
              <a:t>fibríl</a:t>
            </a:r>
            <a:endParaRPr lang="sk-SK" sz="1400" b="1" dirty="0">
              <a:solidFill>
                <a:srgbClr val="2D3265"/>
              </a:solidFill>
            </a:endParaRPr>
          </a:p>
        </p:txBody>
      </p:sp>
      <p:sp>
        <p:nvSpPr>
          <p:cNvPr id="21" name="Obdĺžnik 20"/>
          <p:cNvSpPr/>
          <p:nvPr/>
        </p:nvSpPr>
        <p:spPr>
          <a:xfrm>
            <a:off x="4913933" y="1041461"/>
            <a:ext cx="35891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sk-SK" sz="1200" dirty="0">
                <a:latin typeface="+mj-lt"/>
              </a:rPr>
              <a:t>deštrukčný účinok začína už krátko po pridaní k roztoku </a:t>
            </a:r>
            <a:r>
              <a:rPr lang="sk-SK" sz="1200" dirty="0" err="1">
                <a:latin typeface="+mj-lt"/>
              </a:rPr>
              <a:t>fibríl</a:t>
            </a:r>
            <a:r>
              <a:rPr lang="sk-SK" sz="1200" dirty="0">
                <a:latin typeface="+mj-lt"/>
              </a:rPr>
              <a:t> u všetkých skúmaných proteínov</a:t>
            </a:r>
          </a:p>
        </p:txBody>
      </p:sp>
      <p:graphicFrame>
        <p:nvGraphicFramePr>
          <p:cNvPr id="24" name="Graf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176164"/>
              </p:ext>
            </p:extLst>
          </p:nvPr>
        </p:nvGraphicFramePr>
        <p:xfrm>
          <a:off x="5385728" y="4174351"/>
          <a:ext cx="3301135" cy="1990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5" name="Obdĺžnik 24"/>
          <p:cNvSpPr/>
          <p:nvPr/>
        </p:nvSpPr>
        <p:spPr>
          <a:xfrm>
            <a:off x="679922" y="5054378"/>
            <a:ext cx="35891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>
                  <a:lumMod val="75000"/>
                </a:schemeClr>
              </a:buClr>
            </a:pPr>
            <a:r>
              <a:rPr lang="sk-SK" sz="1200" dirty="0">
                <a:latin typeface="+mj-lt"/>
              </a:rPr>
              <a:t>Monitorovanie vplyvu vzniknutých „fragmentov“ fibríl na prežívanie buniek</a:t>
            </a:r>
          </a:p>
          <a:p>
            <a:pPr>
              <a:buClr>
                <a:schemeClr val="tx2">
                  <a:lumMod val="75000"/>
                </a:schemeClr>
              </a:buClr>
            </a:pPr>
            <a:endParaRPr lang="sk-SK" sz="1200" dirty="0">
              <a:latin typeface="+mj-lt"/>
            </a:endParaRP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sk-SK" sz="1200" dirty="0">
                <a:latin typeface="+mj-lt"/>
              </a:rPr>
              <a:t>MTT test, </a:t>
            </a:r>
            <a:r>
              <a:rPr lang="sk-SK" sz="1200" dirty="0" err="1">
                <a:latin typeface="+mj-lt"/>
              </a:rPr>
              <a:t>glioblastómové</a:t>
            </a:r>
            <a:r>
              <a:rPr lang="sk-SK" sz="1200" dirty="0">
                <a:latin typeface="+mj-lt"/>
              </a:rPr>
              <a:t> </a:t>
            </a:r>
            <a:r>
              <a:rPr lang="sk-SK" sz="1200" dirty="0" err="1">
                <a:latin typeface="+mj-lt"/>
              </a:rPr>
              <a:t>astrocytómové</a:t>
            </a:r>
            <a:r>
              <a:rPr lang="sk-SK" sz="1200" dirty="0">
                <a:latin typeface="+mj-lt"/>
              </a:rPr>
              <a:t> (U87MG) bunky</a:t>
            </a:r>
          </a:p>
        </p:txBody>
      </p:sp>
      <p:grpSp>
        <p:nvGrpSpPr>
          <p:cNvPr id="15" name="Skupina 14"/>
          <p:cNvGrpSpPr/>
          <p:nvPr/>
        </p:nvGrpSpPr>
        <p:grpSpPr>
          <a:xfrm>
            <a:off x="36528" y="6438102"/>
            <a:ext cx="2985478" cy="391810"/>
            <a:chOff x="36528" y="6438102"/>
            <a:chExt cx="2985478" cy="391810"/>
          </a:xfrm>
        </p:grpSpPr>
        <p:pic>
          <p:nvPicPr>
            <p:cNvPr id="17" name="Obrázok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528" y="6438102"/>
              <a:ext cx="338381" cy="391810"/>
            </a:xfrm>
            <a:prstGeom prst="rect">
              <a:avLst/>
            </a:prstGeom>
          </p:spPr>
        </p:pic>
        <p:sp>
          <p:nvSpPr>
            <p:cNvPr id="19" name="BlokTextu 18"/>
            <p:cNvSpPr txBox="1"/>
            <p:nvPr/>
          </p:nvSpPr>
          <p:spPr>
            <a:xfrm>
              <a:off x="334688" y="6513345"/>
              <a:ext cx="26873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Doktorandský seminár, 18. jún 2020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400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  <p:bldP spid="21" grpId="0"/>
      <p:bldGraphic spid="24" grpId="0">
        <p:bldAsOne/>
      </p:bldGraphic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21419" y="405516"/>
            <a:ext cx="84204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>
                <a:solidFill>
                  <a:srgbClr val="9014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Plány na nasledujúci akademický rok</a:t>
            </a:r>
          </a:p>
          <a:p>
            <a:endParaRPr lang="sk-SK" dirty="0"/>
          </a:p>
          <a:p>
            <a:endParaRPr lang="sk-SK" dirty="0">
              <a:latin typeface="+mj-lt"/>
            </a:endParaRPr>
          </a:p>
          <a:p>
            <a:r>
              <a:rPr lang="sk-SK" sz="1400" dirty="0">
                <a:latin typeface="+mj-lt"/>
              </a:rPr>
              <a:t>Štúdium: </a:t>
            </a:r>
          </a:p>
          <a:p>
            <a:pPr marL="400050" indent="-400050">
              <a:lnSpc>
                <a:spcPct val="200000"/>
              </a:lnSpc>
              <a:buAutoNum type="romanLcParenR"/>
            </a:pPr>
            <a:r>
              <a:rPr lang="sk-SK" sz="1400" dirty="0">
                <a:latin typeface="+mj-lt"/>
              </a:rPr>
              <a:t>„katalytickej“ aktivity a „super-oxid </a:t>
            </a:r>
            <a:r>
              <a:rPr lang="sk-SK" sz="1400" dirty="0" err="1">
                <a:latin typeface="+mj-lt"/>
              </a:rPr>
              <a:t>dismutázovej</a:t>
            </a:r>
            <a:r>
              <a:rPr lang="sk-SK" sz="1400" dirty="0">
                <a:latin typeface="+mj-lt"/>
              </a:rPr>
              <a:t>“ aktivity CeO</a:t>
            </a:r>
            <a:r>
              <a:rPr lang="sk-SK" sz="1400" baseline="-25000" dirty="0">
                <a:latin typeface="+mj-lt"/>
              </a:rPr>
              <a:t>2</a:t>
            </a:r>
          </a:p>
          <a:p>
            <a:pPr marL="400050" indent="-400050">
              <a:lnSpc>
                <a:spcPct val="200000"/>
              </a:lnSpc>
              <a:buAutoNum type="romanLcParenR"/>
            </a:pPr>
            <a:r>
              <a:rPr lang="sk-SK" sz="1400" dirty="0">
                <a:latin typeface="+mj-lt"/>
              </a:rPr>
              <a:t>vplyvu CeO</a:t>
            </a:r>
            <a:r>
              <a:rPr lang="sk-SK" sz="1400" baseline="-25000" dirty="0">
                <a:latin typeface="+mj-lt"/>
              </a:rPr>
              <a:t>2</a:t>
            </a:r>
            <a:r>
              <a:rPr lang="sk-SK" sz="1400" dirty="0">
                <a:latin typeface="+mj-lt"/>
              </a:rPr>
              <a:t> na </a:t>
            </a:r>
            <a:r>
              <a:rPr lang="sk-SK" sz="1400" dirty="0" err="1">
                <a:latin typeface="+mj-lt"/>
              </a:rPr>
              <a:t>amyloidnú</a:t>
            </a:r>
            <a:r>
              <a:rPr lang="sk-SK" sz="1400" dirty="0">
                <a:latin typeface="+mj-lt"/>
              </a:rPr>
              <a:t> </a:t>
            </a:r>
            <a:r>
              <a:rPr lang="sk-SK" sz="1400" dirty="0" err="1">
                <a:latin typeface="+mj-lt"/>
              </a:rPr>
              <a:t>agregáciu</a:t>
            </a:r>
            <a:endParaRPr lang="sk-SK" sz="1400" dirty="0">
              <a:latin typeface="+mj-lt"/>
            </a:endParaRPr>
          </a:p>
          <a:p>
            <a:pPr marL="400050" indent="-400050">
              <a:lnSpc>
                <a:spcPct val="200000"/>
              </a:lnSpc>
              <a:buAutoNum type="romanLcParenR"/>
            </a:pPr>
            <a:r>
              <a:rPr lang="sk-SK" sz="1400" dirty="0">
                <a:latin typeface="+mj-lt"/>
              </a:rPr>
              <a:t>vplyv </a:t>
            </a:r>
            <a:r>
              <a:rPr lang="sk-SK" sz="1400" dirty="0" err="1">
                <a:latin typeface="+mj-lt"/>
              </a:rPr>
              <a:t>detergentov</a:t>
            </a:r>
            <a:r>
              <a:rPr lang="sk-SK" sz="1400" dirty="0">
                <a:latin typeface="+mj-lt"/>
              </a:rPr>
              <a:t> na </a:t>
            </a:r>
            <a:r>
              <a:rPr lang="sk-SK" sz="1400" dirty="0" err="1">
                <a:latin typeface="+mj-lt"/>
              </a:rPr>
              <a:t>amyloidnú</a:t>
            </a:r>
            <a:r>
              <a:rPr lang="sk-SK" sz="1400" dirty="0">
                <a:latin typeface="+mj-lt"/>
              </a:rPr>
              <a:t> </a:t>
            </a:r>
            <a:r>
              <a:rPr lang="sk-SK" sz="1400" dirty="0" err="1">
                <a:latin typeface="+mj-lt"/>
              </a:rPr>
              <a:t>agregáciu</a:t>
            </a:r>
            <a:endParaRPr lang="sk-SK" sz="1400" dirty="0">
              <a:latin typeface="+mj-lt"/>
            </a:endParaRPr>
          </a:p>
          <a:p>
            <a:pPr marL="400050" indent="-400050">
              <a:lnSpc>
                <a:spcPct val="200000"/>
              </a:lnSpc>
              <a:buAutoNum type="romanLcParenR"/>
            </a:pPr>
            <a:r>
              <a:rPr lang="sk-SK" sz="1400" dirty="0">
                <a:latin typeface="+mj-lt"/>
              </a:rPr>
              <a:t>monitorovanie </a:t>
            </a:r>
            <a:r>
              <a:rPr lang="sk-SK" sz="1400" dirty="0" err="1">
                <a:latin typeface="+mj-lt"/>
              </a:rPr>
              <a:t>cytotoxicity</a:t>
            </a:r>
            <a:endParaRPr lang="sk-SK" sz="1400" dirty="0">
              <a:latin typeface="+mj-lt"/>
            </a:endParaRPr>
          </a:p>
          <a:p>
            <a:pPr marL="400050" indent="-400050">
              <a:buAutoNum type="romanLcParenR"/>
            </a:pPr>
            <a:endParaRPr lang="sk-SK" dirty="0">
              <a:latin typeface="+mj-lt"/>
            </a:endParaRPr>
          </a:p>
          <a:p>
            <a:r>
              <a:rPr lang="sk-SK" dirty="0">
                <a:latin typeface="+mj-lt"/>
              </a:rPr>
              <a:t>...</a:t>
            </a:r>
          </a:p>
          <a:p>
            <a:r>
              <a:rPr lang="sk-SK" dirty="0">
                <a:latin typeface="+mj-lt"/>
              </a:rPr>
              <a:t> 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5020887" y="4898726"/>
            <a:ext cx="367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ĎAKUJEM ZA POZORNOSŤ</a:t>
            </a:r>
          </a:p>
        </p:txBody>
      </p:sp>
    </p:spTree>
    <p:extLst>
      <p:ext uri="{BB962C8B-B14F-4D97-AF65-F5344CB8AC3E}">
        <p14:creationId xmlns:p14="http://schemas.microsoft.com/office/powerpoint/2010/main" val="293606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4644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23792" y="1147947"/>
            <a:ext cx="727821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Kovalentné väzby- </a:t>
            </a:r>
            <a:r>
              <a:rPr lang="sk-SK" sz="1400" dirty="0" err="1"/>
              <a:t>vnútromolekulová</a:t>
            </a:r>
            <a:r>
              <a:rPr lang="sk-SK" sz="1400" dirty="0"/>
              <a:t> väzba medzi dvoma atómami prostredníctvom zdieľania jedného alebo viacerých elektrónových párov</a:t>
            </a:r>
            <a:endParaRPr lang="sk-SK" dirty="0"/>
          </a:p>
          <a:p>
            <a:endParaRPr lang="sk-SK" dirty="0"/>
          </a:p>
          <a:p>
            <a:r>
              <a:rPr lang="sk-SK" dirty="0"/>
              <a:t>Hydrofóbne interakcie- </a:t>
            </a:r>
            <a:r>
              <a:rPr lang="sk-SK" sz="1400" dirty="0"/>
              <a:t>predstavujú schopnosť nepolárnych molekúl medzi sebou pôsobiť vo vodnom prostredí</a:t>
            </a:r>
            <a:endParaRPr lang="sk-SK" dirty="0"/>
          </a:p>
          <a:p>
            <a:endParaRPr lang="sk-SK" dirty="0"/>
          </a:p>
          <a:p>
            <a:r>
              <a:rPr lang="sk-SK" dirty="0"/>
              <a:t>Vodíkové sily- </a:t>
            </a:r>
            <a:r>
              <a:rPr lang="sk-SK" sz="1400" dirty="0"/>
              <a:t>interakcie medzi čiastočne nabitými skupinami opačného náboja. Charakter väzby je čiastočne kovalentný, čiastočne elektrostatický</a:t>
            </a:r>
          </a:p>
          <a:p>
            <a:endParaRPr lang="sk-SK" dirty="0"/>
          </a:p>
          <a:p>
            <a:r>
              <a:rPr lang="sk-SK" dirty="0" err="1"/>
              <a:t>Coulombovské</a:t>
            </a:r>
            <a:r>
              <a:rPr lang="sk-SK" dirty="0"/>
              <a:t> (iónové) interakcie- </a:t>
            </a:r>
            <a:r>
              <a:rPr lang="sk-SK" sz="1400" dirty="0"/>
              <a:t>elektrostatické </a:t>
            </a:r>
            <a:r>
              <a:rPr lang="sk-SK" sz="1400" dirty="0" err="1"/>
              <a:t>dlhodosahové</a:t>
            </a:r>
            <a:r>
              <a:rPr lang="sk-SK" sz="1400" dirty="0"/>
              <a:t> interakcie, pri ktorých vzniká dipólový moment permanentného dipólu</a:t>
            </a:r>
          </a:p>
          <a:p>
            <a:endParaRPr lang="sk-SK" dirty="0"/>
          </a:p>
          <a:p>
            <a:r>
              <a:rPr lang="sk-SK" dirty="0"/>
              <a:t>Van der </a:t>
            </a:r>
            <a:r>
              <a:rPr lang="sk-SK" dirty="0" err="1"/>
              <a:t>Walsove</a:t>
            </a:r>
            <a:r>
              <a:rPr lang="sk-SK" dirty="0"/>
              <a:t> interakcie- </a:t>
            </a:r>
            <a:r>
              <a:rPr lang="sk-SK" sz="1400" dirty="0"/>
              <a:t>príťažlivé sily, ktoré pôsobia medzi neutrálnymi molekulami; </a:t>
            </a:r>
            <a:r>
              <a:rPr lang="sk-SK" sz="1400" dirty="0" err="1"/>
              <a:t>krátkodosahové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864922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a">
  <a:themeElements>
    <a:clrScheme name="Teplá modr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ktí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4129</TotalTime>
  <Words>962</Words>
  <Application>Microsoft Office PowerPoint</Application>
  <PresentationFormat>Prezentácia na obrazovke (4:3)</PresentationFormat>
  <Paragraphs>141</Paragraphs>
  <Slides>13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Georgia</vt:lpstr>
      <vt:lpstr>Times New Roman</vt:lpstr>
      <vt:lpstr>Verdana</vt:lpstr>
      <vt:lpstr>Wingdings</vt:lpstr>
      <vt:lpstr>Retrospektíva</vt:lpstr>
      <vt:lpstr>SPW 14.0 Graph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Uzivatel</dc:creator>
  <cp:lastModifiedBy>Ivana</cp:lastModifiedBy>
  <cp:revision>66</cp:revision>
  <dcterms:created xsi:type="dcterms:W3CDTF">2020-06-01T08:37:23Z</dcterms:created>
  <dcterms:modified xsi:type="dcterms:W3CDTF">2020-06-17T13:55:57Z</dcterms:modified>
</cp:coreProperties>
</file>