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6" r:id="rId3"/>
    <p:sldId id="258" r:id="rId4"/>
    <p:sldId id="266" r:id="rId5"/>
    <p:sldId id="268" r:id="rId6"/>
    <p:sldId id="260" r:id="rId7"/>
    <p:sldId id="269" r:id="rId8"/>
    <p:sldId id="267" r:id="rId9"/>
    <p:sldId id="262" r:id="rId10"/>
    <p:sldId id="271" r:id="rId11"/>
    <p:sldId id="272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339933"/>
    <a:srgbClr val="FF66FF"/>
    <a:srgbClr val="33CCFF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56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399B-9A3A-4140-B320-601C8B0EB793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530C2-A9BD-485A-BD77-364ADB257899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532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530C2-A9BD-485A-BD77-364ADB257899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530C2-A9BD-485A-BD77-364ADB257899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C91F2-0001-4720-9C3D-F242306BEE51}" type="datetimeFigureOut">
              <a:rPr lang="sk-SK" smtClean="0"/>
              <a:pPr/>
              <a:t>17.06.2020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93C5D-7B7B-4CE3-B39C-774CCFD0108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tiff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8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2996952"/>
            <a:ext cx="8784976" cy="1470025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/>
            </a:r>
            <a:br>
              <a:rPr lang="sk-SK" dirty="0" smtClean="0"/>
            </a:br>
            <a:r>
              <a:rPr lang="sk-SK" sz="2700" i="1" dirty="0" smtClean="0"/>
              <a:t>1. ročník </a:t>
            </a:r>
            <a:r>
              <a:rPr lang="sk-SK" sz="2700" i="1" dirty="0" err="1" smtClean="0"/>
              <a:t>PhD</a:t>
            </a:r>
            <a:r>
              <a:rPr lang="sk-SK" sz="2700" i="1" dirty="0" smtClean="0"/>
              <a:t> štúdia</a:t>
            </a:r>
            <a:br>
              <a:rPr lang="sk-SK" sz="2700" i="1" dirty="0" smtClean="0"/>
            </a:br>
            <a:r>
              <a:rPr lang="sk-SK" sz="2700" i="1" dirty="0" smtClean="0"/>
              <a:t>Odbor: Biofyzika</a:t>
            </a:r>
            <a:r>
              <a:rPr lang="sk-SK" sz="2900" i="1" dirty="0" smtClean="0"/>
              <a:t/>
            </a:r>
            <a:br>
              <a:rPr lang="sk-SK" sz="2900" i="1" dirty="0" smtClean="0"/>
            </a:br>
            <a:r>
              <a:rPr lang="sk-SK" sz="2900" i="1" dirty="0" smtClean="0"/>
              <a:t/>
            </a:r>
            <a:br>
              <a:rPr lang="sk-SK" sz="2900" i="1" dirty="0" smtClean="0"/>
            </a:br>
            <a:r>
              <a:rPr lang="sk-SK" sz="2900" i="1" dirty="0" smtClean="0"/>
              <a:t>Školiteľ: doc. RNDr. Zuzana </a:t>
            </a:r>
            <a:r>
              <a:rPr lang="sk-SK" sz="2900" i="1" dirty="0" err="1" smtClean="0"/>
              <a:t>Gažová</a:t>
            </a:r>
            <a:r>
              <a:rPr lang="sk-SK" sz="2900" i="1" dirty="0" smtClean="0"/>
              <a:t>, CSc.</a:t>
            </a:r>
            <a:br>
              <a:rPr lang="sk-SK" sz="2900" i="1" dirty="0" smtClean="0"/>
            </a:br>
            <a:r>
              <a:rPr lang="sk-SK" sz="2900" i="1" dirty="0" smtClean="0"/>
              <a:t>Konzultant: RNDr. Zuzana </a:t>
            </a:r>
            <a:r>
              <a:rPr lang="sk-SK" sz="2900" i="1" dirty="0" err="1" smtClean="0"/>
              <a:t>Bednáriková</a:t>
            </a:r>
            <a:r>
              <a:rPr lang="sk-SK" sz="2900" i="1" dirty="0" smtClean="0"/>
              <a:t>, PhD.</a:t>
            </a:r>
            <a:endParaRPr lang="cs-CZ" sz="29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116632"/>
            <a:ext cx="6400800" cy="1752600"/>
          </a:xfrm>
        </p:spPr>
        <p:txBody>
          <a:bodyPr>
            <a:noAutofit/>
          </a:bodyPr>
          <a:lstStyle/>
          <a:p>
            <a:r>
              <a:rPr lang="sk-SK" sz="2200" i="1" dirty="0">
                <a:solidFill>
                  <a:schemeClr val="tx1"/>
                </a:solidFill>
              </a:rPr>
              <a:t>Ústav experimentálnej fyziky, </a:t>
            </a:r>
            <a:endParaRPr lang="sk-SK" sz="2200" i="1" dirty="0" smtClean="0">
              <a:solidFill>
                <a:schemeClr val="tx1"/>
              </a:solidFill>
            </a:endParaRPr>
          </a:p>
          <a:p>
            <a:r>
              <a:rPr lang="sk-SK" sz="2200" i="1" dirty="0" smtClean="0">
                <a:solidFill>
                  <a:schemeClr val="tx1"/>
                </a:solidFill>
              </a:rPr>
              <a:t>Oddelenie </a:t>
            </a:r>
            <a:r>
              <a:rPr lang="sk-SK" sz="2200" i="1" dirty="0">
                <a:solidFill>
                  <a:schemeClr val="tx1"/>
                </a:solidFill>
              </a:rPr>
              <a:t>Biofyziky, </a:t>
            </a:r>
          </a:p>
          <a:p>
            <a:r>
              <a:rPr lang="sk-SK" sz="2200" i="1" dirty="0" smtClean="0">
                <a:solidFill>
                  <a:schemeClr val="tx1"/>
                </a:solidFill>
              </a:rPr>
              <a:t>Slovenská Akadémia Vied, Košice</a:t>
            </a:r>
            <a:r>
              <a:rPr lang="sk-SK" sz="2400" i="1" dirty="0" smtClean="0">
                <a:solidFill>
                  <a:schemeClr val="tx1"/>
                </a:solidFill>
              </a:rPr>
              <a:t/>
            </a:r>
            <a:br>
              <a:rPr lang="sk-SK" sz="2400" i="1" dirty="0" smtClean="0">
                <a:solidFill>
                  <a:schemeClr val="tx1"/>
                </a:solidFill>
              </a:rPr>
            </a:br>
            <a:endParaRPr lang="cs-CZ" sz="2400" i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512" y="6381328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Seminár doktorandov, Košice 						18.06.2020</a:t>
            </a:r>
            <a:endParaRPr lang="cs-CZ" dirty="0"/>
          </a:p>
        </p:txBody>
      </p:sp>
      <p:sp>
        <p:nvSpPr>
          <p:cNvPr id="6" name="Zástupný symbol obsahu 2"/>
          <p:cNvSpPr txBox="1">
            <a:spLocks/>
          </p:cNvSpPr>
          <p:nvPr/>
        </p:nvSpPr>
        <p:spPr>
          <a:xfrm>
            <a:off x="0" y="1772816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sz="3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Tvorba a inhibícia formovania proteínových amyloidných štruktúr – vplyv na amyloidné ochorenia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2800" dirty="0" err="1" smtClean="0"/>
              <a:t>Barbora</a:t>
            </a:r>
            <a:r>
              <a:rPr lang="en-US" sz="2800" dirty="0" smtClean="0"/>
              <a:t> </a:t>
            </a:r>
            <a:r>
              <a:rPr lang="en-US" sz="2800" dirty="0" err="1" smtClean="0"/>
              <a:t>Spodniakov</a:t>
            </a:r>
            <a:r>
              <a:rPr lang="sk-SK" sz="2800" dirty="0" smtClean="0"/>
              <a:t>á, </a:t>
            </a:r>
            <a:r>
              <a:rPr lang="sk-SK" sz="2800" dirty="0" err="1" smtClean="0"/>
              <a:t>MSc</a:t>
            </a:r>
            <a:r>
              <a:rPr lang="sk-SK" sz="2800" dirty="0" smtClean="0"/>
              <a:t>.</a:t>
            </a:r>
            <a:endParaRPr kumimoji="0" lang="sk-SK" sz="28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14" descr="Slovenská Akadémia Vied v Košicia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398516" cy="1620000"/>
          </a:xfrm>
          <a:prstGeom prst="rect">
            <a:avLst/>
          </a:prstGeom>
          <a:noFill/>
        </p:spPr>
      </p:pic>
      <p:pic>
        <p:nvPicPr>
          <p:cNvPr id="8" name="Picture 12" descr="O univerzite | UPJ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88640"/>
            <a:ext cx="1440000" cy="14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56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8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Ďakujem za pozornosť!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 descr="HEWL structure.png"/>
          <p:cNvPicPr>
            <a:picLocks noChangeAspect="1"/>
          </p:cNvPicPr>
          <p:nvPr/>
        </p:nvPicPr>
        <p:blipFill>
          <a:blip r:embed="rId3" cstate="print"/>
          <a:srcRect l="40654" t="18868" r="25467" b="15094"/>
          <a:stretch>
            <a:fillRect/>
          </a:stretch>
        </p:blipFill>
        <p:spPr>
          <a:xfrm>
            <a:off x="3347864" y="2708920"/>
            <a:ext cx="2520280" cy="252028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7703840" y="658100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smtClean="0"/>
              <a:t>Lyzozým štruktúra</a:t>
            </a:r>
            <a:endParaRPr lang="sk-SK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8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35496" y="1124744"/>
            <a:ext cx="9094843" cy="451806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Sarsasapogenin</a:t>
            </a:r>
            <a:endParaRPr lang="sk-SK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846867" y="11967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ML-4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94735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18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251520" y="141277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Uptake and Cell Surface Interactions of an Amyloid-</a:t>
            </a:r>
            <a:r>
              <a:rPr lang="el-G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sv-S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oligomer: towards understanding neurotoxicity in Alzheimer´s disease</a:t>
            </a:r>
          </a:p>
          <a:p>
            <a:pPr algn="ctr"/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1835696" y="260648"/>
            <a:ext cx="5688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 smtClean="0"/>
              <a:t>D</a:t>
            </a:r>
            <a:r>
              <a:rPr lang="en-US" i="1" dirty="0" err="1" smtClean="0"/>
              <a:t>epartment</a:t>
            </a:r>
            <a:r>
              <a:rPr lang="en-US" i="1" dirty="0" smtClean="0"/>
              <a:t> of </a:t>
            </a:r>
            <a:r>
              <a:rPr lang="sk-SK" i="1" dirty="0" smtClean="0"/>
              <a:t>C</a:t>
            </a:r>
            <a:r>
              <a:rPr lang="en-US" i="1" dirty="0" err="1" smtClean="0"/>
              <a:t>hemistry</a:t>
            </a:r>
            <a:r>
              <a:rPr lang="en-US" i="1" dirty="0" smtClean="0"/>
              <a:t> and </a:t>
            </a:r>
            <a:r>
              <a:rPr lang="sk-SK" i="1" dirty="0" smtClean="0"/>
              <a:t>M</a:t>
            </a:r>
            <a:r>
              <a:rPr lang="en-US" i="1" dirty="0" err="1" smtClean="0"/>
              <a:t>olecular</a:t>
            </a:r>
            <a:r>
              <a:rPr lang="en-US" i="1" dirty="0" smtClean="0"/>
              <a:t> </a:t>
            </a:r>
            <a:r>
              <a:rPr lang="sk-SK" i="1" dirty="0" smtClean="0"/>
              <a:t>B</a:t>
            </a:r>
            <a:r>
              <a:rPr lang="en-US" i="1" dirty="0" err="1" smtClean="0"/>
              <a:t>iology</a:t>
            </a:r>
            <a:endParaRPr lang="sk-SK" i="1" dirty="0" smtClean="0"/>
          </a:p>
          <a:p>
            <a:pPr algn="ctr"/>
            <a:r>
              <a:rPr lang="sk-SK" i="1" dirty="0" err="1" smtClean="0"/>
              <a:t>University</a:t>
            </a:r>
            <a:r>
              <a:rPr lang="sk-SK" i="1" dirty="0" smtClean="0"/>
              <a:t> of </a:t>
            </a:r>
            <a:r>
              <a:rPr lang="sk-SK" i="1" dirty="0" err="1" smtClean="0"/>
              <a:t>Gothenburg</a:t>
            </a:r>
            <a:r>
              <a:rPr lang="sk-SK" i="1" dirty="0" smtClean="0"/>
              <a:t>, Švédsko </a:t>
            </a:r>
          </a:p>
          <a:p>
            <a:pPr algn="ctr"/>
            <a:r>
              <a:rPr lang="sk-SK" i="1" dirty="0" err="1" smtClean="0"/>
              <a:t>Chalmers</a:t>
            </a:r>
            <a:r>
              <a:rPr lang="sk-SK" i="1" dirty="0" smtClean="0"/>
              <a:t> </a:t>
            </a:r>
            <a:r>
              <a:rPr lang="sk-SK" i="1" dirty="0" err="1" smtClean="0"/>
              <a:t>University</a:t>
            </a:r>
            <a:r>
              <a:rPr lang="sk-SK" i="1" dirty="0" smtClean="0"/>
              <a:t> of </a:t>
            </a:r>
            <a:r>
              <a:rPr lang="sk-SK" i="1" dirty="0" err="1" smtClean="0"/>
              <a:t>Technology</a:t>
            </a:r>
            <a:r>
              <a:rPr lang="sk-SK" i="1" dirty="0" smtClean="0"/>
              <a:t>, </a:t>
            </a:r>
            <a:r>
              <a:rPr lang="sk-SK" i="1" dirty="0" err="1" smtClean="0"/>
              <a:t>Gothenburg</a:t>
            </a:r>
            <a:r>
              <a:rPr lang="sk-SK" i="1" dirty="0" smtClean="0"/>
              <a:t>, Švédsko</a:t>
            </a:r>
            <a:endParaRPr lang="sk-SK" i="1" dirty="0"/>
          </a:p>
        </p:txBody>
      </p:sp>
      <p:sp>
        <p:nvSpPr>
          <p:cNvPr id="10" name="BlokTextu 9"/>
          <p:cNvSpPr txBox="1"/>
          <p:nvPr/>
        </p:nvSpPr>
        <p:spPr>
          <a:xfrm>
            <a:off x="2195736" y="2708920"/>
            <a:ext cx="47525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i="1" dirty="0" smtClean="0"/>
              <a:t>Školiteľ: </a:t>
            </a:r>
            <a:r>
              <a:rPr lang="sk-SK" i="1" dirty="0" err="1" smtClean="0"/>
              <a:t>Elin</a:t>
            </a:r>
            <a:r>
              <a:rPr lang="sk-SK" i="1" dirty="0" smtClean="0"/>
              <a:t> </a:t>
            </a:r>
            <a:r>
              <a:rPr lang="en-US" i="1" dirty="0" err="1" smtClean="0"/>
              <a:t>Esbjörner</a:t>
            </a:r>
            <a:r>
              <a:rPr lang="sk-SK" i="1" dirty="0" smtClean="0"/>
              <a:t> </a:t>
            </a:r>
            <a:r>
              <a:rPr lang="sk-SK" i="1" dirty="0" err="1" smtClean="0"/>
              <a:t>Winters</a:t>
            </a:r>
            <a:endParaRPr lang="sk-SK" i="1" dirty="0" smtClean="0"/>
          </a:p>
          <a:p>
            <a:pPr algn="ctr"/>
            <a:r>
              <a:rPr lang="sk-SK" i="1" dirty="0" smtClean="0"/>
              <a:t>Konzultant: </a:t>
            </a:r>
            <a:r>
              <a:rPr lang="sk-SK" i="1" dirty="0" err="1" smtClean="0"/>
              <a:t>Emelie</a:t>
            </a:r>
            <a:r>
              <a:rPr lang="sk-SK" i="1" dirty="0" smtClean="0"/>
              <a:t> </a:t>
            </a:r>
            <a:r>
              <a:rPr lang="sk-SK" i="1" dirty="0" err="1" smtClean="0"/>
              <a:t>Vilhelmson</a:t>
            </a:r>
            <a:r>
              <a:rPr lang="sk-SK" i="1" dirty="0" smtClean="0"/>
              <a:t> </a:t>
            </a:r>
            <a:r>
              <a:rPr lang="sk-SK" i="1" dirty="0" err="1" smtClean="0"/>
              <a:t>Wesén</a:t>
            </a:r>
            <a:endParaRPr lang="sk-SK" i="1" dirty="0" smtClean="0"/>
          </a:p>
          <a:p>
            <a:pPr algn="ctr"/>
            <a:endParaRPr lang="sk-SK" sz="1400" b="1" i="1" u="sng" dirty="0"/>
          </a:p>
        </p:txBody>
      </p:sp>
      <p:pic>
        <p:nvPicPr>
          <p:cNvPr id="12" name="Bild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379" y="62949"/>
            <a:ext cx="1403285" cy="134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080000" cy="1374545"/>
          </a:xfrm>
          <a:prstGeom prst="rect">
            <a:avLst/>
          </a:prstGeom>
        </p:spPr>
      </p:pic>
      <p:sp>
        <p:nvSpPr>
          <p:cNvPr id="19" name="BlokTextu 18"/>
          <p:cNvSpPr txBox="1"/>
          <p:nvPr/>
        </p:nvSpPr>
        <p:spPr>
          <a:xfrm>
            <a:off x="323528" y="4365104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Metódy</a:t>
            </a:r>
            <a:r>
              <a:rPr lang="sk-S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Spektroskopické metódy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sk-SK" dirty="0" smtClean="0"/>
              <a:t> Atómová silová mikroskopia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Prietoková cytometria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dirty="0" err="1" smtClean="0"/>
              <a:t>Konfokálna</a:t>
            </a:r>
            <a:r>
              <a:rPr lang="sk-SK" dirty="0" smtClean="0"/>
              <a:t> mikroskopia</a:t>
            </a:r>
          </a:p>
          <a:p>
            <a:pPr marL="85725" indent="-85725">
              <a:buFont typeface="Arial" pitchFamily="34" charset="0"/>
              <a:buChar char="•"/>
            </a:pPr>
            <a:r>
              <a:rPr lang="sk-SK" dirty="0" smtClean="0"/>
              <a:t> MTT test – proliferácia buniek</a:t>
            </a:r>
            <a:endParaRPr lang="sk-SK" sz="1400" i="1" dirty="0" smtClean="0"/>
          </a:p>
          <a:p>
            <a:pPr marL="85725" indent="-85725">
              <a:buFont typeface="Arial" pitchFamily="34" charset="0"/>
              <a:buChar char="•"/>
            </a:pPr>
            <a:endParaRPr lang="sk-SK" sz="1400" i="1" dirty="0" smtClean="0"/>
          </a:p>
          <a:p>
            <a:pPr marL="85725" indent="-85725">
              <a:buFont typeface="Arial" pitchFamily="34" charset="0"/>
              <a:buChar char="•"/>
            </a:pPr>
            <a:endParaRPr lang="sk-SK" sz="1400" i="1" dirty="0" smtClean="0"/>
          </a:p>
          <a:p>
            <a:pPr marL="85725" indent="-85725">
              <a:buFont typeface="Arial" pitchFamily="34" charset="0"/>
              <a:buChar char="•"/>
            </a:pPr>
            <a:endParaRPr lang="sk-SK" sz="1400" i="1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861048"/>
            <a:ext cx="5400000" cy="261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BlokTextu 14"/>
          <p:cNvSpPr txBox="1"/>
          <p:nvPr/>
        </p:nvSpPr>
        <p:spPr>
          <a:xfrm>
            <a:off x="3563888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*ADDLs = oligoméry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4211960" y="385175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endParaRPr lang="sk-SK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8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Amyloidná agregácia proteínov</a:t>
            </a:r>
            <a:endParaRPr lang="sk-SK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sk-SK" sz="2000" dirty="0" smtClean="0"/>
              <a:t>tvorba a hromadenie nerozpustných proteínových amyloidných agregátov </a:t>
            </a:r>
            <a:r>
              <a:rPr lang="sk-SK" sz="2000" dirty="0" smtClean="0">
                <a:sym typeface="Wingdings" pitchFamily="2" charset="2"/>
              </a:rPr>
              <a:t>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neliečiteľné ochorenia</a:t>
            </a:r>
            <a:r>
              <a:rPr lang="sk-SK" sz="2000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sk-SK" sz="2000" dirty="0" smtClean="0">
                <a:sym typeface="Wingdings" pitchFamily="2" charset="2"/>
              </a:rPr>
              <a:t>a</a:t>
            </a:r>
            <a:r>
              <a:rPr lang="en-US" sz="2000" dirty="0" err="1" smtClean="0">
                <a:sym typeface="Wingdings" pitchFamily="2" charset="2"/>
              </a:rPr>
              <a:t>myloid</a:t>
            </a:r>
            <a:r>
              <a:rPr lang="sk-SK" sz="2000" dirty="0" err="1" smtClean="0">
                <a:sym typeface="Wingdings" pitchFamily="2" charset="2"/>
              </a:rPr>
              <a:t>ózy</a:t>
            </a:r>
            <a:r>
              <a:rPr lang="en-US" sz="2000" dirty="0" smtClean="0">
                <a:sym typeface="Wingdings" pitchFamily="2" charset="2"/>
              </a:rPr>
              <a:t>)</a:t>
            </a:r>
            <a:r>
              <a:rPr lang="sk-SK" sz="2000" dirty="0" smtClean="0">
                <a:sym typeface="Wingdings" pitchFamily="2" charset="2"/>
              </a:rPr>
              <a:t> 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AD, PD, 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type II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diabetes</a:t>
            </a:r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sk-S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just"/>
            <a:r>
              <a:rPr lang="sk-SK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Ciele: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800" dirty="0" smtClean="0"/>
              <a:t>Sledovanie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štruktúrnych zmien</a:t>
            </a:r>
            <a:r>
              <a:rPr lang="sk-SK" sz="1800" b="1" dirty="0" smtClean="0"/>
              <a:t> </a:t>
            </a:r>
            <a:r>
              <a:rPr lang="sk-SK" sz="1800" dirty="0" smtClean="0"/>
              <a:t>amyloidnej agregácie poly/peptidov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800" dirty="0" smtClean="0"/>
              <a:t>Charakterizácia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morfológie</a:t>
            </a:r>
            <a:r>
              <a:rPr lang="sk-SK" sz="1800" dirty="0" smtClean="0"/>
              <a:t> amyloidných agregátov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800" dirty="0" smtClean="0"/>
              <a:t>Charakterizácia rôznych látok a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malých molekúl </a:t>
            </a:r>
            <a:r>
              <a:rPr lang="sk-SK" sz="1800" dirty="0" smtClean="0"/>
              <a:t>so schopnosťou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inhibovať</a:t>
            </a:r>
            <a:r>
              <a:rPr lang="sk-SK" sz="1800" dirty="0" smtClean="0"/>
              <a:t> proces amyloidnej agregácie a/alebo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deštruova</a:t>
            </a:r>
            <a:r>
              <a:rPr lang="sk-SK" sz="1800" b="1" dirty="0" smtClean="0"/>
              <a:t>ť</a:t>
            </a:r>
            <a:r>
              <a:rPr lang="sk-SK" sz="1800" dirty="0" smtClean="0"/>
              <a:t> amyloidné fibrily </a:t>
            </a:r>
            <a:r>
              <a:rPr lang="en-US" sz="1800" dirty="0" smtClean="0"/>
              <a:t>(</a:t>
            </a:r>
            <a:r>
              <a:rPr lang="en-US" sz="1800" b="1" i="1" u="sng" dirty="0" smtClean="0"/>
              <a:t>ThT, CD, AFM, FTIR</a:t>
            </a:r>
            <a:r>
              <a:rPr lang="en-US" sz="1800" u="sng" dirty="0" smtClean="0"/>
              <a:t>)</a:t>
            </a:r>
            <a:endParaRPr lang="sk-SK" sz="1800" u="sng" dirty="0" smtClean="0"/>
          </a:p>
          <a:p>
            <a:pPr lvl="1" algn="just">
              <a:buFont typeface="Wingdings" pitchFamily="2" charset="2"/>
              <a:buChar char="Ø"/>
            </a:pPr>
            <a:r>
              <a:rPr lang="sk-SK" sz="1800" dirty="0" smtClean="0"/>
              <a:t>Sledovanie vplyvu malých molekúl a amyloidných agregátov na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proliferáciu buniek</a:t>
            </a:r>
            <a:r>
              <a:rPr lang="en-US" sz="1800" b="1" dirty="0" smtClean="0"/>
              <a:t> </a:t>
            </a:r>
            <a:r>
              <a:rPr lang="en-US" sz="1800" dirty="0" smtClean="0"/>
              <a:t>(</a:t>
            </a:r>
            <a:r>
              <a:rPr lang="en-US" sz="1800" b="1" i="1" u="sng" dirty="0" smtClean="0"/>
              <a:t>WST-1, </a:t>
            </a:r>
            <a:r>
              <a:rPr lang="en-US" sz="1800" b="1" i="1" u="sng" dirty="0" err="1" smtClean="0"/>
              <a:t>optick</a:t>
            </a:r>
            <a:r>
              <a:rPr lang="sk-SK" sz="1800" b="1" i="1" u="sng" dirty="0" smtClean="0"/>
              <a:t>ý mikroskop</a:t>
            </a:r>
            <a:r>
              <a:rPr lang="en-US" sz="1800" dirty="0" smtClean="0"/>
              <a:t>)</a:t>
            </a:r>
            <a:r>
              <a:rPr lang="sk-SK" sz="1800" b="1" dirty="0" smtClean="0"/>
              <a:t>   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475521"/>
            <a:ext cx="5180062" cy="219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7"/>
          <p:cNvSpPr txBox="1"/>
          <p:nvPr/>
        </p:nvSpPr>
        <p:spPr>
          <a:xfrm>
            <a:off x="7020272" y="6647086"/>
            <a:ext cx="2923783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1" dirty="0"/>
              <a:t>(</a:t>
            </a:r>
            <a:r>
              <a:rPr lang="sv-SE" sz="1051" dirty="0" err="1"/>
              <a:t>Figure</a:t>
            </a:r>
            <a:r>
              <a:rPr lang="sv-SE" sz="1051" dirty="0"/>
              <a:t> is </a:t>
            </a:r>
            <a:r>
              <a:rPr lang="sv-SE" sz="1051" dirty="0" err="1" smtClean="0"/>
              <a:t>modified</a:t>
            </a:r>
            <a:r>
              <a:rPr lang="sv-SE" sz="1051" dirty="0" smtClean="0"/>
              <a:t> </a:t>
            </a:r>
            <a:r>
              <a:rPr lang="sv-SE" sz="1051" dirty="0"/>
              <a:t>from </a:t>
            </a:r>
            <a:r>
              <a:rPr lang="sv-SE" sz="1051" dirty="0" smtClean="0"/>
              <a:t>www.alz.org</a:t>
            </a:r>
            <a:r>
              <a:rPr lang="sv-SE" sz="105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8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Sarsasapogen</a:t>
            </a:r>
            <a:r>
              <a:rPr lang="sk-SK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ínové</a:t>
            </a:r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deriváty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cs-CZ" sz="1800" i="1" dirty="0" err="1" smtClean="0"/>
              <a:t>School</a:t>
            </a:r>
            <a:r>
              <a:rPr lang="cs-CZ" sz="1800" i="1" dirty="0" smtClean="0"/>
              <a:t> </a:t>
            </a:r>
            <a:r>
              <a:rPr lang="cs-CZ" sz="1800" i="1" dirty="0"/>
              <a:t>of </a:t>
            </a:r>
            <a:r>
              <a:rPr lang="cs-CZ" sz="1800" i="1" dirty="0" err="1"/>
              <a:t>Pharmacy</a:t>
            </a:r>
            <a:r>
              <a:rPr lang="cs-CZ" sz="1800" i="1" dirty="0"/>
              <a:t>, East China University of Science and Technology, </a:t>
            </a:r>
            <a:r>
              <a:rPr lang="cs-CZ" sz="1800" i="1" dirty="0" err="1"/>
              <a:t>Shanghai</a:t>
            </a:r>
            <a:r>
              <a:rPr lang="cs-CZ" sz="1800" i="1" dirty="0"/>
              <a:t>, China</a:t>
            </a:r>
            <a:r>
              <a:rPr lang="cs-CZ" sz="2000" dirty="0"/>
              <a:t/>
            </a:r>
            <a:br>
              <a:rPr lang="cs-CZ" sz="2000" dirty="0"/>
            </a:br>
            <a:endParaRPr lang="cs-CZ" sz="2200" dirty="0"/>
          </a:p>
        </p:txBody>
      </p:sp>
      <p:sp>
        <p:nvSpPr>
          <p:cNvPr id="9" name="Obdĺžnik 8"/>
          <p:cNvSpPr/>
          <p:nvPr/>
        </p:nvSpPr>
        <p:spPr>
          <a:xfrm>
            <a:off x="6372200" y="4509120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6372200" y="6021288"/>
            <a:ext cx="43204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BlokTextu 16"/>
          <p:cNvSpPr txBox="1"/>
          <p:nvPr/>
        </p:nvSpPr>
        <p:spPr>
          <a:xfrm>
            <a:off x="107504" y="4267221"/>
            <a:ext cx="51845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/>
            <a:r>
              <a:rPr lang="sk-SK" sz="1600" dirty="0" smtClean="0"/>
              <a:t>Čínska bylina 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tradičnej čínskej medicíne</a:t>
            </a:r>
          </a:p>
          <a:p>
            <a:pPr marL="180975" lvl="1"/>
            <a:r>
              <a:rPr lang="sk-SK" sz="1600" dirty="0" err="1" smtClean="0"/>
              <a:t>Antidepresívum</a:t>
            </a:r>
            <a:r>
              <a:rPr lang="sk-SK" sz="1600" dirty="0" smtClean="0"/>
              <a:t>, </a:t>
            </a:r>
            <a:r>
              <a:rPr lang="sk-SK" sz="1600" dirty="0" err="1" smtClean="0"/>
              <a:t>anti-diabetický</a:t>
            </a:r>
            <a:r>
              <a:rPr lang="sk-SK" sz="1600" dirty="0" smtClean="0"/>
              <a:t> účinok</a:t>
            </a:r>
          </a:p>
          <a:p>
            <a:pPr marL="180975" lvl="1"/>
            <a:r>
              <a:rPr lang="sk-SK" sz="1600" dirty="0" smtClean="0"/>
              <a:t>Extrakt</a:t>
            </a:r>
            <a:r>
              <a:rPr lang="sk-SK" sz="1600" i="1" dirty="0" smtClean="0"/>
              <a:t> </a:t>
            </a:r>
            <a:r>
              <a:rPr lang="sk-SK" sz="1600" i="1" dirty="0" smtClean="0">
                <a:sym typeface="Wingdings" pitchFamily="2" charset="2"/>
              </a:rPr>
              <a:t></a:t>
            </a:r>
            <a:r>
              <a:rPr lang="en-US" sz="1600" i="1" dirty="0" smtClean="0">
                <a:sym typeface="Wingdings" pitchFamily="2" charset="2"/>
              </a:rPr>
              <a:t> </a:t>
            </a:r>
            <a:r>
              <a:rPr lang="en-US" sz="20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Sarsasapogenin</a:t>
            </a:r>
            <a:endParaRPr lang="sk-SK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180975" lvl="1"/>
            <a:endParaRPr lang="sk-SK" sz="1600" dirty="0" smtClean="0"/>
          </a:p>
          <a:p>
            <a:pPr marL="180975" lvl="1"/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Cieľ: </a:t>
            </a:r>
          </a:p>
          <a:p>
            <a:pPr marL="180975" lvl="1"/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Anti-amyloidný a </a:t>
            </a:r>
            <a:r>
              <a:rPr lang="sk-SK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neurotrofný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potenciál </a:t>
            </a:r>
            <a:r>
              <a:rPr lang="sk-SK" sz="1600" dirty="0" smtClean="0"/>
              <a:t>sarsasapogenínu </a:t>
            </a:r>
            <a:r>
              <a:rPr lang="en-US" sz="1600" dirty="0" smtClean="0"/>
              <a:t>(</a:t>
            </a:r>
            <a:r>
              <a:rPr lang="sk-SK" sz="1600" dirty="0" smtClean="0"/>
              <a:t>ML-1</a:t>
            </a:r>
            <a:r>
              <a:rPr lang="en-US" sz="1600" dirty="0" smtClean="0"/>
              <a:t>)</a:t>
            </a:r>
            <a:r>
              <a:rPr lang="sk-SK" sz="1600" dirty="0" smtClean="0"/>
              <a:t> a jeho derivátov </a:t>
            </a:r>
            <a:r>
              <a:rPr lang="en-US" sz="1600" dirty="0" smtClean="0"/>
              <a:t>(ML</a:t>
            </a:r>
            <a:r>
              <a:rPr lang="sk-SK" sz="1600" dirty="0" smtClean="0"/>
              <a:t>-2, ML-3, ML-4)</a:t>
            </a:r>
            <a:endParaRPr lang="en-US" sz="1600" dirty="0" smtClean="0"/>
          </a:p>
          <a:p>
            <a:pPr marL="180975" lvl="1"/>
            <a:r>
              <a:rPr lang="en-US" sz="1600" dirty="0" smtClean="0"/>
              <a:t>Met</a:t>
            </a:r>
            <a:r>
              <a:rPr lang="sk-SK" sz="1600" dirty="0" smtClean="0"/>
              <a:t>ódy: 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ThT fluorescencia, AFM, WST-1, optická mikroskopia</a:t>
            </a:r>
            <a:endParaRPr lang="cs-CZ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sz="1000" dirty="0"/>
          </a:p>
        </p:txBody>
      </p:sp>
      <p:sp>
        <p:nvSpPr>
          <p:cNvPr id="20" name="Obdĺžnik 19"/>
          <p:cNvSpPr/>
          <p:nvPr/>
        </p:nvSpPr>
        <p:spPr>
          <a:xfrm>
            <a:off x="2195736" y="1066401"/>
            <a:ext cx="3168352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t="1872" b="76606"/>
          <a:stretch>
            <a:fillRect/>
          </a:stretch>
        </p:blipFill>
        <p:spPr bwMode="auto">
          <a:xfrm>
            <a:off x="2123728" y="1556792"/>
            <a:ext cx="387315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t="23597"/>
          <a:stretch>
            <a:fillRect/>
          </a:stretch>
        </p:blipFill>
        <p:spPr bwMode="auto">
          <a:xfrm>
            <a:off x="5319662" y="1052736"/>
            <a:ext cx="3824338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bdĺžnik 20"/>
          <p:cNvSpPr/>
          <p:nvPr/>
        </p:nvSpPr>
        <p:spPr>
          <a:xfrm>
            <a:off x="2195736" y="3068960"/>
            <a:ext cx="3528392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BlokTextu 18"/>
          <p:cNvSpPr txBox="1"/>
          <p:nvPr/>
        </p:nvSpPr>
        <p:spPr>
          <a:xfrm>
            <a:off x="323528" y="3789040"/>
            <a:ext cx="5256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Anemarrhenae</a:t>
            </a:r>
            <a:r>
              <a:rPr lang="en-US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asphodeloides</a:t>
            </a:r>
            <a:r>
              <a:rPr lang="sk-SK" sz="2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26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41" descr="anamarrhena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052736"/>
            <a:ext cx="2092140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bdĺžnik 22"/>
          <p:cNvSpPr/>
          <p:nvPr/>
        </p:nvSpPr>
        <p:spPr>
          <a:xfrm>
            <a:off x="5364088" y="1844824"/>
            <a:ext cx="1224136" cy="10081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bdĺžnik 23"/>
          <p:cNvSpPr/>
          <p:nvPr/>
        </p:nvSpPr>
        <p:spPr>
          <a:xfrm>
            <a:off x="5417046" y="3841998"/>
            <a:ext cx="1224136" cy="100811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bdĺžnik 24"/>
          <p:cNvSpPr/>
          <p:nvPr/>
        </p:nvSpPr>
        <p:spPr>
          <a:xfrm>
            <a:off x="5364088" y="5805264"/>
            <a:ext cx="1224136" cy="100811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bdĺžnik 25"/>
          <p:cNvSpPr/>
          <p:nvPr/>
        </p:nvSpPr>
        <p:spPr>
          <a:xfrm>
            <a:off x="2483768" y="2780928"/>
            <a:ext cx="360000" cy="36000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bdĺžnik 26"/>
          <p:cNvSpPr/>
          <p:nvPr/>
        </p:nvSpPr>
        <p:spPr>
          <a:xfrm>
            <a:off x="2267744" y="2060848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bdĺžnik 27"/>
          <p:cNvSpPr/>
          <p:nvPr/>
        </p:nvSpPr>
        <p:spPr>
          <a:xfrm>
            <a:off x="5508104" y="1916832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/>
          <p:cNvSpPr/>
          <p:nvPr/>
        </p:nvSpPr>
        <p:spPr>
          <a:xfrm>
            <a:off x="5508104" y="3933056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bdĺžnik 29"/>
          <p:cNvSpPr/>
          <p:nvPr/>
        </p:nvSpPr>
        <p:spPr>
          <a:xfrm>
            <a:off x="5436096" y="5949280"/>
            <a:ext cx="57606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BlokTextu 30"/>
          <p:cNvSpPr txBox="1"/>
          <p:nvPr/>
        </p:nvSpPr>
        <p:spPr>
          <a:xfrm>
            <a:off x="2267744" y="19888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ML-1</a:t>
            </a:r>
            <a:endParaRPr lang="sk-SK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5436096" y="385175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ML-3</a:t>
            </a:r>
            <a:endParaRPr lang="sk-SK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5364088" y="184482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ML-2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5364088" y="58052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ML-4</a:t>
            </a:r>
            <a:endParaRPr lang="sk-SK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Obdĺžnik 35"/>
          <p:cNvSpPr/>
          <p:nvPr/>
        </p:nvSpPr>
        <p:spPr>
          <a:xfrm>
            <a:off x="2195736" y="2204864"/>
            <a:ext cx="7200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Šípka doprava 36"/>
          <p:cNvSpPr/>
          <p:nvPr/>
        </p:nvSpPr>
        <p:spPr>
          <a:xfrm>
            <a:off x="3995936" y="3068960"/>
            <a:ext cx="1368152" cy="504056"/>
          </a:xfrm>
          <a:prstGeom prst="righ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284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ĺžnik 38"/>
          <p:cNvSpPr/>
          <p:nvPr/>
        </p:nvSpPr>
        <p:spPr>
          <a:xfrm>
            <a:off x="3635896" y="2636912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Skupina 21">
            <a:extLst>
              <a:ext uri="{FF2B5EF4-FFF2-40B4-BE49-F238E27FC236}">
                <a16:creationId xmlns="" xmlns:a16="http://schemas.microsoft.com/office/drawing/2014/main" id="{8895A613-89EC-403C-A4A2-07369F56037D}"/>
              </a:ext>
            </a:extLst>
          </p:cNvPr>
          <p:cNvGrpSpPr/>
          <p:nvPr/>
        </p:nvGrpSpPr>
        <p:grpSpPr>
          <a:xfrm>
            <a:off x="3660326" y="116632"/>
            <a:ext cx="5483674" cy="1780628"/>
            <a:chOff x="775863" y="173255"/>
            <a:chExt cx="9264013" cy="2700000"/>
          </a:xfrm>
        </p:grpSpPr>
        <p:pic>
          <p:nvPicPr>
            <p:cNvPr id="23" name="Obrázok 22">
              <a:extLst>
                <a:ext uri="{FF2B5EF4-FFF2-40B4-BE49-F238E27FC236}">
                  <a16:creationId xmlns="" xmlns:a16="http://schemas.microsoft.com/office/drawing/2014/main" id="{2C6CC859-847A-48D6-A65E-98877C07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569" y="173255"/>
              <a:ext cx="3028307" cy="2700000"/>
            </a:xfrm>
            <a:prstGeom prst="rect">
              <a:avLst/>
            </a:prstGeom>
          </p:spPr>
        </p:pic>
        <p:pic>
          <p:nvPicPr>
            <p:cNvPr id="24" name="Obrázok 23">
              <a:extLst>
                <a:ext uri="{FF2B5EF4-FFF2-40B4-BE49-F238E27FC236}">
                  <a16:creationId xmlns="" xmlns:a16="http://schemas.microsoft.com/office/drawing/2014/main" id="{4A8755C4-7671-4B22-B783-169C5CBE5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716" y="173255"/>
              <a:ext cx="3028307" cy="2700000"/>
            </a:xfrm>
            <a:prstGeom prst="rect">
              <a:avLst/>
            </a:prstGeom>
          </p:spPr>
        </p:pic>
        <p:pic>
          <p:nvPicPr>
            <p:cNvPr id="25" name="Obrázok 24">
              <a:extLst>
                <a:ext uri="{FF2B5EF4-FFF2-40B4-BE49-F238E27FC236}">
                  <a16:creationId xmlns="" xmlns:a16="http://schemas.microsoft.com/office/drawing/2014/main" id="{5AB4DC46-6D01-40B4-A699-5C79813B7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863" y="173255"/>
              <a:ext cx="3028307" cy="2700000"/>
            </a:xfrm>
            <a:prstGeom prst="rect">
              <a:avLst/>
            </a:prstGeom>
          </p:spPr>
        </p:pic>
        <p:cxnSp>
          <p:nvCxnSpPr>
            <p:cNvPr id="26" name="Rovná spojnica 25">
              <a:extLst>
                <a:ext uri="{FF2B5EF4-FFF2-40B4-BE49-F238E27FC236}">
                  <a16:creationId xmlns="" xmlns:a16="http://schemas.microsoft.com/office/drawing/2014/main" id="{507C9E5B-E912-4F2C-AB84-49B2A5A0D36C}"/>
                </a:ext>
              </a:extLst>
            </p:cNvPr>
            <p:cNvCxnSpPr/>
            <p:nvPr/>
          </p:nvCxnSpPr>
          <p:spPr>
            <a:xfrm>
              <a:off x="2884090" y="2803012"/>
              <a:ext cx="54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ovná spojnica 26">
              <a:extLst>
                <a:ext uri="{FF2B5EF4-FFF2-40B4-BE49-F238E27FC236}">
                  <a16:creationId xmlns="" xmlns:a16="http://schemas.microsoft.com/office/drawing/2014/main" id="{709F6C71-FE09-4ADC-90C4-D89584312732}"/>
                </a:ext>
              </a:extLst>
            </p:cNvPr>
            <p:cNvCxnSpPr/>
            <p:nvPr/>
          </p:nvCxnSpPr>
          <p:spPr>
            <a:xfrm>
              <a:off x="9105985" y="2796740"/>
              <a:ext cx="54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ovná spojnica 27">
              <a:extLst>
                <a:ext uri="{FF2B5EF4-FFF2-40B4-BE49-F238E27FC236}">
                  <a16:creationId xmlns="" xmlns:a16="http://schemas.microsoft.com/office/drawing/2014/main" id="{11824BC8-EA37-4D67-B7E5-08200476795A}"/>
                </a:ext>
              </a:extLst>
            </p:cNvPr>
            <p:cNvCxnSpPr/>
            <p:nvPr/>
          </p:nvCxnSpPr>
          <p:spPr>
            <a:xfrm>
              <a:off x="5998351" y="2796563"/>
              <a:ext cx="54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BlokTextu 28">
              <a:extLst>
                <a:ext uri="{FF2B5EF4-FFF2-40B4-BE49-F238E27FC236}">
                  <a16:creationId xmlns="" xmlns:a16="http://schemas.microsoft.com/office/drawing/2014/main" id="{DADBB4CE-261E-4F50-833D-7CF1ACF83059}"/>
                </a:ext>
              </a:extLst>
            </p:cNvPr>
            <p:cNvSpPr txBox="1"/>
            <p:nvPr/>
          </p:nvSpPr>
          <p:spPr>
            <a:xfrm>
              <a:off x="787290" y="18288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30" name="BlokTextu 29">
              <a:extLst>
                <a:ext uri="{FF2B5EF4-FFF2-40B4-BE49-F238E27FC236}">
                  <a16:creationId xmlns="" xmlns:a16="http://schemas.microsoft.com/office/drawing/2014/main" id="{0F0134DA-1196-497A-84EF-C169AC238B2A}"/>
                </a:ext>
              </a:extLst>
            </p:cNvPr>
            <p:cNvSpPr txBox="1"/>
            <p:nvPr/>
          </p:nvSpPr>
          <p:spPr>
            <a:xfrm>
              <a:off x="7022999" y="182880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1" name="BlokTextu 30">
              <a:extLst>
                <a:ext uri="{FF2B5EF4-FFF2-40B4-BE49-F238E27FC236}">
                  <a16:creationId xmlns="" xmlns:a16="http://schemas.microsoft.com/office/drawing/2014/main" id="{DBFB443D-53F4-4EB9-8C06-F04EABE57122}"/>
                </a:ext>
              </a:extLst>
            </p:cNvPr>
            <p:cNvSpPr txBox="1"/>
            <p:nvPr/>
          </p:nvSpPr>
          <p:spPr>
            <a:xfrm>
              <a:off x="3905146" y="17347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335817"/>
            <a:ext cx="5400000" cy="211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43625" y="4437112"/>
            <a:ext cx="2692634" cy="21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Rovná spojovacia šípka 45"/>
          <p:cNvCxnSpPr/>
          <p:nvPr/>
        </p:nvCxnSpPr>
        <p:spPr>
          <a:xfrm>
            <a:off x="6660232" y="4725144"/>
            <a:ext cx="0" cy="215992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ovná spojovacia šípka 47"/>
          <p:cNvCxnSpPr/>
          <p:nvPr/>
        </p:nvCxnSpPr>
        <p:spPr>
          <a:xfrm flipV="1">
            <a:off x="7740352" y="5949280"/>
            <a:ext cx="216024" cy="32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ovná spojovacia šípka 51"/>
          <p:cNvCxnSpPr/>
          <p:nvPr/>
        </p:nvCxnSpPr>
        <p:spPr>
          <a:xfrm rot="5400000" flipV="1">
            <a:off x="6912244" y="2744940"/>
            <a:ext cx="0" cy="215992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Rovná spojovacia šípka 53"/>
          <p:cNvCxnSpPr/>
          <p:nvPr/>
        </p:nvCxnSpPr>
        <p:spPr>
          <a:xfrm rot="10800000" flipV="1">
            <a:off x="7114406" y="3717032"/>
            <a:ext cx="0" cy="215992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ovná spojovacia šípka 54"/>
          <p:cNvCxnSpPr/>
          <p:nvPr/>
        </p:nvCxnSpPr>
        <p:spPr>
          <a:xfrm rot="5400000" flipV="1">
            <a:off x="7880064" y="3969076"/>
            <a:ext cx="0" cy="215992"/>
          </a:xfrm>
          <a:prstGeom prst="straightConnector1">
            <a:avLst/>
          </a:prstGeom>
          <a:ln w="19050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BlokTextu 58"/>
          <p:cNvSpPr txBox="1"/>
          <p:nvPr/>
        </p:nvSpPr>
        <p:spPr>
          <a:xfrm>
            <a:off x="3593364" y="1831768"/>
            <a:ext cx="550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sk-S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</a:t>
            </a:r>
            <a:r>
              <a:rPr lang="sk-SK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ily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</a:t>
            </a:r>
            <a:r>
              <a:rPr lang="sk-SK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ML-1</a:t>
            </a:r>
            <a:r>
              <a:rPr lang="sk-SK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</a:t>
            </a:r>
            <a:r>
              <a:rPr lang="sk-SK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ML-4</a:t>
            </a:r>
            <a:endParaRPr lang="sk-SK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BlokTextu 60"/>
          <p:cNvSpPr txBox="1"/>
          <p:nvPr/>
        </p:nvSpPr>
        <p:spPr>
          <a:xfrm>
            <a:off x="755576" y="3644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Depolymerizácia fibríl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BlokTextu 61"/>
          <p:cNvSpPr txBox="1"/>
          <p:nvPr/>
        </p:nvSpPr>
        <p:spPr>
          <a:xfrm>
            <a:off x="323528" y="288151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Prežívanie buniek v prítomnosti A</a:t>
            </a:r>
            <a:r>
              <a:rPr lang="el-GR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sk-SK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 + ML látok</a:t>
            </a:r>
            <a:endParaRPr lang="sk-SK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C:\Users\PC\Desktop\ab42fibril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996952"/>
            <a:ext cx="4680000" cy="2400930"/>
          </a:xfrm>
          <a:prstGeom prst="rect">
            <a:avLst/>
          </a:prstGeom>
          <a:noFill/>
        </p:spPr>
      </p:pic>
      <p:sp>
        <p:nvSpPr>
          <p:cNvPr id="34" name="BlokTextu 33"/>
          <p:cNvSpPr txBox="1"/>
          <p:nvPr/>
        </p:nvSpPr>
        <p:spPr>
          <a:xfrm>
            <a:off x="1714558" y="2132856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</a:t>
            </a:r>
            <a:r>
              <a:rPr lang="en-US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DC50 = 71,3 </a:t>
            </a:r>
            <a:r>
              <a:rPr lang="el-GR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</a:t>
            </a:r>
            <a:r>
              <a:rPr lang="sk-SK" sz="1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endParaRPr lang="sk-SK" sz="12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332656"/>
            <a:ext cx="3348000" cy="2520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bdĺžnik 39"/>
          <p:cNvSpPr/>
          <p:nvPr/>
        </p:nvSpPr>
        <p:spPr>
          <a:xfrm>
            <a:off x="3673996" y="2348880"/>
            <a:ext cx="79208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35" name="Rovná spojnica 34"/>
          <p:cNvCxnSpPr/>
          <p:nvPr/>
        </p:nvCxnSpPr>
        <p:spPr>
          <a:xfrm>
            <a:off x="582985" y="4105647"/>
            <a:ext cx="2764879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kTextu 40"/>
          <p:cNvSpPr txBox="1"/>
          <p:nvPr/>
        </p:nvSpPr>
        <p:spPr>
          <a:xfrm>
            <a:off x="3664471" y="2276872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endParaRPr lang="sk-SK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381427"/>
            <a:ext cx="3635896" cy="347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Rovná spojnica 44"/>
          <p:cNvCxnSpPr/>
          <p:nvPr/>
        </p:nvCxnSpPr>
        <p:spPr>
          <a:xfrm>
            <a:off x="539552" y="4109182"/>
            <a:ext cx="2736304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BlokTextu 46"/>
          <p:cNvSpPr txBox="1"/>
          <p:nvPr/>
        </p:nvSpPr>
        <p:spPr>
          <a:xfrm>
            <a:off x="4860032" y="206084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Neurotrofný</a:t>
            </a:r>
            <a:r>
              <a:rPr lang="sk-SK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účinok ML látok</a:t>
            </a:r>
            <a:endParaRPr lang="sk-SK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图片 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3" t="9442"/>
          <a:stretch>
            <a:fillRect/>
          </a:stretch>
        </p:blipFill>
        <p:spPr>
          <a:xfrm>
            <a:off x="3635896" y="4437112"/>
            <a:ext cx="2695575" cy="2154238"/>
          </a:xfrm>
          <a:prstGeom prst="rect">
            <a:avLst/>
          </a:prstGeom>
        </p:spPr>
      </p:pic>
      <p:sp>
        <p:nvSpPr>
          <p:cNvPr id="42" name="Obdĺžnik 41"/>
          <p:cNvSpPr/>
          <p:nvPr/>
        </p:nvSpPr>
        <p:spPr>
          <a:xfrm>
            <a:off x="3563888" y="6510486"/>
            <a:ext cx="2736304" cy="332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32"/>
          <p:cNvSpPr txBox="1"/>
          <p:nvPr/>
        </p:nvSpPr>
        <p:spPr>
          <a:xfrm>
            <a:off x="3569221" y="6423620"/>
            <a:ext cx="2793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i="1" dirty="0" smtClean="0"/>
              <a:t>Štruktúra A</a:t>
            </a:r>
            <a:r>
              <a:rPr lang="el-GR" sz="1200" b="1" i="1" dirty="0" smtClean="0"/>
              <a:t>β</a:t>
            </a:r>
            <a:r>
              <a:rPr lang="sk-SK" sz="1200" b="1" i="1" dirty="0" smtClean="0"/>
              <a:t>42 fibríl  s väzobnými miestami pre ML1 a ML4</a:t>
            </a:r>
            <a:endParaRPr lang="sk-SK" sz="1200" b="1" i="1" dirty="0"/>
          </a:p>
        </p:txBody>
      </p:sp>
      <p:sp>
        <p:nvSpPr>
          <p:cNvPr id="44" name="Obdĺžnik 43"/>
          <p:cNvSpPr/>
          <p:nvPr/>
        </p:nvSpPr>
        <p:spPr>
          <a:xfrm>
            <a:off x="6372200" y="2348880"/>
            <a:ext cx="43204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7" name="BlokTextu 56"/>
          <p:cNvSpPr txBox="1"/>
          <p:nvPr/>
        </p:nvSpPr>
        <p:spPr>
          <a:xfrm>
            <a:off x="6285940" y="234025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ML-1</a:t>
            </a:r>
            <a:endParaRPr lang="sk-SK" sz="16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Obdĺžnik 48"/>
          <p:cNvSpPr/>
          <p:nvPr/>
        </p:nvSpPr>
        <p:spPr>
          <a:xfrm>
            <a:off x="6372200" y="4465990"/>
            <a:ext cx="50405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4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l="19621" t="58484" r="66208" b="20983"/>
          <a:stretch>
            <a:fillRect/>
          </a:stretch>
        </p:blipFill>
        <p:spPr bwMode="auto">
          <a:xfrm>
            <a:off x="729795" y="1600010"/>
            <a:ext cx="686399" cy="74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BlokTextu 57"/>
          <p:cNvSpPr txBox="1"/>
          <p:nvPr/>
        </p:nvSpPr>
        <p:spPr>
          <a:xfrm>
            <a:off x="6317444" y="443711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ML-4</a:t>
            </a:r>
            <a:endParaRPr lang="sk-SK" sz="16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Rovná spojnica 52"/>
          <p:cNvCxnSpPr/>
          <p:nvPr/>
        </p:nvCxnSpPr>
        <p:spPr>
          <a:xfrm>
            <a:off x="2840808" y="1628800"/>
            <a:ext cx="0" cy="72008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ovná spojnica 35"/>
          <p:cNvCxnSpPr/>
          <p:nvPr/>
        </p:nvCxnSpPr>
        <p:spPr>
          <a:xfrm>
            <a:off x="683568" y="1608548"/>
            <a:ext cx="2556000" cy="0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 rot="16200000">
            <a:off x="-463406" y="4434901"/>
            <a:ext cx="1296144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Arial" pitchFamily="34" charset="0"/>
                <a:cs typeface="Arial" pitchFamily="34" charset="0"/>
              </a:rPr>
              <a:t>Viability %</a:t>
            </a:r>
            <a:endParaRPr lang="cs-CZ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18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499992" y="1185635"/>
          <a:ext cx="3500284" cy="145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CS ChemDraw Drawing" r:id="rId4" imgW="3887165" imgH="1613268" progId="ChemDraw.Document.6.0">
                  <p:embed/>
                </p:oleObj>
              </mc:Choice>
              <mc:Fallback>
                <p:oleObj name="CS ChemDraw Drawing" r:id="rId4" imgW="3887165" imgH="1613268" progId="ChemDraw.Document.6.0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185635"/>
                        <a:ext cx="3500284" cy="14521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268760"/>
            <a:ext cx="3888432" cy="5472607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Kumarín a jeho deriváty</a:t>
            </a:r>
            <a:endParaRPr lang="sk-SK" sz="2200" dirty="0" smtClean="0">
              <a:sym typeface="Wingdings" pitchFamily="2" charset="2"/>
            </a:endParaRPr>
          </a:p>
          <a:p>
            <a:pPr marL="627063" lvl="1" indent="-169863" algn="just"/>
            <a:r>
              <a:rPr lang="sk-SK" sz="1900" dirty="0" err="1" smtClean="0">
                <a:sym typeface="Wingdings" pitchFamily="2" charset="2"/>
              </a:rPr>
              <a:t>Anti-diabetické</a:t>
            </a:r>
            <a:r>
              <a:rPr lang="sk-SK" sz="1900" dirty="0" smtClean="0">
                <a:sym typeface="Wingdings" pitchFamily="2" charset="2"/>
              </a:rPr>
              <a:t>, </a:t>
            </a:r>
            <a:r>
              <a:rPr lang="sk-SK" sz="1900" dirty="0" err="1" smtClean="0">
                <a:sym typeface="Wingdings" pitchFamily="2" charset="2"/>
              </a:rPr>
              <a:t>anti-depresívne</a:t>
            </a:r>
            <a:r>
              <a:rPr lang="sk-SK" sz="1900" dirty="0" smtClean="0">
                <a:sym typeface="Wingdings" pitchFamily="2" charset="2"/>
              </a:rPr>
              <a:t>, </a:t>
            </a:r>
            <a:r>
              <a:rPr lang="sk-SK" sz="1900" dirty="0" err="1" smtClean="0">
                <a:sym typeface="Wingdings" pitchFamily="2" charset="2"/>
              </a:rPr>
              <a:t>anti-oxidačné</a:t>
            </a:r>
            <a:r>
              <a:rPr lang="sk-SK" sz="1900" dirty="0" smtClean="0">
                <a:sym typeface="Wingdings" pitchFamily="2" charset="2"/>
              </a:rPr>
              <a:t>, protirakovinové, </a:t>
            </a:r>
            <a:r>
              <a:rPr lang="sk-SK" sz="1900" dirty="0" err="1" smtClean="0">
                <a:sym typeface="Wingdings" pitchFamily="2" charset="2"/>
              </a:rPr>
              <a:t>anti-bakteriálne</a:t>
            </a:r>
            <a:r>
              <a:rPr lang="sk-SK" sz="1900" dirty="0" smtClean="0">
                <a:sym typeface="Wingdings" pitchFamily="2" charset="2"/>
              </a:rPr>
              <a:t> účinky</a:t>
            </a:r>
          </a:p>
          <a:p>
            <a:pPr marL="627063" lvl="1" indent="-169863" algn="just"/>
            <a:r>
              <a:rPr lang="sk-SK" sz="1900" dirty="0" err="1" smtClean="0">
                <a:sym typeface="Wingdings" pitchFamily="2" charset="2"/>
              </a:rPr>
              <a:t>Konjugáty</a:t>
            </a:r>
            <a:r>
              <a:rPr lang="sk-SK" sz="1900" dirty="0" smtClean="0">
                <a:sym typeface="Wingdings" pitchFamily="2" charset="2"/>
              </a:rPr>
              <a:t> </a:t>
            </a:r>
            <a:r>
              <a:rPr lang="en-US" sz="1900" dirty="0" smtClean="0">
                <a:sym typeface="Wingdings" pitchFamily="2" charset="2"/>
              </a:rPr>
              <a:t>AChE, </a:t>
            </a:r>
            <a:r>
              <a:rPr lang="en-US" sz="1900" dirty="0" err="1" smtClean="0">
                <a:sym typeface="Wingdings" pitchFamily="2" charset="2"/>
              </a:rPr>
              <a:t>BuChE</a:t>
            </a:r>
            <a:r>
              <a:rPr lang="en-US" sz="1900" dirty="0" smtClean="0">
                <a:sym typeface="Wingdings" pitchFamily="2" charset="2"/>
              </a:rPr>
              <a:t>, MAO, </a:t>
            </a:r>
            <a:r>
              <a:rPr lang="el-GR" sz="1900" dirty="0" smtClean="0">
                <a:sym typeface="Wingdings" pitchFamily="2" charset="2"/>
              </a:rPr>
              <a:t>β</a:t>
            </a:r>
            <a:r>
              <a:rPr lang="en-US" sz="1900" dirty="0" smtClean="0">
                <a:sym typeface="Wingdings" pitchFamily="2" charset="2"/>
              </a:rPr>
              <a:t>-amyloid 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inhib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í</a:t>
            </a:r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tory</a:t>
            </a:r>
            <a:endParaRPr lang="sk-SK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27063" lvl="1" indent="-169863" algn="just"/>
            <a:r>
              <a:rPr lang="sk-SK" sz="1900" dirty="0" smtClean="0">
                <a:sym typeface="Wingdings" pitchFamily="2" charset="2"/>
              </a:rPr>
              <a:t>Variabilita </a:t>
            </a:r>
            <a:r>
              <a:rPr lang="en-US" sz="1900" dirty="0" smtClean="0">
                <a:sym typeface="Wingdings" pitchFamily="2" charset="2"/>
              </a:rPr>
              <a:t> mo</a:t>
            </a:r>
            <a:r>
              <a:rPr lang="sk-SK" sz="1900" dirty="0" smtClean="0">
                <a:sym typeface="Wingdings" pitchFamily="2" charset="2"/>
              </a:rPr>
              <a:t>ž</a:t>
            </a:r>
            <a:r>
              <a:rPr lang="en-US" sz="1900" dirty="0" err="1" smtClean="0">
                <a:sym typeface="Wingdings" pitchFamily="2" charset="2"/>
              </a:rPr>
              <a:t>nos</a:t>
            </a:r>
            <a:r>
              <a:rPr lang="sk-SK" sz="1900" dirty="0" smtClean="0">
                <a:sym typeface="Wingdings" pitchFamily="2" charset="2"/>
              </a:rPr>
              <a:t>ť</a:t>
            </a:r>
            <a:r>
              <a:rPr lang="en-US" sz="1900" dirty="0" smtClean="0">
                <a:sym typeface="Wingdings" pitchFamily="2" charset="2"/>
              </a:rPr>
              <a:t> </a:t>
            </a:r>
            <a:r>
              <a:rPr lang="en-US" sz="1900" dirty="0" err="1" smtClean="0">
                <a:sym typeface="Wingdings" pitchFamily="2" charset="2"/>
              </a:rPr>
              <a:t>naviazania</a:t>
            </a:r>
            <a:r>
              <a:rPr lang="sk-SK" sz="1900" dirty="0" smtClean="0">
                <a:sym typeface="Wingdings" pitchFamily="2" charset="2"/>
              </a:rPr>
              <a:t> 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funkčných skupín na rôznych miestach molekuly </a:t>
            </a:r>
            <a:r>
              <a:rPr lang="sk-SK" sz="1900" dirty="0" smtClean="0">
                <a:sym typeface="Wingdings" pitchFamily="2" charset="2"/>
              </a:rPr>
              <a:t></a:t>
            </a:r>
            <a:r>
              <a:rPr lang="en-US" sz="1900" dirty="0" smtClean="0">
                <a:sym typeface="Wingdings" pitchFamily="2" charset="2"/>
              </a:rPr>
              <a:t> </a:t>
            </a:r>
            <a:r>
              <a:rPr lang="sk-SK" sz="1900" dirty="0" smtClean="0">
                <a:sym typeface="Wingdings" pitchFamily="2" charset="2"/>
              </a:rPr>
              <a:t>dizajn liečiv</a:t>
            </a:r>
          </a:p>
          <a:p>
            <a:pPr marL="627063" lvl="1" indent="-180975" algn="just"/>
            <a:r>
              <a:rPr lang="sk-SK" sz="1900" dirty="0" smtClean="0">
                <a:sym typeface="Wingdings" pitchFamily="2" charset="2"/>
              </a:rPr>
              <a:t>Známy 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pozitívny</a:t>
            </a:r>
            <a:r>
              <a:rPr lang="sk-SK" sz="1900" dirty="0" smtClean="0">
                <a:sym typeface="Wingdings" pitchFamily="2" charset="2"/>
              </a:rPr>
              <a:t> 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anti-amyloidný účinok</a:t>
            </a:r>
            <a:r>
              <a:rPr lang="sk-SK" sz="1900" dirty="0" smtClean="0">
                <a:sym typeface="Wingdings" pitchFamily="2" charset="2"/>
              </a:rPr>
              <a:t> kumarínových 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heterodimérov</a:t>
            </a:r>
            <a:endParaRPr lang="sk-SK" sz="1900" dirty="0" smtClean="0">
              <a:sym typeface="Wingdings" pitchFamily="2" charset="2"/>
            </a:endParaRPr>
          </a:p>
          <a:p>
            <a:pPr marL="361950" indent="-315913" algn="just"/>
            <a:endParaRPr lang="sk-SK" sz="2300" dirty="0" smtClean="0">
              <a:sym typeface="Wingdings" pitchFamily="2" charset="2"/>
            </a:endParaRPr>
          </a:p>
          <a:p>
            <a:pPr marL="361950" indent="-315913" algn="just"/>
            <a:r>
              <a:rPr lang="sk-SK" sz="2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homodiméry</a:t>
            </a:r>
            <a:r>
              <a:rPr lang="sk-SK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+ </a:t>
            </a:r>
            <a:r>
              <a:rPr lang="sk-SK" sz="2300" dirty="0" smtClean="0">
                <a:sym typeface="Wingdings" pitchFamily="2" charset="2"/>
              </a:rPr>
              <a:t>úloha </a:t>
            </a:r>
            <a:r>
              <a:rPr lang="sk-SK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linkeru</a:t>
            </a:r>
            <a:r>
              <a:rPr lang="sk-SK" sz="2300" dirty="0" smtClean="0">
                <a:sym typeface="Wingdings" pitchFamily="2" charset="2"/>
              </a:rPr>
              <a:t> pri </a:t>
            </a:r>
            <a:r>
              <a:rPr lang="sk-SK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inhibícii</a:t>
            </a:r>
            <a:r>
              <a:rPr lang="sk-SK" sz="2300" dirty="0" smtClean="0">
                <a:sym typeface="Wingdings" pitchFamily="2" charset="2"/>
              </a:rPr>
              <a:t> amyloidnej agregácie </a:t>
            </a:r>
          </a:p>
          <a:p>
            <a:pPr lvl="1" algn="just"/>
            <a:endParaRPr lang="sk-SK" sz="1800" dirty="0" smtClean="0">
              <a:sym typeface="Wingdings" pitchFamily="2" charset="2"/>
            </a:endParaRPr>
          </a:p>
          <a:p>
            <a:pPr algn="just"/>
            <a:r>
              <a:rPr lang="sk-SK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bis-kumarínové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homodiméry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sk-SK" sz="2200" dirty="0" smtClean="0"/>
              <a:t> MH3, MH4, MH6, MH7</a:t>
            </a:r>
          </a:p>
          <a:p>
            <a:pPr algn="just"/>
            <a:r>
              <a:rPr lang="sk-SK" sz="2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Predlžújúci</a:t>
            </a:r>
            <a:r>
              <a:rPr lang="sk-SK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linker </a:t>
            </a:r>
            <a:r>
              <a:rPr lang="sk-SK" sz="2200" dirty="0" smtClean="0">
                <a:sym typeface="Wingdings" pitchFamily="2" charset="2"/>
              </a:rPr>
              <a:t></a:t>
            </a:r>
            <a:r>
              <a:rPr lang="en-US" sz="2200" dirty="0" smtClean="0">
                <a:sym typeface="Wingdings" pitchFamily="2" charset="2"/>
              </a:rPr>
              <a:t> </a:t>
            </a:r>
            <a:endParaRPr lang="sk-SK" sz="2200" dirty="0" smtClean="0">
              <a:sym typeface="Wingdings" pitchFamily="2" charset="2"/>
            </a:endParaRPr>
          </a:p>
          <a:p>
            <a:pPr marL="627063" lvl="1" indent="-169863" algn="just"/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inhibícia </a:t>
            </a:r>
            <a:r>
              <a:rPr lang="sk-SK" sz="1800" dirty="0" smtClean="0">
                <a:sym typeface="Wingdings" pitchFamily="2" charset="2"/>
              </a:rPr>
              <a:t>amyloidnej agregácie lyzozýmu</a:t>
            </a:r>
          </a:p>
          <a:p>
            <a:pPr marL="627063" lvl="1" indent="-169863" algn="just"/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depolymerizácia</a:t>
            </a:r>
            <a:r>
              <a:rPr lang="sk-SK" sz="1800" b="1" dirty="0" smtClean="0">
                <a:sym typeface="Wingdings" pitchFamily="2" charset="2"/>
              </a:rPr>
              <a:t> </a:t>
            </a:r>
            <a:r>
              <a:rPr lang="sk-SK" sz="1800" dirty="0" smtClean="0">
                <a:sym typeface="Wingdings" pitchFamily="2" charset="2"/>
              </a:rPr>
              <a:t>amyloidných fibríl lyzozýmu</a:t>
            </a:r>
            <a:endParaRPr lang="sk-SK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sk-SK" sz="2200" dirty="0"/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572000" y="2493654"/>
          <a:ext cx="365365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CS ChemDraw Drawing" r:id="rId6" imgW="4053547" imgH="1517420" progId="ChemDraw.Document.6.0">
                  <p:embed/>
                </p:oleObj>
              </mc:Choice>
              <mc:Fallback>
                <p:oleObj name="CS ChemDraw Drawing" r:id="rId6" imgW="4053547" imgH="1517420" progId="ChemDraw.Document.6.0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93654"/>
                        <a:ext cx="3653652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4547750" y="3755689"/>
          <a:ext cx="3951327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CS ChemDraw Drawing" r:id="rId8" imgW="4382802" imgH="1517420" progId="ChemDraw.Document.6.0">
                  <p:embed/>
                </p:oleObj>
              </mc:Choice>
              <mc:Fallback>
                <p:oleObj name="CS ChemDraw Drawing" r:id="rId8" imgW="4382802" imgH="1517420" progId="ChemDraw.Document.6.0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750" y="3755689"/>
                        <a:ext cx="3951327" cy="13681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61546" y="4909177"/>
          <a:ext cx="4186918" cy="1484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CS ChemDraw Drawing" r:id="rId10" imgW="4548833" imgH="1613620" progId="ChemDraw.Document.6.0">
                  <p:embed/>
                </p:oleObj>
              </mc:Choice>
              <mc:Fallback>
                <p:oleObj name="CS ChemDraw Drawing" r:id="rId10" imgW="4548833" imgH="1613620" progId="ChemDraw.Document.6.0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1546" y="4909177"/>
                        <a:ext cx="4186918" cy="1484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BlokTextu 8"/>
          <p:cNvSpPr txBox="1"/>
          <p:nvPr/>
        </p:nvSpPr>
        <p:spPr>
          <a:xfrm>
            <a:off x="5561062" y="150802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MH3</a:t>
            </a:r>
            <a:endParaRPr lang="sk-SK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5537820" y="274168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MH4</a:t>
            </a:r>
            <a:endParaRPr lang="sk-SK" b="1" dirty="0">
              <a:solidFill>
                <a:srgbClr val="33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5614020" y="399439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MH6</a:t>
            </a:r>
            <a:endParaRPr lang="sk-SK" b="1" dirty="0">
              <a:solidFill>
                <a:srgbClr val="FF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Šípka dolu 13"/>
          <p:cNvSpPr/>
          <p:nvPr/>
        </p:nvSpPr>
        <p:spPr>
          <a:xfrm>
            <a:off x="6228184" y="1412776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Šípka dolu 14"/>
          <p:cNvSpPr/>
          <p:nvPr/>
        </p:nvSpPr>
        <p:spPr>
          <a:xfrm>
            <a:off x="6372200" y="2636912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6" name="Šípka dolu 15"/>
          <p:cNvSpPr/>
          <p:nvPr/>
        </p:nvSpPr>
        <p:spPr>
          <a:xfrm>
            <a:off x="6559649" y="3863322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7" name="Šípka dolu 16"/>
          <p:cNvSpPr/>
          <p:nvPr/>
        </p:nvSpPr>
        <p:spPr>
          <a:xfrm>
            <a:off x="6559649" y="5075583"/>
            <a:ext cx="72008" cy="36004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</a:t>
            </a:r>
            <a:r>
              <a:rPr lang="sk-SK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is-kumarínové</a:t>
            </a:r>
            <a:r>
              <a:rPr lang="sk-SK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deriváty</a:t>
            </a:r>
            <a:r>
              <a:rPr lang="sk-SK" sz="1800" i="1" dirty="0" smtClean="0"/>
              <a:t/>
            </a:r>
            <a:br>
              <a:rPr lang="sk-SK" sz="1800" i="1" dirty="0" smtClean="0"/>
            </a:br>
            <a:r>
              <a:rPr lang="en-US" sz="1800" i="1" dirty="0" smtClean="0"/>
              <a:t>Department of Organic Chemistry, Institute of Chemistry, Faculty of Science, P. J.</a:t>
            </a:r>
            <a:r>
              <a:rPr lang="sk-SK" sz="1800" i="1" dirty="0" smtClean="0"/>
              <a:t> Š</a:t>
            </a:r>
            <a:r>
              <a:rPr lang="en-US" sz="1800" i="1" dirty="0" err="1" smtClean="0"/>
              <a:t>af</a:t>
            </a:r>
            <a:r>
              <a:rPr lang="sk-SK" sz="1800" i="1" dirty="0" smtClean="0"/>
              <a:t>á</a:t>
            </a:r>
            <a:r>
              <a:rPr lang="en-US" sz="1800" i="1" dirty="0" err="1" smtClean="0"/>
              <a:t>rik</a:t>
            </a:r>
            <a:r>
              <a:rPr lang="en-US" sz="1800" i="1" dirty="0" smtClean="0"/>
              <a:t> University, </a:t>
            </a:r>
            <a:r>
              <a:rPr lang="en-US" sz="1800" i="1" dirty="0" err="1" smtClean="0"/>
              <a:t>Ko</a:t>
            </a:r>
            <a:r>
              <a:rPr lang="sk-SK" sz="1800" i="1" dirty="0" smtClean="0"/>
              <a:t>š</a:t>
            </a:r>
            <a:r>
              <a:rPr lang="en-US" sz="1800" i="1" dirty="0" smtClean="0"/>
              <a:t>ice, Slovak</a:t>
            </a:r>
            <a:r>
              <a:rPr lang="sk-SK" sz="1800" i="1" dirty="0" err="1" smtClean="0"/>
              <a:t>ia</a:t>
            </a:r>
            <a:r>
              <a:rPr lang="cs-CZ" sz="2000" dirty="0"/>
              <a:t/>
            </a:r>
            <a:br>
              <a:rPr lang="cs-CZ" sz="2000" dirty="0"/>
            </a:br>
            <a:endParaRPr lang="cs-CZ" sz="2200" dirty="0"/>
          </a:p>
        </p:txBody>
      </p:sp>
      <p:sp>
        <p:nvSpPr>
          <p:cNvPr id="18" name="Ovál 17"/>
          <p:cNvSpPr/>
          <p:nvPr/>
        </p:nvSpPr>
        <p:spPr>
          <a:xfrm>
            <a:off x="4283968" y="1665183"/>
            <a:ext cx="1475953" cy="122413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4355976" y="2925702"/>
            <a:ext cx="1584176" cy="122413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6876256" y="2433521"/>
            <a:ext cx="1584176" cy="122413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7164288" y="3695556"/>
            <a:ext cx="1512168" cy="115212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Ovál 24"/>
          <p:cNvSpPr/>
          <p:nvPr/>
        </p:nvSpPr>
        <p:spPr>
          <a:xfrm>
            <a:off x="4355976" y="4186979"/>
            <a:ext cx="1512168" cy="122413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Ovál 25"/>
          <p:cNvSpPr/>
          <p:nvPr/>
        </p:nvSpPr>
        <p:spPr>
          <a:xfrm>
            <a:off x="4427984" y="5445224"/>
            <a:ext cx="1512168" cy="119675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Ovál 26"/>
          <p:cNvSpPr/>
          <p:nvPr/>
        </p:nvSpPr>
        <p:spPr>
          <a:xfrm>
            <a:off x="7427812" y="4869160"/>
            <a:ext cx="1512168" cy="1224136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8" name="Ovál 27"/>
          <p:cNvSpPr/>
          <p:nvPr/>
        </p:nvSpPr>
        <p:spPr>
          <a:xfrm>
            <a:off x="6660232" y="1149252"/>
            <a:ext cx="1584176" cy="1152128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9" name="Obdĺžnik 28"/>
          <p:cNvSpPr/>
          <p:nvPr/>
        </p:nvSpPr>
        <p:spPr>
          <a:xfrm>
            <a:off x="5671170" y="1812113"/>
            <a:ext cx="1056481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0" name="Obdĺžnik 29"/>
          <p:cNvSpPr/>
          <p:nvPr/>
        </p:nvSpPr>
        <p:spPr>
          <a:xfrm>
            <a:off x="5652120" y="3043493"/>
            <a:ext cx="1368152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bdĺžnik 30"/>
          <p:cNvSpPr/>
          <p:nvPr/>
        </p:nvSpPr>
        <p:spPr>
          <a:xfrm>
            <a:off x="5724128" y="4300195"/>
            <a:ext cx="1512168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5868144" y="5547138"/>
            <a:ext cx="1728192" cy="3600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BlokTextu 32"/>
          <p:cNvSpPr txBox="1"/>
          <p:nvPr/>
        </p:nvSpPr>
        <p:spPr>
          <a:xfrm>
            <a:off x="6228184" y="13939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BlokTextu 33"/>
          <p:cNvSpPr txBox="1"/>
          <p:nvPr/>
        </p:nvSpPr>
        <p:spPr>
          <a:xfrm>
            <a:off x="6372200" y="263691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6578699" y="383247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BlokTextu 35"/>
          <p:cNvSpPr txBox="1"/>
          <p:nvPr/>
        </p:nvSpPr>
        <p:spPr>
          <a:xfrm>
            <a:off x="6588224" y="5085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7C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BlokTextu 36"/>
          <p:cNvSpPr txBox="1"/>
          <p:nvPr/>
        </p:nvSpPr>
        <p:spPr>
          <a:xfrm>
            <a:off x="5747370" y="52495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MH7</a:t>
            </a:r>
            <a:endParaRPr lang="sk-SK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ázek 18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36512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Zástupný symbol obsahu 5" descr="10uM HEWLf pH2.7_10x10um_050420130930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3968" y="417019"/>
            <a:ext cx="2367693" cy="2160000"/>
          </a:xfrm>
          <a:prstGeom prst="rect">
            <a:avLst/>
          </a:prstGeom>
        </p:spPr>
      </p:pic>
      <p:pic>
        <p:nvPicPr>
          <p:cNvPr id="10" name="Picture 4" descr="D:\Barbora\Data\Hamuľáková MH látky\AFM\MH7\10uM HEWLf MH7_10x10um_0504201454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73883" y="417537"/>
            <a:ext cx="2370117" cy="2160000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4283968" y="416779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HEWL fibrily</a:t>
            </a:r>
            <a:endParaRPr lang="sk-SK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6732240" y="405662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HEWL + MH7 </a:t>
            </a:r>
            <a:r>
              <a:rPr lang="sk-SK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inhibition</a:t>
            </a:r>
            <a:endParaRPr lang="sk-SK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3904335"/>
            <a:ext cx="3960000" cy="28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Rovná spojnica 21"/>
          <p:cNvCxnSpPr/>
          <p:nvPr/>
        </p:nvCxnSpPr>
        <p:spPr>
          <a:xfrm>
            <a:off x="676744" y="5553164"/>
            <a:ext cx="3096000" cy="0"/>
          </a:xfrm>
          <a:prstGeom prst="line">
            <a:avLst/>
          </a:prstGeom>
          <a:ln w="63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 descr="D:\Barbora\Data\Hamuľáková MH látky\AFM\AFM MH latky\220520\052220.DIR\MH7 HEWLf depol 2-10x10um_0522201349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73883" y="2709160"/>
            <a:ext cx="2370117" cy="2160000"/>
          </a:xfrm>
          <a:prstGeom prst="rect">
            <a:avLst/>
          </a:prstGeom>
          <a:noFill/>
        </p:spPr>
      </p:pic>
      <p:pic>
        <p:nvPicPr>
          <p:cNvPr id="25" name="Picture 9" descr="D:\Barbora\Data\Hamuľáková MH látky\AFM\AFM MH latky\200520\052020.DIR\10uM HEWLf depol 2-1_10x10um_05202009250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6601" y="2708402"/>
            <a:ext cx="2370117" cy="2160000"/>
          </a:xfrm>
          <a:prstGeom prst="rect">
            <a:avLst/>
          </a:prstGeom>
          <a:noFill/>
        </p:spPr>
      </p:pic>
      <p:sp>
        <p:nvSpPr>
          <p:cNvPr id="26" name="BlokTextu 25"/>
          <p:cNvSpPr txBox="1"/>
          <p:nvPr/>
        </p:nvSpPr>
        <p:spPr>
          <a:xfrm>
            <a:off x="4272093" y="269728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HEWL fibrily</a:t>
            </a:r>
            <a:endParaRPr lang="sk-SK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BlokTextu 27"/>
          <p:cNvSpPr txBox="1"/>
          <p:nvPr/>
        </p:nvSpPr>
        <p:spPr>
          <a:xfrm>
            <a:off x="6720365" y="2686168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HEWL + MH7 depolymerization</a:t>
            </a:r>
            <a:endParaRPr lang="sk-SK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5724128" y="-27384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Morfológia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BlokTextu 32"/>
          <p:cNvSpPr txBox="1"/>
          <p:nvPr/>
        </p:nvSpPr>
        <p:spPr>
          <a:xfrm>
            <a:off x="792088" y="3547726"/>
            <a:ext cx="4211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Sekundárna štruktúra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1259632" y="429309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HEWL fibrils</a:t>
            </a:r>
          </a:p>
          <a:p>
            <a:r>
              <a:rPr lang="el-GR" sz="1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sk-SK" sz="1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sz="10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endParaRPr lang="sk-SK" sz="1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BlokTextu 18"/>
          <p:cNvSpPr txBox="1"/>
          <p:nvPr/>
        </p:nvSpPr>
        <p:spPr>
          <a:xfrm>
            <a:off x="1691680" y="5157192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HEWL + MH7</a:t>
            </a:r>
          </a:p>
          <a:p>
            <a:r>
              <a:rPr lang="el-G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sk-SK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sz="1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r>
              <a:rPr lang="sk-SK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sz="1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</a:t>
            </a:r>
            <a:endParaRPr lang="sk-SK" sz="1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k-SK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/>
          <p:cNvSpPr txBox="1"/>
          <p:nvPr/>
        </p:nvSpPr>
        <p:spPr>
          <a:xfrm>
            <a:off x="2339752" y="5877272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HEWL native</a:t>
            </a:r>
            <a:br>
              <a:rPr lang="sk-SK" sz="1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1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sz="10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</a:t>
            </a:r>
            <a:endParaRPr lang="sk-SK" sz="1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Skupina 22"/>
          <p:cNvGrpSpPr/>
          <p:nvPr/>
        </p:nvGrpSpPr>
        <p:grpSpPr>
          <a:xfrm>
            <a:off x="160886" y="396663"/>
            <a:ext cx="3816000" cy="2744305"/>
            <a:chOff x="160886" y="615355"/>
            <a:chExt cx="3816000" cy="2744305"/>
          </a:xfrm>
        </p:grpSpPr>
        <p:pic>
          <p:nvPicPr>
            <p:cNvPr id="20482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0886" y="615355"/>
              <a:ext cx="3816000" cy="2744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9" name="Rovná spojnica 28"/>
            <p:cNvCxnSpPr/>
            <p:nvPr/>
          </p:nvCxnSpPr>
          <p:spPr>
            <a:xfrm>
              <a:off x="683568" y="1410150"/>
              <a:ext cx="316835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BlokTextu 31"/>
          <p:cNvSpPr txBox="1"/>
          <p:nvPr/>
        </p:nvSpPr>
        <p:spPr>
          <a:xfrm>
            <a:off x="731193" y="-27384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Anti-amyloidný účinok</a:t>
            </a:r>
            <a:endParaRPr lang="sk-SK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Obrázok 38" descr="HEWL structure.png"/>
          <p:cNvPicPr>
            <a:picLocks noChangeAspect="1"/>
          </p:cNvPicPr>
          <p:nvPr/>
        </p:nvPicPr>
        <p:blipFill>
          <a:blip r:embed="rId10" cstate="print"/>
          <a:srcRect l="40654" t="18868" r="25467" b="15094"/>
          <a:stretch>
            <a:fillRect/>
          </a:stretch>
        </p:blipFill>
        <p:spPr>
          <a:xfrm>
            <a:off x="5652120" y="4869160"/>
            <a:ext cx="1800000" cy="1800000"/>
          </a:xfrm>
          <a:prstGeom prst="rect">
            <a:avLst/>
          </a:prstGeom>
        </p:spPr>
      </p:pic>
      <p:sp>
        <p:nvSpPr>
          <p:cNvPr id="40" name="BlokTextu 39"/>
          <p:cNvSpPr txBox="1"/>
          <p:nvPr/>
        </p:nvSpPr>
        <p:spPr>
          <a:xfrm>
            <a:off x="8172400" y="5229201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helix</a:t>
            </a:r>
            <a:endParaRPr lang="sk-SK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dirty="0" smtClean="0"/>
          </a:p>
        </p:txBody>
      </p:sp>
      <p:sp>
        <p:nvSpPr>
          <p:cNvPr id="43" name="Šípka doľava 42"/>
          <p:cNvSpPr/>
          <p:nvPr/>
        </p:nvSpPr>
        <p:spPr>
          <a:xfrm>
            <a:off x="7452320" y="5373216"/>
            <a:ext cx="720080" cy="144016"/>
          </a:xfrm>
          <a:prstGeom prst="leftArrow">
            <a:avLst/>
          </a:prstGeom>
          <a:solidFill>
            <a:srgbClr val="0033CC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0033CC"/>
              </a:solidFill>
            </a:endParaRPr>
          </a:p>
        </p:txBody>
      </p:sp>
      <p:sp>
        <p:nvSpPr>
          <p:cNvPr id="44" name="Obdĺžnik 43"/>
          <p:cNvSpPr/>
          <p:nvPr/>
        </p:nvSpPr>
        <p:spPr>
          <a:xfrm>
            <a:off x="4283968" y="5517232"/>
            <a:ext cx="906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sk-SK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sk-SK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sheet</a:t>
            </a:r>
            <a:endParaRPr lang="sk-SK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Šípka doľava 45"/>
          <p:cNvSpPr/>
          <p:nvPr/>
        </p:nvSpPr>
        <p:spPr>
          <a:xfrm rot="10800000">
            <a:off x="5148064" y="5661248"/>
            <a:ext cx="576064" cy="144016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7" name="Obdĺžnik 46"/>
          <p:cNvSpPr/>
          <p:nvPr/>
        </p:nvSpPr>
        <p:spPr>
          <a:xfrm>
            <a:off x="6804248" y="5013176"/>
            <a:ext cx="576064" cy="10081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Ovál 48"/>
          <p:cNvSpPr/>
          <p:nvPr/>
        </p:nvSpPr>
        <p:spPr>
          <a:xfrm>
            <a:off x="6084168" y="5301208"/>
            <a:ext cx="792088" cy="7920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Obrázek 18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87016"/>
          </a:xfrm>
        </p:spPr>
        <p:txBody>
          <a:bodyPr>
            <a:normAutofit fontScale="90000"/>
          </a:bodyPr>
          <a:lstStyle/>
          <a:p>
            <a:r>
              <a:rPr lang="sk-SK" sz="3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Deriváty aminokyselín s naviazaným sacharidom</a:t>
            </a:r>
            <a:r>
              <a:rPr lang="sk-SK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i="1" dirty="0" smtClean="0"/>
              <a:t> Department of Organic Chemistry, Institute of Chemistry, Faculty of Science, P. J.</a:t>
            </a:r>
            <a:r>
              <a:rPr lang="sk-SK" sz="1800" i="1" dirty="0" smtClean="0"/>
              <a:t> Š</a:t>
            </a:r>
            <a:r>
              <a:rPr lang="en-US" sz="1800" i="1" dirty="0" err="1" smtClean="0"/>
              <a:t>af</a:t>
            </a:r>
            <a:r>
              <a:rPr lang="sk-SK" sz="1800" i="1" dirty="0" smtClean="0"/>
              <a:t>á</a:t>
            </a:r>
            <a:r>
              <a:rPr lang="en-US" sz="1800" i="1" dirty="0" err="1" smtClean="0"/>
              <a:t>rik</a:t>
            </a:r>
            <a:r>
              <a:rPr lang="en-US" sz="1800" i="1" dirty="0" smtClean="0"/>
              <a:t> University, </a:t>
            </a:r>
            <a:r>
              <a:rPr lang="en-US" sz="1800" i="1" dirty="0" err="1" smtClean="0"/>
              <a:t>Ko</a:t>
            </a:r>
            <a:r>
              <a:rPr lang="sk-SK" sz="1800" i="1" dirty="0" smtClean="0"/>
              <a:t>š</a:t>
            </a:r>
            <a:r>
              <a:rPr lang="en-US" sz="1800" i="1" dirty="0" smtClean="0"/>
              <a:t>ice, Slovak</a:t>
            </a:r>
            <a:r>
              <a:rPr lang="sk-SK" sz="1800" i="1" dirty="0" err="1" smtClean="0"/>
              <a:t>ia</a:t>
            </a:r>
            <a:endParaRPr lang="cs-CZ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5000"/>
          <a:stretch>
            <a:fillRect/>
          </a:stretch>
        </p:blipFill>
        <p:spPr bwMode="auto">
          <a:xfrm>
            <a:off x="4427984" y="3302886"/>
            <a:ext cx="2376264" cy="209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BlokTextu 19"/>
          <p:cNvSpPr txBox="1"/>
          <p:nvPr/>
        </p:nvSpPr>
        <p:spPr>
          <a:xfrm>
            <a:off x="4452214" y="48788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/>
              <a:t>Glukofuranóza +</a:t>
            </a:r>
            <a:r>
              <a:rPr lang="el-GR" sz="1000" b="1" dirty="0" smtClean="0"/>
              <a:t>β</a:t>
            </a:r>
            <a:r>
              <a:rPr lang="sk-SK" sz="1000" b="1" dirty="0" smtClean="0"/>
              <a:t>-prolín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4449250" y="3892006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00" b="1" dirty="0" smtClean="0"/>
              <a:t>Glukofuranóza+</a:t>
            </a:r>
          </a:p>
          <a:p>
            <a:r>
              <a:rPr lang="sk-SK" sz="1000" b="1" dirty="0" smtClean="0"/>
              <a:t>karboxybenzyl+</a:t>
            </a:r>
          </a:p>
          <a:p>
            <a:r>
              <a:rPr lang="sk-SK" sz="1000" b="1" dirty="0" smtClean="0"/>
              <a:t>prolín</a:t>
            </a:r>
          </a:p>
        </p:txBody>
      </p:sp>
      <p:grpSp>
        <p:nvGrpSpPr>
          <p:cNvPr id="33" name="Skupina 32"/>
          <p:cNvGrpSpPr/>
          <p:nvPr/>
        </p:nvGrpSpPr>
        <p:grpSpPr>
          <a:xfrm>
            <a:off x="7139528" y="1122321"/>
            <a:ext cx="1860760" cy="5544616"/>
            <a:chOff x="7139528" y="1122321"/>
            <a:chExt cx="1860760" cy="5544616"/>
          </a:xfrm>
        </p:grpSpPr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39528" y="1122321"/>
              <a:ext cx="1860760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ĺžnik 12"/>
            <p:cNvSpPr/>
            <p:nvPr/>
          </p:nvSpPr>
          <p:spPr>
            <a:xfrm>
              <a:off x="7164288" y="1151797"/>
              <a:ext cx="1800200" cy="547260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 dirty="0">
                <a:solidFill>
                  <a:srgbClr val="C00000"/>
                </a:solidFill>
              </a:endParaRPr>
            </a:p>
          </p:txBody>
        </p:sp>
        <p:sp>
          <p:nvSpPr>
            <p:cNvPr id="16" name="BlokTextu 15"/>
            <p:cNvSpPr txBox="1"/>
            <p:nvPr/>
          </p:nvSpPr>
          <p:spPr>
            <a:xfrm>
              <a:off x="7160096" y="6093296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 smtClean="0"/>
                <a:t>Phe</a:t>
              </a:r>
              <a:endParaRPr lang="sk-SK" sz="1000" b="1" dirty="0"/>
            </a:p>
          </p:txBody>
        </p:sp>
        <p:sp>
          <p:nvSpPr>
            <p:cNvPr id="18" name="BlokTextu 17"/>
            <p:cNvSpPr txBox="1"/>
            <p:nvPr/>
          </p:nvSpPr>
          <p:spPr>
            <a:xfrm>
              <a:off x="7157938" y="5013176"/>
              <a:ext cx="4320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 smtClean="0"/>
                <a:t>Trp</a:t>
              </a:r>
            </a:p>
          </p:txBody>
        </p:sp>
        <p:sp>
          <p:nvSpPr>
            <p:cNvPr id="23" name="BlokTextu 22"/>
            <p:cNvSpPr txBox="1"/>
            <p:nvPr/>
          </p:nvSpPr>
          <p:spPr>
            <a:xfrm>
              <a:off x="7164288" y="2668850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 err="1" smtClean="0"/>
                <a:t>Analóg</a:t>
              </a:r>
              <a:r>
                <a:rPr lang="sk-SK" sz="1000" b="1" dirty="0" smtClean="0"/>
                <a:t> MT4</a:t>
              </a:r>
            </a:p>
          </p:txBody>
        </p:sp>
        <p:sp>
          <p:nvSpPr>
            <p:cNvPr id="24" name="BlokTextu 23"/>
            <p:cNvSpPr txBox="1"/>
            <p:nvPr/>
          </p:nvSpPr>
          <p:spPr>
            <a:xfrm>
              <a:off x="7164288" y="1732746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000" b="1" dirty="0" err="1" smtClean="0"/>
                <a:t>Analóg</a:t>
              </a:r>
              <a:r>
                <a:rPr lang="sk-SK" sz="1000" b="1" dirty="0" smtClean="0"/>
                <a:t> MT4</a:t>
              </a:r>
            </a:p>
          </p:txBody>
        </p:sp>
      </p:grpSp>
      <p:sp>
        <p:nvSpPr>
          <p:cNvPr id="28" name="BlokTextu 27"/>
          <p:cNvSpPr txBox="1"/>
          <p:nvPr/>
        </p:nvSpPr>
        <p:spPr>
          <a:xfrm>
            <a:off x="179512" y="1052736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sk-SK" sz="1600" dirty="0" smtClean="0"/>
              <a:t>5 AMK </a:t>
            </a:r>
            <a:r>
              <a:rPr lang="en-US" sz="1600" dirty="0" smtClean="0"/>
              <a:t>(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Pro, </a:t>
            </a:r>
            <a:r>
              <a:rPr 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Trp</a:t>
            </a:r>
            <a:r>
              <a:rPr lang="en-US" sz="1600" dirty="0" smtClean="0"/>
              <a:t>) anti-</a:t>
            </a:r>
            <a:r>
              <a:rPr lang="en-US" sz="1600" dirty="0" err="1" smtClean="0"/>
              <a:t>amyloidn</a:t>
            </a:r>
            <a:r>
              <a:rPr lang="sk-SK" sz="1600" dirty="0" smtClean="0"/>
              <a:t>é vlastnosti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sk-SK" sz="1600" dirty="0" smtClean="0"/>
              <a:t>Preukázaná aktivita aspoň 3 AMK 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sk-SK" sz="1600" dirty="0" smtClean="0">
                <a:sym typeface="Wingdings" pitchFamily="2" charset="2"/>
              </a:rPr>
              <a:t>účinok </a:t>
            </a:r>
            <a:r>
              <a:rPr lang="sk-S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 AMK </a:t>
            </a:r>
            <a:r>
              <a:rPr lang="sk-SK" sz="1600" dirty="0" smtClean="0">
                <a:sym typeface="Wingdings" pitchFamily="2" charset="2"/>
              </a:rPr>
              <a:t>+ </a:t>
            </a:r>
            <a:r>
              <a:rPr lang="sk-SK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biomolekula</a:t>
            </a:r>
            <a:r>
              <a:rPr lang="sk-SK" sz="1600" dirty="0" smtClean="0">
                <a:sym typeface="Wingdings" pitchFamily="2" charset="2"/>
              </a:rPr>
              <a:t> obsahujúca cyklus? </a:t>
            </a:r>
            <a:endParaRPr lang="sk-SK" sz="1600" dirty="0" smtClean="0"/>
          </a:p>
          <a:p>
            <a:endParaRPr lang="sk-SK" sz="1600" dirty="0"/>
          </a:p>
        </p:txBody>
      </p:sp>
      <p:cxnSp>
        <p:nvCxnSpPr>
          <p:cNvPr id="42" name="Rovná spojnica 41"/>
          <p:cNvCxnSpPr/>
          <p:nvPr/>
        </p:nvCxnSpPr>
        <p:spPr>
          <a:xfrm>
            <a:off x="617910" y="3221484"/>
            <a:ext cx="232762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BlokTextu 44"/>
          <p:cNvSpPr txBox="1"/>
          <p:nvPr/>
        </p:nvSpPr>
        <p:spPr>
          <a:xfrm>
            <a:off x="4761512" y="301727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1. generácia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BlokTextu 45"/>
          <p:cNvSpPr txBox="1"/>
          <p:nvPr/>
        </p:nvSpPr>
        <p:spPr>
          <a:xfrm>
            <a:off x="7213501" y="83320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2. generácia</a:t>
            </a:r>
            <a:endParaRPr lang="sk-SK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Šípka doprava 26"/>
          <p:cNvSpPr/>
          <p:nvPr/>
        </p:nvSpPr>
        <p:spPr>
          <a:xfrm>
            <a:off x="6156176" y="2564904"/>
            <a:ext cx="864096" cy="43204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1" name="Obdĺžnik 30"/>
          <p:cNvSpPr/>
          <p:nvPr/>
        </p:nvSpPr>
        <p:spPr>
          <a:xfrm>
            <a:off x="514202" y="1916832"/>
            <a:ext cx="320400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528122" y="4293096"/>
            <a:ext cx="3204000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34" name="Skupina 33"/>
          <p:cNvGrpSpPr/>
          <p:nvPr/>
        </p:nvGrpSpPr>
        <p:grpSpPr>
          <a:xfrm>
            <a:off x="4644008" y="1124744"/>
            <a:ext cx="2103909" cy="1202650"/>
            <a:chOff x="4644008" y="1124744"/>
            <a:chExt cx="2103909" cy="1202650"/>
          </a:xfrm>
        </p:grpSpPr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b="29331"/>
            <a:stretch>
              <a:fillRect/>
            </a:stretch>
          </p:blipFill>
          <p:spPr bwMode="auto">
            <a:xfrm>
              <a:off x="4644008" y="1124744"/>
              <a:ext cx="2103909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BlokTextu 24"/>
            <p:cNvSpPr txBox="1"/>
            <p:nvPr/>
          </p:nvSpPr>
          <p:spPr>
            <a:xfrm>
              <a:off x="4644008" y="1988840"/>
              <a:ext cx="208823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Glukofuran</a:t>
              </a:r>
              <a:r>
                <a:rPr lang="sk-SK" sz="16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óza</a:t>
              </a:r>
              <a:endParaRPr lang="sk-S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9" name="Skupina 48"/>
          <p:cNvGrpSpPr/>
          <p:nvPr/>
        </p:nvGrpSpPr>
        <p:grpSpPr>
          <a:xfrm>
            <a:off x="518646" y="4382356"/>
            <a:ext cx="3278518" cy="2475644"/>
            <a:chOff x="518646" y="4382356"/>
            <a:chExt cx="3278518" cy="2475644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8646" y="4508845"/>
              <a:ext cx="3240000" cy="234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BlokTextu 39"/>
            <p:cNvSpPr txBox="1"/>
            <p:nvPr/>
          </p:nvSpPr>
          <p:spPr>
            <a:xfrm>
              <a:off x="700820" y="4382356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Vnútorne neusporiadané proteíny</a:t>
              </a:r>
              <a:endParaRPr lang="sk-SK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7" name="Rovná spojnica 46"/>
            <p:cNvCxnSpPr/>
            <p:nvPr/>
          </p:nvCxnSpPr>
          <p:spPr>
            <a:xfrm>
              <a:off x="971600" y="5246452"/>
              <a:ext cx="259228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Skupina 49"/>
          <p:cNvGrpSpPr/>
          <p:nvPr/>
        </p:nvGrpSpPr>
        <p:grpSpPr>
          <a:xfrm>
            <a:off x="510674" y="1888782"/>
            <a:ext cx="3381438" cy="2508602"/>
            <a:chOff x="510674" y="1888782"/>
            <a:chExt cx="3381438" cy="2508602"/>
          </a:xfrm>
        </p:grpSpPr>
        <p:grpSp>
          <p:nvGrpSpPr>
            <p:cNvPr id="37" name="Skupina 36"/>
            <p:cNvGrpSpPr/>
            <p:nvPr/>
          </p:nvGrpSpPr>
          <p:grpSpPr>
            <a:xfrm>
              <a:off x="510674" y="2060848"/>
              <a:ext cx="3240000" cy="2336536"/>
              <a:chOff x="510674" y="2060848"/>
              <a:chExt cx="3240000" cy="2336536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10674" y="2060848"/>
                <a:ext cx="3240000" cy="2336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36" name="Rovná spojnica 35"/>
              <p:cNvCxnSpPr/>
              <p:nvPr/>
            </p:nvCxnSpPr>
            <p:spPr>
              <a:xfrm>
                <a:off x="971600" y="2743424"/>
                <a:ext cx="266429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BlokTextu 38"/>
            <p:cNvSpPr txBox="1"/>
            <p:nvPr/>
          </p:nvSpPr>
          <p:spPr>
            <a:xfrm>
              <a:off x="1011792" y="1888782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Globulárny proteín - Lyzozým</a:t>
              </a:r>
              <a:endParaRPr lang="sk-SK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0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18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62272"/>
            <a:ext cx="8229600" cy="1143000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</a:t>
            </a:r>
            <a:endParaRPr lang="sk-SK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692696"/>
            <a:ext cx="6624736" cy="6165304"/>
          </a:xfrm>
        </p:spPr>
        <p:txBody>
          <a:bodyPr>
            <a:normAutofit/>
          </a:bodyPr>
          <a:lstStyle/>
          <a:p>
            <a:pPr algn="just"/>
            <a:r>
              <a:rPr lang="sk-SK" sz="1800" dirty="0" smtClean="0"/>
              <a:t>Absolvovanie </a:t>
            </a:r>
            <a:r>
              <a:rPr lang="sk-SK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predmetov na PF UPJŠ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600" dirty="0" smtClean="0"/>
              <a:t>Biofyzika bunky II 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600" dirty="0" smtClean="0"/>
              <a:t>Molekulové simulácie 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600" dirty="0" smtClean="0"/>
              <a:t>Biofyzika proteínov a supramolekulových komplexov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600" dirty="0" smtClean="0"/>
              <a:t>Experimentálne metódy štúdia proteínov</a:t>
            </a:r>
          </a:p>
          <a:p>
            <a:pPr lvl="1" algn="just">
              <a:buFont typeface="Wingdings" pitchFamily="2" charset="2"/>
              <a:buChar char="Ø"/>
            </a:pPr>
            <a:r>
              <a:rPr lang="sk-SK" sz="1600" dirty="0" smtClean="0"/>
              <a:t>Anglický odborný jazyk pre doktorandov </a:t>
            </a:r>
          </a:p>
          <a:p>
            <a:pPr algn="just"/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Zimná škola </a:t>
            </a:r>
            <a:r>
              <a:rPr lang="en-US" sz="1900" dirty="0" smtClean="0"/>
              <a:t>(</a:t>
            </a:r>
            <a:r>
              <a:rPr lang="en-US" sz="1900" dirty="0" err="1" smtClean="0"/>
              <a:t>Brixen</a:t>
            </a:r>
            <a:r>
              <a:rPr lang="en-US" sz="1900" dirty="0" smtClean="0"/>
              <a:t>, IT)</a:t>
            </a:r>
            <a:r>
              <a:rPr lang="en-US" sz="1900" dirty="0" smtClean="0">
                <a:sym typeface="Wingdings" pitchFamily="2" charset="2"/>
              </a:rPr>
              <a:t> </a:t>
            </a:r>
            <a:r>
              <a:rPr lang="en-US" sz="1900" b="1" dirty="0" smtClean="0">
                <a:sym typeface="Wingdings" pitchFamily="2" charset="2"/>
              </a:rPr>
              <a:t>Cost 2020</a:t>
            </a:r>
          </a:p>
          <a:p>
            <a:pPr lvl="1" algn="just"/>
            <a:r>
              <a:rPr lang="en-US" sz="1900" dirty="0" smtClean="0">
                <a:sym typeface="Wingdings" pitchFamily="2" charset="2"/>
              </a:rPr>
              <a:t>Disordered in disorder</a:t>
            </a:r>
            <a:r>
              <a:rPr lang="sk-SK" sz="1900" dirty="0" smtClean="0">
                <a:sym typeface="Wingdings" pitchFamily="2" charset="2"/>
              </a:rPr>
              <a:t>s</a:t>
            </a:r>
            <a:endParaRPr lang="en-US" sz="1900" dirty="0" smtClean="0">
              <a:sym typeface="Wingdings" pitchFamily="2" charset="2"/>
            </a:endParaRPr>
          </a:p>
          <a:p>
            <a:pPr lvl="1" algn="just"/>
            <a:r>
              <a:rPr lang="en-US" sz="1900" dirty="0" err="1" smtClean="0">
                <a:sym typeface="Wingdings" pitchFamily="2" charset="2"/>
              </a:rPr>
              <a:t>Bioinformatick</a:t>
            </a:r>
            <a:r>
              <a:rPr lang="sk-SK" sz="1900" dirty="0" smtClean="0">
                <a:sym typeface="Wingdings" pitchFamily="2" charset="2"/>
              </a:rPr>
              <a:t>é metódy pri štúdiu IDP</a:t>
            </a:r>
            <a:endParaRPr lang="en-US" sz="1900" dirty="0" smtClean="0">
              <a:sym typeface="Wingdings" pitchFamily="2" charset="2"/>
            </a:endParaRPr>
          </a:p>
          <a:p>
            <a:pPr algn="just"/>
            <a:r>
              <a:rPr lang="en-US" sz="1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Preveda</a:t>
            </a:r>
            <a:r>
              <a:rPr lang="en-US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2020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sk-SK" sz="1900" dirty="0" smtClean="0">
                <a:sym typeface="Wingdings" pitchFamily="2" charset="2"/>
              </a:rPr>
              <a:t>– interaktívna Konferencia Mladých Vedcov</a:t>
            </a:r>
          </a:p>
          <a:p>
            <a:pPr algn="just"/>
            <a:endParaRPr lang="sk-SK" sz="1900" dirty="0" smtClean="0">
              <a:sym typeface="Wingdings" pitchFamily="2" charset="2"/>
            </a:endParaRPr>
          </a:p>
          <a:p>
            <a:pPr algn="just"/>
            <a:endParaRPr lang="sk-SK" sz="1900" dirty="0" smtClean="0">
              <a:sym typeface="Wingdings" pitchFamily="2" charset="2"/>
            </a:endParaRPr>
          </a:p>
          <a:p>
            <a:pPr algn="just"/>
            <a:endParaRPr lang="sk-SK" sz="1900" dirty="0" smtClean="0">
              <a:sym typeface="Wingdings" pitchFamily="2" charset="2"/>
            </a:endParaRPr>
          </a:p>
          <a:p>
            <a:pPr algn="just"/>
            <a:endParaRPr lang="sk-SK" sz="1900" dirty="0" smtClean="0">
              <a:sym typeface="Wingdings" pitchFamily="2" charset="2"/>
            </a:endParaRPr>
          </a:p>
          <a:p>
            <a:pPr algn="just"/>
            <a:endParaRPr lang="sk-SK" sz="1900" dirty="0" smtClean="0">
              <a:sym typeface="Wingdings" pitchFamily="2" charset="2"/>
            </a:endParaRPr>
          </a:p>
          <a:p>
            <a:pPr algn="just"/>
            <a:endParaRPr lang="sk-SK" sz="1900" dirty="0" smtClean="0">
              <a:sym typeface="Wingdings" pitchFamily="2" charset="2"/>
            </a:endParaRPr>
          </a:p>
          <a:p>
            <a:pPr algn="just"/>
            <a:r>
              <a:rPr lang="sk-SK" sz="1900" dirty="0" smtClean="0">
                <a:sym typeface="Wingdings" pitchFamily="2" charset="2"/>
              </a:rPr>
              <a:t>Abstrakt 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FEBS 2020 </a:t>
            </a:r>
            <a:r>
              <a:rPr lang="en-US" sz="1900" dirty="0" smtClean="0">
                <a:sym typeface="Wingdings" pitchFamily="2" charset="2"/>
              </a:rPr>
              <a:t>(</a:t>
            </a:r>
            <a:r>
              <a:rPr lang="en-US" sz="1900" dirty="0" err="1" smtClean="0">
                <a:sym typeface="Wingdings" pitchFamily="2" charset="2"/>
              </a:rPr>
              <a:t>Ljubl</a:t>
            </a:r>
            <a:r>
              <a:rPr lang="sk-SK" sz="1900" dirty="0" smtClean="0">
                <a:sym typeface="Wingdings" pitchFamily="2" charset="2"/>
              </a:rPr>
              <a:t>j</a:t>
            </a:r>
            <a:r>
              <a:rPr lang="en-US" sz="1900" dirty="0" err="1" smtClean="0">
                <a:sym typeface="Wingdings" pitchFamily="2" charset="2"/>
              </a:rPr>
              <a:t>ana</a:t>
            </a:r>
            <a:r>
              <a:rPr lang="en-US" sz="1900" dirty="0" smtClean="0">
                <a:sym typeface="Wingdings" pitchFamily="2" charset="2"/>
              </a:rPr>
              <a:t>, SI)</a:t>
            </a:r>
            <a:endParaRPr lang="sk-SK" sz="1900" dirty="0" smtClean="0">
              <a:sym typeface="Wingdings" pitchFamily="2" charset="2"/>
            </a:endParaRPr>
          </a:p>
          <a:p>
            <a:pPr algn="just"/>
            <a:r>
              <a:rPr lang="en-US" sz="1900" dirty="0" smtClean="0">
                <a:sym typeface="Wingdings" pitchFamily="2" charset="2"/>
              </a:rPr>
              <a:t>A</a:t>
            </a:r>
            <a:r>
              <a:rPr lang="sk-SK" sz="1900" dirty="0" err="1" smtClean="0">
                <a:sym typeface="Wingdings" pitchFamily="2" charset="2"/>
              </a:rPr>
              <a:t>bstrakt</a:t>
            </a:r>
            <a:r>
              <a:rPr lang="sk-SK" sz="1900" dirty="0" smtClean="0">
                <a:sym typeface="Wingdings" pitchFamily="2" charset="2"/>
              </a:rPr>
              <a:t> </a:t>
            </a:r>
            <a:r>
              <a:rPr lang="sk-SK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SKBS 2020 </a:t>
            </a:r>
            <a:r>
              <a:rPr lang="en-US" sz="1900" dirty="0" smtClean="0">
                <a:sym typeface="Wingdings" pitchFamily="2" charset="2"/>
              </a:rPr>
              <a:t>(</a:t>
            </a:r>
            <a:r>
              <a:rPr lang="en-US" sz="1900" dirty="0" err="1" smtClean="0">
                <a:sym typeface="Wingdings" pitchFamily="2" charset="2"/>
              </a:rPr>
              <a:t>Trnava</a:t>
            </a:r>
            <a:r>
              <a:rPr lang="en-US" sz="1900" dirty="0" smtClean="0">
                <a:sym typeface="Wingdings" pitchFamily="2" charset="2"/>
              </a:rPr>
              <a:t>, SK)</a:t>
            </a:r>
            <a:endParaRPr lang="sk-SK" sz="1900" dirty="0" smtClean="0">
              <a:sym typeface="Wingdings" pitchFamily="2" charset="2"/>
            </a:endParaRPr>
          </a:p>
          <a:p>
            <a:pPr lvl="1" algn="just">
              <a:buNone/>
            </a:pPr>
            <a:endParaRPr lang="cs-CZ" sz="2600" i="1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20888"/>
            <a:ext cx="1800000" cy="10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05064"/>
            <a:ext cx="1800000" cy="1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056" y="4011535"/>
            <a:ext cx="5436096" cy="1793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2613</TotalTime>
  <Words>561</Words>
  <Application>Microsoft Office PowerPoint</Application>
  <PresentationFormat>Předvádění na obrazovce (4:3)</PresentationFormat>
  <Paragraphs>134</Paragraphs>
  <Slides>11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Motív Office</vt:lpstr>
      <vt:lpstr>CS ChemDraw Drawing</vt:lpstr>
      <vt:lpstr>   1. ročník PhD štúdia Odbor: Biofyzika  Školiteľ: doc. RNDr. Zuzana Gažová, CSc. Konzultant: RNDr. Zuzana Bednáriková, PhD.</vt:lpstr>
      <vt:lpstr>Prezentace aplikace PowerPoint</vt:lpstr>
      <vt:lpstr>Amyloidná agregácia proteínov</vt:lpstr>
      <vt:lpstr>1. Sarsasapogenínové deriváty School of Pharmacy, East China University of Science and Technology, Shanghai, China </vt:lpstr>
      <vt:lpstr>Prezentace aplikace PowerPoint</vt:lpstr>
      <vt:lpstr>2. bis-kumarínové deriváty Department of Organic Chemistry, Institute of Chemistry, Faculty of Science, P. J. Šafárik University, Košice, Slovakia </vt:lpstr>
      <vt:lpstr>Prezentace aplikace PowerPoint</vt:lpstr>
      <vt:lpstr>3. Deriváty aminokyselín s naviazaným sacharidom  Department of Organic Chemistry, Institute of Chemistry, Faculty of Science, P. J. Šafárik University, Košice, Slovakia</vt:lpstr>
      <vt:lpstr>Aktivity</vt:lpstr>
      <vt:lpstr>Ďakujem za pozornosť!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ZuzkaB</dc:creator>
  <cp:lastModifiedBy>Lahim</cp:lastModifiedBy>
  <cp:revision>210</cp:revision>
  <dcterms:created xsi:type="dcterms:W3CDTF">2020-05-29T12:21:00Z</dcterms:created>
  <dcterms:modified xsi:type="dcterms:W3CDTF">2020-06-17T20:52:11Z</dcterms:modified>
</cp:coreProperties>
</file>