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6" r:id="rId5"/>
    <p:sldId id="277" r:id="rId6"/>
    <p:sldId id="275" r:id="rId7"/>
    <p:sldId id="276" r:id="rId8"/>
    <p:sldId id="261" r:id="rId9"/>
    <p:sldId id="262" r:id="rId10"/>
    <p:sldId id="274" r:id="rId11"/>
    <p:sldId id="278" r:id="rId12"/>
    <p:sldId id="271" r:id="rId13"/>
    <p:sldId id="273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ABE21E3D-EFA3-4468-9AE4-B10A634E561D}">
          <p14:sldIdLst>
            <p14:sldId id="256"/>
            <p14:sldId id="257"/>
            <p14:sldId id="258"/>
            <p14:sldId id="266"/>
            <p14:sldId id="277"/>
            <p14:sldId id="275"/>
            <p14:sldId id="276"/>
            <p14:sldId id="261"/>
            <p14:sldId id="262"/>
            <p14:sldId id="274"/>
            <p14:sldId id="278"/>
            <p14:sldId id="271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442AF-BC5B-458A-B5A8-B460D1367740}" type="datetimeFigureOut">
              <a:rPr lang="sk-SK" smtClean="0"/>
              <a:t>17. 6. 2020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14E6A-0185-4991-962A-1BDF86E6AC8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819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C9B-CF5B-44E0-8B56-378A6D70576A}" type="datetimeFigureOut">
              <a:rPr lang="sk-SK" smtClean="0"/>
              <a:t>17. 6. 2020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8E1D-679C-4BC5-8ABE-A7B813CAE6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858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C9B-CF5B-44E0-8B56-378A6D70576A}" type="datetimeFigureOut">
              <a:rPr lang="sk-SK" smtClean="0"/>
              <a:t>17. 6. 2020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8E1D-679C-4BC5-8ABE-A7B813CAE6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804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C9B-CF5B-44E0-8B56-378A6D70576A}" type="datetimeFigureOut">
              <a:rPr lang="sk-SK" smtClean="0"/>
              <a:t>17. 6. 2020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8E1D-679C-4BC5-8ABE-A7B813CAE6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4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C9B-CF5B-44E0-8B56-378A6D70576A}" type="datetimeFigureOut">
              <a:rPr lang="sk-SK" smtClean="0"/>
              <a:t>17. 6. 2020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8E1D-679C-4BC5-8ABE-A7B813CAE6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36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C9B-CF5B-44E0-8B56-378A6D70576A}" type="datetimeFigureOut">
              <a:rPr lang="sk-SK" smtClean="0"/>
              <a:t>17. 6. 2020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8E1D-679C-4BC5-8ABE-A7B813CAE6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143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C9B-CF5B-44E0-8B56-378A6D70576A}" type="datetimeFigureOut">
              <a:rPr lang="sk-SK" smtClean="0"/>
              <a:t>17. 6. 2020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8E1D-679C-4BC5-8ABE-A7B813CAE6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321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C9B-CF5B-44E0-8B56-378A6D70576A}" type="datetimeFigureOut">
              <a:rPr lang="sk-SK" smtClean="0"/>
              <a:t>17. 6. 2020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8E1D-679C-4BC5-8ABE-A7B813CAE6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418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C9B-CF5B-44E0-8B56-378A6D70576A}" type="datetimeFigureOut">
              <a:rPr lang="sk-SK" smtClean="0"/>
              <a:t>17. 6. 2020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8E1D-679C-4BC5-8ABE-A7B813CAE6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621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C9B-CF5B-44E0-8B56-378A6D70576A}" type="datetimeFigureOut">
              <a:rPr lang="sk-SK" smtClean="0"/>
              <a:t>17. 6. 2020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8E1D-679C-4BC5-8ABE-A7B813CAE6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061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C9B-CF5B-44E0-8B56-378A6D70576A}" type="datetimeFigureOut">
              <a:rPr lang="sk-SK" smtClean="0"/>
              <a:t>17. 6. 2020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8E1D-679C-4BC5-8ABE-A7B813CAE6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100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2C9B-CF5B-44E0-8B56-378A6D70576A}" type="datetimeFigureOut">
              <a:rPr lang="sk-SK" smtClean="0"/>
              <a:t>17. 6. 2020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8E1D-679C-4BC5-8ABE-A7B813CAE6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048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B2C9B-CF5B-44E0-8B56-378A6D70576A}" type="datetimeFigureOut">
              <a:rPr lang="sk-SK" smtClean="0"/>
              <a:t>17. 6. 2020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78E1D-679C-4BC5-8ABE-A7B813CAE6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214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magnet2.e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41856" y="23358"/>
            <a:ext cx="9043416" cy="2486188"/>
          </a:xfrm>
        </p:spPr>
        <p:txBody>
          <a:bodyPr>
            <a:normAutofit/>
          </a:bodyPr>
          <a:lstStyle/>
          <a:p>
            <a:r>
              <a:rPr lang="sk-SK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Vplyv magnetického a elektrického poľa na štruktúru magnetických kvapalín</a:t>
            </a:r>
          </a:p>
        </p:txBody>
      </p:sp>
      <p:sp>
        <p:nvSpPr>
          <p:cNvPr id="6" name="Obdĺžnik 5"/>
          <p:cNvSpPr/>
          <p:nvPr/>
        </p:nvSpPr>
        <p:spPr>
          <a:xfrm>
            <a:off x="4924028" y="4679942"/>
            <a:ext cx="247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Vedúci dizertačnej práce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1095468" y="4311101"/>
            <a:ext cx="6977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sk-SK" dirty="0">
                <a:solidFill>
                  <a:srgbClr val="FF0000"/>
                </a:solidFill>
              </a:rPr>
              <a:t>Vedúci dizertačnej práce: </a:t>
            </a:r>
            <a:r>
              <a:rPr lang="sk-SK" dirty="0"/>
              <a:t>RNDr. Milan Timko, CSc</a:t>
            </a:r>
            <a:r>
              <a:rPr lang="sk-SK" dirty="0" smtClean="0"/>
              <a:t>.</a:t>
            </a:r>
            <a:endParaRPr lang="en-US" dirty="0" smtClean="0"/>
          </a:p>
          <a:p>
            <a:pPr fontAlgn="ctr"/>
            <a:r>
              <a:rPr lang="sk-SK" dirty="0" smtClean="0">
                <a:solidFill>
                  <a:srgbClr val="FF0000"/>
                </a:solidFill>
              </a:rPr>
              <a:t>Konzultanti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sk-SK" dirty="0"/>
              <a:t>RNDr. Michal </a:t>
            </a:r>
            <a:r>
              <a:rPr lang="sk-SK" dirty="0" err="1"/>
              <a:t>Rajňák</a:t>
            </a:r>
            <a:r>
              <a:rPr lang="sk-SK" dirty="0"/>
              <a:t>, PhD. , doc. RNDr. Peter </a:t>
            </a:r>
            <a:r>
              <a:rPr lang="sk-SK" dirty="0" err="1"/>
              <a:t>Kopčanský</a:t>
            </a:r>
            <a:r>
              <a:rPr lang="sk-SK" dirty="0"/>
              <a:t> CSc.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2936748" y="304313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Mgr. </a:t>
            </a:r>
            <a:r>
              <a:rPr lang="en-US" sz="2400" b="1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Maksym</a:t>
            </a:r>
            <a:r>
              <a:rPr lang="en-US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en-US" sz="2400" b="1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Karpets</a:t>
            </a:r>
            <a:r>
              <a:rPr lang="en-US" sz="2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,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1.rok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2761488" y="3492451"/>
            <a:ext cx="6958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0" dirty="0" err="1" smtClean="0">
                <a:effectLst/>
                <a:latin typeface="Tahoma" panose="020B0604030504040204" pitchFamily="34" charset="0"/>
              </a:rPr>
              <a:t>Oddelenie</a:t>
            </a:r>
            <a:r>
              <a:rPr lang="en-US" i="0" dirty="0" smtClean="0">
                <a:effectLst/>
                <a:latin typeface="Tahoma" panose="020B0604030504040204" pitchFamily="34" charset="0"/>
              </a:rPr>
              <a:t> </a:t>
            </a:r>
            <a:r>
              <a:rPr lang="en-US" i="0" dirty="0" err="1" smtClean="0">
                <a:effectLst/>
                <a:latin typeface="Tahoma" panose="020B0604030504040204" pitchFamily="34" charset="0"/>
              </a:rPr>
              <a:t>fyziky</a:t>
            </a:r>
            <a:r>
              <a:rPr lang="en-US" i="0" dirty="0" smtClean="0">
                <a:effectLst/>
                <a:latin typeface="Tahoma" panose="020B0604030504040204" pitchFamily="34" charset="0"/>
              </a:rPr>
              <a:t> </a:t>
            </a:r>
            <a:r>
              <a:rPr lang="en-US" i="0" dirty="0" err="1" smtClean="0">
                <a:effectLst/>
                <a:latin typeface="Tahoma" panose="020B0604030504040204" pitchFamily="34" charset="0"/>
              </a:rPr>
              <a:t>magnetických</a:t>
            </a:r>
            <a:r>
              <a:rPr lang="en-US" i="0" dirty="0" smtClean="0">
                <a:effectLst/>
                <a:latin typeface="Tahoma" panose="020B0604030504040204" pitchFamily="34" charset="0"/>
              </a:rPr>
              <a:t> </a:t>
            </a:r>
            <a:r>
              <a:rPr lang="en-US" i="0" dirty="0" err="1" smtClean="0">
                <a:effectLst/>
                <a:latin typeface="Tahoma" panose="020B0604030504040204" pitchFamily="34" charset="0"/>
              </a:rPr>
              <a:t>javov</a:t>
            </a:r>
            <a:r>
              <a:rPr lang="en-US" i="0" dirty="0" smtClean="0">
                <a:effectLst/>
                <a:latin typeface="Tahoma" panose="020B0604030504040204" pitchFamily="34" charset="0"/>
              </a:rPr>
              <a:t> ÚEF SAV</a:t>
            </a:r>
          </a:p>
          <a:p>
            <a:pPr algn="ctr"/>
            <a:r>
              <a:rPr lang="sk-SK" i="0" dirty="0" smtClean="0">
                <a:effectLst/>
                <a:latin typeface="Tahoma" panose="020B0604030504040204" pitchFamily="34" charset="0"/>
              </a:rPr>
              <a:t>Fyzikálne inžinierstvo progresívnych materiálov, FEI</a:t>
            </a:r>
            <a:endParaRPr lang="sk-SK" dirty="0"/>
          </a:p>
        </p:txBody>
      </p:sp>
      <p:pic>
        <p:nvPicPr>
          <p:cNvPr id="10" name="Picture 14" descr="sasiep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65744" cy="170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ĺžnik 10"/>
          <p:cNvSpPr/>
          <p:nvPr/>
        </p:nvSpPr>
        <p:spPr>
          <a:xfrm>
            <a:off x="5017771" y="5980067"/>
            <a:ext cx="22844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sk-SK" dirty="0" smtClean="0">
                <a:solidFill>
                  <a:schemeClr val="tx1"/>
                </a:solidFill>
              </a:rPr>
              <a:t>Doktorandský seminár</a:t>
            </a:r>
            <a:endParaRPr lang="en-US" altLang="sk-SK" dirty="0" smtClean="0">
              <a:solidFill>
                <a:schemeClr val="tx1"/>
              </a:solidFill>
            </a:endParaRPr>
          </a:p>
          <a:p>
            <a:pPr algn="ctr"/>
            <a:r>
              <a:rPr lang="en-US" altLang="sk-SK" dirty="0" smtClean="0"/>
              <a:t>18.06.2020</a:t>
            </a:r>
            <a:r>
              <a:rPr lang="sk-SK" altLang="sk-SK" dirty="0" smtClean="0">
                <a:solidFill>
                  <a:schemeClr val="tx1"/>
                </a:solidFill>
              </a:rPr>
              <a:t> </a:t>
            </a:r>
            <a:endParaRPr lang="sk-SK" dirty="0"/>
          </a:p>
        </p:txBody>
      </p:sp>
      <p:pic>
        <p:nvPicPr>
          <p:cNvPr id="12" name="Picture 10" descr="nanofluid-modra-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10140" y="5952261"/>
            <a:ext cx="1381859" cy="90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Fakulta elektrotechniky a informatiky Technickej univerzity v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" y="5440680"/>
            <a:ext cx="1283229" cy="128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2" descr="SAV - Slovenská Akadémia Vied"/>
          <p:cNvSpPr>
            <a:spLocks noChangeAspect="1" noChangeArrowheads="1"/>
          </p:cNvSpPr>
          <p:nvPr/>
        </p:nvSpPr>
        <p:spPr bwMode="auto">
          <a:xfrm>
            <a:off x="790668" y="3492451"/>
            <a:ext cx="887522" cy="8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" name="AutoShape 4" descr="SAV - Slovenská Akadémia Vied"/>
          <p:cNvSpPr>
            <a:spLocks noChangeAspect="1" noChangeArrowheads="1"/>
          </p:cNvSpPr>
          <p:nvPr/>
        </p:nvSpPr>
        <p:spPr bwMode="auto">
          <a:xfrm>
            <a:off x="155575" y="-144463"/>
            <a:ext cx="1031428" cy="103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4952" y="1"/>
            <a:ext cx="1527047" cy="152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0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2024063" y="1"/>
            <a:ext cx="8229600" cy="785813"/>
          </a:xfrm>
        </p:spPr>
        <p:txBody>
          <a:bodyPr>
            <a:normAutofit fontScale="90000"/>
          </a:bodyPr>
          <a:lstStyle/>
          <a:p>
            <a:pPr algn="ctr"/>
            <a:r>
              <a:rPr lang="sk-SK" altLang="sk-S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Priebeh doktorandského </a:t>
            </a:r>
            <a:r>
              <a:rPr lang="sk-SK" altLang="sk-S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štúdia</a:t>
            </a:r>
            <a:r>
              <a:rPr lang="en-US" altLang="sk-S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2019/2020</a:t>
            </a:r>
            <a:endParaRPr lang="sk-SK" altLang="sk-SK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Zástupný symbol obsahu 2"/>
          <p:cNvSpPr>
            <a:spLocks noGrp="1"/>
          </p:cNvSpPr>
          <p:nvPr>
            <p:ph idx="1"/>
          </p:nvPr>
        </p:nvSpPr>
        <p:spPr>
          <a:xfrm>
            <a:off x="457200" y="785814"/>
            <a:ext cx="11558016" cy="6072187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sk-SK" sz="2400" u="sng" dirty="0">
                <a:latin typeface="Times New Roman" pitchFamily="18" charset="0"/>
                <a:cs typeface="Times New Roman" pitchFamily="18" charset="0"/>
              </a:rPr>
              <a:t>Absolvované študijné predmety: </a:t>
            </a:r>
          </a:p>
          <a:p>
            <a:pPr>
              <a:buFont typeface="Arial" charset="0"/>
              <a:buChar char="•"/>
              <a:defRPr/>
            </a:pP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Anglický odborný jazyk pre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doktorandov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Progresívne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materiály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Experimentálne metódy v materiálových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vedách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sk-SK" sz="2400" u="sng" dirty="0" smtClean="0">
                <a:latin typeface="Times New Roman" pitchFamily="18" charset="0"/>
                <a:cs typeface="Times New Roman" pitchFamily="18" charset="0"/>
              </a:rPr>
              <a:t>Pedagogická činnosť: </a:t>
            </a:r>
          </a:p>
          <a:p>
            <a:pPr>
              <a:defRPr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6 hod. týždenne na katedre fyziky v letnom semestri (pred karanténou)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sk-SK" sz="2400" u="sng" dirty="0">
                <a:latin typeface="Times New Roman" pitchFamily="18" charset="0"/>
                <a:cs typeface="Times New Roman" pitchFamily="18" charset="0"/>
              </a:rPr>
              <a:t>Účasť na riešení </a:t>
            </a:r>
            <a:r>
              <a:rPr lang="sk-SK" sz="2400" u="sng" dirty="0" smtClean="0">
                <a:latin typeface="Times New Roman" pitchFamily="18" charset="0"/>
                <a:cs typeface="Times New Roman" pitchFamily="18" charset="0"/>
              </a:rPr>
              <a:t>projekt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ov</a:t>
            </a:r>
            <a:r>
              <a:rPr lang="sk-SK" sz="24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APVV 18-0160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Nanokvapaliny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elektrotechnike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VEGA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2/0011/20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Štruktúra 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a dynamika magnetických kvapalín v elektrickom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poli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VEGA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2/0016/17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Makroskopické </a:t>
            </a:r>
            <a:r>
              <a:rPr lang="sk-SK" sz="2400" dirty="0" err="1">
                <a:latin typeface="Times New Roman" pitchFamily="18" charset="0"/>
                <a:cs typeface="Times New Roman" pitchFamily="18" charset="0"/>
              </a:rPr>
              <a:t>anizotrópne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>
                <a:latin typeface="Times New Roman" pitchFamily="18" charset="0"/>
                <a:cs typeface="Times New Roman" pitchFamily="18" charset="0"/>
              </a:rPr>
              <a:t>kompozity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 na báze kvapalných kryštálov a magnetických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nanočastíc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sk-SK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sk-SK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en-US" sz="1800" b="1" dirty="0">
              <a:hlinkClick r:id="rId2"/>
            </a:endParaRPr>
          </a:p>
          <a:p>
            <a:pPr>
              <a:buFont typeface="Arial" charset="0"/>
              <a:buChar char="•"/>
              <a:defRPr/>
            </a:pPr>
            <a:endParaRPr lang="sk-SK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en-US" sz="1800" b="1" dirty="0">
              <a:hlinkClick r:id="rId2"/>
            </a:endParaRPr>
          </a:p>
          <a:p>
            <a:pPr>
              <a:buFont typeface="Arial" charset="0"/>
              <a:buChar char="•"/>
              <a:defRPr/>
            </a:pP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41275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66344" y="979017"/>
            <a:ext cx="11027664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sk-SK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Prezentácia </a:t>
            </a:r>
            <a:r>
              <a:rPr lang="sk-SK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výsledkov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k-SK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XFEL and synchrotron radiation users “SFEL2019“ – 6-th International Scientific School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Liptovský Ján, Slovenská Republika,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novembra 201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XFEL Users' Meeting and Satellite Meetings,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2020,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DESY-Hamburg and European XFEL,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Hamburg, Nemecko,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januára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poster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Zrušené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dôvodu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COVID-19: 20-th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Conference of Young Researchers SCYR-2020, 24.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apríla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článok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nekonferenčných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zborníkoch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kapitoly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monografiách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učebniciach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Odoslané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návrhy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“SAXS on a magnetic fluid in an external electric field” -  European Molecular Biology Laboratory 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BioSAXS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(P12), Hamburg (Germany)  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prijatý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“Structural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 of Electrode/Hybrid nanofluid interface under an electric field by neutron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reflectometry” – JINR (GRAINSE),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(Russia), 19-27.03.2020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prijatý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zrušen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odložen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dôvodu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“Structural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 of magnetic changes in transformer oil-based ferrofluids induced by electric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madnetic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fields” – ILL (D33), Grenoble (France)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príslušný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návrh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nemohol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pridelený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lúča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dôvodu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národnej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rovnováhy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prispôsobenie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celkového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času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lúča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členský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finančnému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príspevku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1200"/>
              </a:spcAft>
              <a:buFontTx/>
              <a:buChar char="-"/>
            </a:pPr>
            <a:endParaRPr lang="en-US" sz="1400" dirty="0" smtClean="0"/>
          </a:p>
          <a:p>
            <a:pPr marL="171450" indent="-171450" algn="just">
              <a:spcAft>
                <a:spcPts val="1200"/>
              </a:spcAft>
              <a:buFontTx/>
              <a:buChar char="-"/>
            </a:pPr>
            <a:endParaRPr lang="sk-SK" sz="1400" dirty="0"/>
          </a:p>
          <a:p>
            <a:pPr marL="171450" indent="-171450" algn="just">
              <a:spcAft>
                <a:spcPts val="300"/>
              </a:spcAft>
              <a:buFontTx/>
              <a:buChar char="-"/>
            </a:pPr>
            <a:endParaRPr lang="sk-SK" sz="1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905191" y="193204"/>
            <a:ext cx="8229600" cy="78581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altLang="sk-S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Pracovné </a:t>
            </a:r>
            <a:r>
              <a:rPr lang="sk-SK" altLang="sk-S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cesty</a:t>
            </a:r>
            <a:endParaRPr lang="sk-SK" altLang="sk-SK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1981200" y="14288"/>
            <a:ext cx="8229600" cy="1143000"/>
          </a:xfrm>
        </p:spPr>
        <p:txBody>
          <a:bodyPr/>
          <a:lstStyle/>
          <a:p>
            <a:pPr algn="ctr"/>
            <a:r>
              <a:rPr lang="sk-SK" altLang="sk-S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Zoznam príspevkov</a:t>
            </a:r>
          </a:p>
        </p:txBody>
      </p:sp>
      <p:sp>
        <p:nvSpPr>
          <p:cNvPr id="11267" name="BlokTextu 3"/>
          <p:cNvSpPr txBox="1">
            <a:spLocks noChangeArrowheads="1"/>
          </p:cNvSpPr>
          <p:nvPr/>
        </p:nvSpPr>
        <p:spPr bwMode="auto">
          <a:xfrm>
            <a:off x="210312" y="1318022"/>
            <a:ext cx="1184148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k-SK" alt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sk-SK" alt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Rajňák</a:t>
            </a:r>
            <a:r>
              <a:rPr lang="sk-SK" alt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sk-SK" alt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Kurimský</a:t>
            </a:r>
            <a:r>
              <a:rPr lang="sk-SK" alt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Cimbala, Z. Čonka, P. </a:t>
            </a:r>
            <a:r>
              <a:rPr lang="sk-SK" alt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Bartko</a:t>
            </a:r>
            <a:r>
              <a:rPr lang="sk-SK" alt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sk-SK" alt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Šuga</a:t>
            </a:r>
            <a:r>
              <a:rPr lang="sk-SK" alt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Paulovičová, J. Tóthová, </a:t>
            </a:r>
            <a:r>
              <a:rPr lang="sk-SK" alt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r>
              <a:rPr lang="en-US" alt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Karpets</a:t>
            </a:r>
            <a:r>
              <a:rPr lang="sk-SK" alt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sk-SK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sk-SK" alt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k-SK" alt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alt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Kopčanský</a:t>
            </a:r>
            <a:r>
              <a:rPr lang="sk-SK" alt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alt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sk-SK" alt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Timko </a:t>
            </a:r>
            <a:endParaRPr lang="en-US" altLang="sk-SK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sk-SK" altLang="sk-SK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</a:t>
            </a:r>
            <a:r>
              <a:rPr lang="sk-SK" alt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sk-SK" alt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AC </a:t>
            </a:r>
            <a:r>
              <a:rPr lang="sk-SK" altLang="sk-SK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dielectric</a:t>
            </a:r>
            <a:r>
              <a:rPr lang="sk-SK" alt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breakdown</a:t>
            </a:r>
            <a:r>
              <a:rPr lang="sk-SK" alt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sk-SK" altLang="sk-SK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transformer</a:t>
            </a:r>
            <a:r>
              <a:rPr lang="sk-SK" alt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oil-based</a:t>
            </a:r>
            <a:r>
              <a:rPr lang="sk-SK" alt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magnetic</a:t>
            </a:r>
            <a:r>
              <a:rPr lang="sk-SK" alt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nanofluids</a:t>
            </a:r>
            <a:endParaRPr lang="en-US" altLang="sk-SK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sk-SK" alt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sk-SK" alt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sk-SK" alt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Molecular</a:t>
            </a:r>
            <a:r>
              <a:rPr lang="sk-SK" alt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Liquids</a:t>
            </a:r>
            <a:r>
              <a:rPr lang="sk-SK" alt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309, </a:t>
            </a:r>
            <a:r>
              <a:rPr lang="sk-SK" alt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113243</a:t>
            </a:r>
            <a:r>
              <a:rPr lang="en-US" alt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alt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sk-SK" alt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sk-SK" alt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sk-SK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sk-SK" alt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pl-PL" alt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Karpets</a:t>
            </a:r>
            <a:r>
              <a:rPr lang="pl-PL" alt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Rajnak, O. Ivankov, K. Paulovicova, M. Timko, P. Kopcansky, L. </a:t>
            </a:r>
            <a:r>
              <a:rPr lang="pl-PL" alt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Bulavin</a:t>
            </a:r>
            <a:endParaRPr lang="en-US" altLang="sk-SK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pl-PL" alt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Small-angle </a:t>
            </a:r>
            <a:r>
              <a:rPr lang="pl-PL" alt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 scattering study of transformer oil-based </a:t>
            </a:r>
            <a:r>
              <a:rPr lang="pl-PL" alt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ferrofluids</a:t>
            </a:r>
            <a:endParaRPr lang="en-US" altLang="sk-SK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pl-PL" alt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Ukrainian </a:t>
            </a:r>
            <a:r>
              <a:rPr lang="pl-PL" alt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Physics, 2020 – v tlači</a:t>
            </a:r>
            <a:r>
              <a:rPr lang="sk-SK" alt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sk-SK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Články v nekonferenčných zborníkoch, kapitoly v monografiách, 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učebniciach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Karpets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Timko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of magnetic and electric field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structure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magnetic fluids</a:t>
            </a:r>
          </a:p>
          <a:p>
            <a:pPr algn="ctr" eaLnBrk="1" hangingPunct="1"/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SCYR 2020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Nonconference Proceedings of Young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Researchers, TUKE, 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Košice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2020,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ISBN: 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978-80-553-3538-4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pp.111-114</a:t>
            </a:r>
            <a:endParaRPr lang="sk-SK" alt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sk-SK" alt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 eaLnBrk="1" hangingPunct="1"/>
            <a:r>
              <a:rPr lang="sk-SK" alt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1" hangingPunct="1"/>
            <a:endParaRPr lang="sk-SK" altLang="sk-SK" sz="1600" dirty="0"/>
          </a:p>
        </p:txBody>
      </p:sp>
    </p:spTree>
    <p:extLst>
      <p:ext uri="{BB962C8B-B14F-4D97-AF65-F5344CB8AC3E}">
        <p14:creationId xmlns:p14="http://schemas.microsoft.com/office/powerpoint/2010/main" val="23022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1992313" y="188913"/>
            <a:ext cx="8229600" cy="723900"/>
          </a:xfrm>
        </p:spPr>
        <p:txBody>
          <a:bodyPr>
            <a:normAutofit/>
          </a:bodyPr>
          <a:lstStyle/>
          <a:p>
            <a:pPr algn="ctr"/>
            <a:r>
              <a:rPr lang="sk-SK" alt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Poďakovanie</a:t>
            </a:r>
            <a:endParaRPr lang="en-GB" altLang="sk-SK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Zástupný symbol obsahu 2"/>
          <p:cNvSpPr>
            <a:spLocks noGrp="1"/>
          </p:cNvSpPr>
          <p:nvPr>
            <p:ph idx="1"/>
          </p:nvPr>
        </p:nvSpPr>
        <p:spPr>
          <a:xfrm>
            <a:off x="1992313" y="1079405"/>
            <a:ext cx="8229600" cy="4525962"/>
          </a:xfrm>
        </p:spPr>
        <p:txBody>
          <a:bodyPr>
            <a:normAutofit/>
          </a:bodyPr>
          <a:lstStyle/>
          <a:p>
            <a:r>
              <a:rPr lang="sk-SK" alt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RNDr. Milan Timko, CSc. – školiteľ</a:t>
            </a:r>
            <a:endParaRPr lang="en-US" alt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RNDr. Michal </a:t>
            </a:r>
            <a:r>
              <a:rPr lang="sk-SK" altLang="sk-SK" dirty="0" err="1">
                <a:latin typeface="Arial" panose="020B0604020202020204" pitchFamily="34" charset="0"/>
                <a:cs typeface="Arial" panose="020B0604020202020204" pitchFamily="34" charset="0"/>
              </a:rPr>
              <a:t>Rajňák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, PhD.</a:t>
            </a:r>
            <a:endParaRPr lang="sk-SK" alt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alt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doc. RNDr. Peter </a:t>
            </a:r>
            <a:r>
              <a:rPr lang="sk-SK" alt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Kopčanský</a:t>
            </a:r>
            <a:r>
              <a:rPr lang="sk-SK" alt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, CSc.</a:t>
            </a:r>
          </a:p>
          <a:p>
            <a:r>
              <a:rPr lang="sk-SK" alt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Ing. Bystrík Dolník, PhD.</a:t>
            </a:r>
            <a:endParaRPr lang="en-US" alt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sk-SK" dirty="0" err="1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altLang="sk-SK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sk-SK" dirty="0" err="1">
                <a:latin typeface="Arial" panose="020B0604020202020204" pitchFamily="34" charset="0"/>
                <a:cs typeface="Arial" panose="020B0604020202020204" pitchFamily="34" charset="0"/>
              </a:rPr>
              <a:t>Katarína</a:t>
            </a:r>
            <a:r>
              <a:rPr lang="en-US" alt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k-SK" dirty="0" err="1">
                <a:latin typeface="Arial" panose="020B0604020202020204" pitchFamily="34" charset="0"/>
                <a:cs typeface="Arial" panose="020B0604020202020204" pitchFamily="34" charset="0"/>
              </a:rPr>
              <a:t>Paulovičová</a:t>
            </a:r>
            <a:r>
              <a:rPr lang="en-US" altLang="sk-SK" dirty="0">
                <a:latin typeface="Arial" panose="020B0604020202020204" pitchFamily="34" charset="0"/>
                <a:cs typeface="Arial" panose="020B0604020202020204" pitchFamily="34" charset="0"/>
              </a:rPr>
              <a:t>, PhD.</a:t>
            </a:r>
            <a:endParaRPr lang="en-US" alt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Kolektív OFMJ</a:t>
            </a:r>
          </a:p>
          <a:p>
            <a:endParaRPr lang="en-GB" alt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92159" y="49473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Ďakujem za pozornosť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529584" y="-135830"/>
            <a:ext cx="4919472" cy="1287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Pred Slovenskom</a:t>
            </a:r>
            <a:endParaRPr lang="sk-SK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37637" y="4405622"/>
            <a:ext cx="50493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Kyjevská národná univerzita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Tarasa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Ševčenka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akulta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fyziky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Kyjev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Ukrajina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2013-2017 - b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akalárske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štúdium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2017-2019 -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magisterské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štúdium</a:t>
            </a:r>
          </a:p>
          <a:p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7071177" y="4405622"/>
            <a:ext cx="388439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Spojený ústav jadrových výskumov</a:t>
            </a:r>
            <a:r>
              <a:rPr lang="en-US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laboratórium</a:t>
            </a:r>
            <a:r>
              <a:rPr lang="en-US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neutrónovej</a:t>
            </a:r>
            <a:r>
              <a:rPr lang="en-US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fyziky</a:t>
            </a:r>
            <a:r>
              <a:rPr lang="en-US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Franka</a:t>
            </a:r>
            <a:endParaRPr lang="en-US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Dubna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Rusko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2017-2019 -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inžinier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Київський національний університет імені Тараса Шевче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62" y="1554479"/>
            <a:ext cx="3666617" cy="274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entrálny informačný portál pre výskum, vývoj a inovác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878" y="1554479"/>
            <a:ext cx="3694050" cy="237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2057400" y="-355286"/>
            <a:ext cx="7488936" cy="1287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Magnetická </a:t>
            </a:r>
            <a:r>
              <a:rPr lang="sk-S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kvapalina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k-SK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otivácia</a:t>
            </a:r>
            <a:r>
              <a:rPr lang="sk-S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Ferrofluid – tajomná hýbajúca sa kvapalina. Ako funguje? | Unimag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85" y="770315"/>
            <a:ext cx="3076479" cy="205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131064" y="2889504"/>
            <a:ext cx="4258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altLang="sk-SK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Stabilná koloidná suspenzia: </a:t>
            </a:r>
            <a:r>
              <a:rPr lang="sk-SK" alt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magnetické </a:t>
            </a:r>
            <a:r>
              <a:rPr lang="sk-SK" alt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častice</a:t>
            </a:r>
            <a:r>
              <a:rPr lang="en-US" alt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(5%)</a:t>
            </a:r>
            <a:r>
              <a:rPr lang="sk-SK" alt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alt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stabilizačná zložka (10%), nosná kvapalina (85%).</a:t>
            </a:r>
          </a:p>
        </p:txBody>
      </p:sp>
      <p:sp>
        <p:nvSpPr>
          <p:cNvPr id="6" name="BlokTextu 13"/>
          <p:cNvSpPr txBox="1">
            <a:spLocks noChangeArrowheads="1"/>
          </p:cNvSpPr>
          <p:nvPr/>
        </p:nvSpPr>
        <p:spPr bwMode="auto">
          <a:xfrm>
            <a:off x="7498080" y="696149"/>
            <a:ext cx="463886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k-SK" altLang="sk-SK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Aplikácie</a:t>
            </a:r>
            <a:r>
              <a:rPr lang="sk-SK" alt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k-SK" altLang="sk-SK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technické a biomedicínske</a:t>
            </a:r>
            <a:r>
              <a:rPr lang="sk-SK" alt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r>
              <a:rPr lang="sk-SK" alt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Príklady technických a výskumných aplikácií: </a:t>
            </a:r>
            <a:r>
              <a:rPr lang="sk-SK" altLang="sk-SK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tesnenia</a:t>
            </a:r>
            <a:r>
              <a:rPr lang="sk-SK" altLang="sk-SK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ložiská, tlmiče, reproduktory, </a:t>
            </a:r>
            <a:r>
              <a:rPr lang="sk-SK" altLang="sk-SK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krokové </a:t>
            </a:r>
            <a:r>
              <a:rPr lang="sk-SK" altLang="sk-SK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motory, senzory, </a:t>
            </a:r>
            <a:r>
              <a:rPr lang="sk-SK" altLang="sk-SK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spínače.</a:t>
            </a:r>
            <a:endParaRPr lang="sk-SK" altLang="sk-SK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sk-SK" altLang="sk-SK" dirty="0">
              <a:latin typeface="Calibri" panose="020F050202020403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6920449" y="4807833"/>
            <a:ext cx="5360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štruktúrne zmeny magnetickej kvapaliny v celom objeme, ako aj na rozhraní s tuhým telesom pod vplyvom rôznych magnetických a elektrických polí</a:t>
            </a:r>
          </a:p>
        </p:txBody>
      </p:sp>
      <p:pic>
        <p:nvPicPr>
          <p:cNvPr id="8" name="Obrázok 7" descr="otazni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601" y="5799790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ĺžnik 6"/>
          <p:cNvSpPr/>
          <p:nvPr/>
        </p:nvSpPr>
        <p:spPr>
          <a:xfrm>
            <a:off x="9526328" y="6279449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sk-SK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cieľ práce </a:t>
            </a:r>
            <a:endParaRPr lang="sk-SK" dirty="0"/>
          </a:p>
        </p:txBody>
      </p:sp>
      <p:sp>
        <p:nvSpPr>
          <p:cNvPr id="9" name="Šípka nadol 8"/>
          <p:cNvSpPr/>
          <p:nvPr/>
        </p:nvSpPr>
        <p:spPr>
          <a:xfrm>
            <a:off x="9783984" y="5870257"/>
            <a:ext cx="307848" cy="270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2"/>
          <p:cNvSpPr txBox="1">
            <a:spLocks noChangeArrowheads="1"/>
          </p:cNvSpPr>
          <p:nvPr/>
        </p:nvSpPr>
        <p:spPr bwMode="auto">
          <a:xfrm>
            <a:off x="9526328" y="2879956"/>
            <a:ext cx="33886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k-SK" alt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elektroizolačné</a:t>
            </a:r>
            <a:r>
              <a:rPr lang="sk-SK" alt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sk-SK" alt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médium</a:t>
            </a:r>
            <a:endParaRPr lang="sk-SK" alt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GB" alt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7222271" y="2134755"/>
            <a:ext cx="4878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Aplikačný potenciál: </a:t>
            </a:r>
            <a:r>
              <a:rPr lang="sk-SK" altLang="sk-SK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ELEKTROENERGETIKA</a:t>
            </a:r>
            <a:endParaRPr lang="sk-SK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6835498" y="2800208"/>
            <a:ext cx="2942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alt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chladiace médium </a:t>
            </a:r>
            <a:endParaRPr lang="en-US" alt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k-SK" alt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alt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zvýšená tepelná vodivosť</a:t>
            </a:r>
            <a:r>
              <a:rPr lang="en-US" alt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k-SK" alt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termomagnetická</a:t>
            </a:r>
            <a:r>
              <a:rPr lang="sk-SK" alt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konvekcia</a:t>
            </a:r>
            <a:r>
              <a:rPr lang="sk-SK" alt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4" name="Rovná spojovacia šípka 13"/>
          <p:cNvCxnSpPr/>
          <p:nvPr/>
        </p:nvCxnSpPr>
        <p:spPr>
          <a:xfrm flipH="1">
            <a:off x="8506113" y="2516663"/>
            <a:ext cx="419100" cy="369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>
            <a:off x="10066595" y="2543961"/>
            <a:ext cx="529233" cy="281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C:\Users\Michal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" t="14136" r="56409" b="27177"/>
          <a:stretch>
            <a:fillRect/>
          </a:stretch>
        </p:blipFill>
        <p:spPr bwMode="auto">
          <a:xfrm>
            <a:off x="767287" y="3544003"/>
            <a:ext cx="2945177" cy="22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BlokTextu 8"/>
          <p:cNvSpPr txBox="1">
            <a:spLocks noChangeArrowheads="1"/>
          </p:cNvSpPr>
          <p:nvPr/>
        </p:nvSpPr>
        <p:spPr bwMode="auto">
          <a:xfrm>
            <a:off x="0" y="5491382"/>
            <a:ext cx="1311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i="1" dirty="0">
                <a:solidFill>
                  <a:srgbClr val="FF0000"/>
                </a:solidFill>
                <a:latin typeface="Calibri" panose="020F0502020204030204" pitchFamily="34" charset="0"/>
              </a:rPr>
              <a:t>magnetická</a:t>
            </a:r>
          </a:p>
          <a:p>
            <a:pPr eaLnBrk="1" hangingPunct="1"/>
            <a:r>
              <a:rPr lang="sk-SK" altLang="sk-SK" i="1" dirty="0" err="1">
                <a:solidFill>
                  <a:srgbClr val="FF0000"/>
                </a:solidFill>
                <a:latin typeface="Calibri" panose="020F0502020204030204" pitchFamily="34" charset="0"/>
              </a:rPr>
              <a:t>nanočastica</a:t>
            </a:r>
            <a:endParaRPr lang="sk-SK" altLang="sk-SK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BlokTextu 9"/>
          <p:cNvSpPr txBox="1">
            <a:spLocks noChangeArrowheads="1"/>
          </p:cNvSpPr>
          <p:nvPr/>
        </p:nvSpPr>
        <p:spPr bwMode="auto">
          <a:xfrm>
            <a:off x="-65200" y="3904098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i="1" dirty="0" err="1">
                <a:solidFill>
                  <a:srgbClr val="FF0000"/>
                </a:solidFill>
                <a:latin typeface="Calibri" panose="020F0502020204030204" pitchFamily="34" charset="0"/>
              </a:rPr>
              <a:t>surfaktant</a:t>
            </a:r>
            <a:endParaRPr lang="sk-SK" altLang="sk-SK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bdĺžnik 17"/>
          <p:cNvSpPr/>
          <p:nvPr/>
        </p:nvSpPr>
        <p:spPr>
          <a:xfrm>
            <a:off x="218797" y="6137494"/>
            <a:ext cx="33436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altLang="sk-SK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Stabilizačná zložka </a:t>
            </a:r>
            <a:r>
              <a:rPr lang="sk-SK" alt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k-SK" altLang="sk-SK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surfaktant</a:t>
            </a:r>
            <a:r>
              <a:rPr lang="sk-SK" alt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k-SK" altLang="sk-SK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ovrchovo</a:t>
            </a:r>
            <a:r>
              <a:rPr lang="sk-SK" alt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aktívna látka = molekuly s </a:t>
            </a:r>
            <a:r>
              <a:rPr lang="sk-SK" alt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polárnou</a:t>
            </a:r>
            <a:r>
              <a:rPr lang="en-US" alt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k-SK" alt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nepolárnou časťou (kyselina olejová a. i.).</a:t>
            </a:r>
          </a:p>
        </p:txBody>
      </p:sp>
      <p:pic>
        <p:nvPicPr>
          <p:cNvPr id="3076" name="Picture 4" descr="У Луганській області горіла трансформаторна підстанція - 112 Україн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7572" y="823346"/>
            <a:ext cx="2012278" cy="27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Obrázok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362" y="4230124"/>
            <a:ext cx="2690087" cy="1698118"/>
          </a:xfrm>
          <a:prstGeom prst="rect">
            <a:avLst/>
          </a:prstGeom>
        </p:spPr>
      </p:pic>
      <p:sp>
        <p:nvSpPr>
          <p:cNvPr id="23" name="Obdĺžnik 22"/>
          <p:cNvSpPr/>
          <p:nvPr/>
        </p:nvSpPr>
        <p:spPr>
          <a:xfrm>
            <a:off x="4146148" y="6040476"/>
            <a:ext cx="31083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Schéma modelového transformátora, ktorý slúžil na testovanie účinnosti chladenia magnetického </a:t>
            </a:r>
            <a:r>
              <a:rPr lang="sk-SK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ferrofluidu</a:t>
            </a:r>
            <a:endParaRPr lang="sk-S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4630274" y="3541457"/>
            <a:ext cx="18902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Oheň na transformátore</a:t>
            </a:r>
          </a:p>
        </p:txBody>
      </p:sp>
      <p:sp>
        <p:nvSpPr>
          <p:cNvPr id="27" name="Šípka nadol 26"/>
          <p:cNvSpPr/>
          <p:nvPr/>
        </p:nvSpPr>
        <p:spPr>
          <a:xfrm>
            <a:off x="9758747" y="4230124"/>
            <a:ext cx="307848" cy="270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548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809625" y="-152272"/>
            <a:ext cx="105156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k-S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Príprava magnetických </a:t>
            </a:r>
            <a:r>
              <a:rPr lang="sk-SK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nanočastíc</a:t>
            </a:r>
            <a:endParaRPr lang="ru-RU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870329" y="972122"/>
            <a:ext cx="8229600" cy="6143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2Fe</a:t>
            </a:r>
            <a:r>
              <a:rPr lang="sk-SK" b="1" baseline="30000" dirty="0" smtClean="0"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+ Fe</a:t>
            </a:r>
            <a:r>
              <a:rPr lang="sk-SK" b="1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+ 8OH</a:t>
            </a:r>
            <a:r>
              <a:rPr lang="sk-SK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  →  Fe</a:t>
            </a:r>
            <a:r>
              <a:rPr lang="sk-SK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k-SK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+ 4H</a:t>
            </a:r>
            <a:r>
              <a:rPr lang="sk-SK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6000"/>
          </a:blip>
          <a:stretch>
            <a:fillRect/>
          </a:stretch>
        </p:blipFill>
        <p:spPr bwMode="auto">
          <a:xfrm>
            <a:off x="2704702" y="1419110"/>
            <a:ext cx="6904476" cy="192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312" y="3554711"/>
            <a:ext cx="2328166" cy="3104221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940669" y="4817364"/>
            <a:ext cx="3250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</a:t>
            </a:r>
            <a:r>
              <a:rPr lang="sk-SK" dirty="0" err="1" smtClean="0"/>
              <a:t>agnetický</a:t>
            </a:r>
            <a:r>
              <a:rPr lang="sk-SK" dirty="0" smtClean="0"/>
              <a:t> sliz</a:t>
            </a:r>
            <a:endParaRPr lang="sk-SK" dirty="0"/>
          </a:p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9019222" y="4817364"/>
            <a:ext cx="2636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Magnetický a materiálový deň SAV </a:t>
            </a:r>
            <a:r>
              <a:rPr lang="en-US" dirty="0"/>
              <a:t>- t</a:t>
            </a:r>
            <a:r>
              <a:rPr lang="sk-SK" dirty="0" err="1"/>
              <a:t>ýždeň</a:t>
            </a:r>
            <a:r>
              <a:rPr lang="sk-SK" dirty="0"/>
              <a:t> vedy a techniky v Košiciach</a:t>
            </a:r>
          </a:p>
        </p:txBody>
      </p:sp>
      <p:pic>
        <p:nvPicPr>
          <p:cNvPr id="1028" name="Picture 4" descr="STEAM Sundays - Magnetic Slime | John Jermain Memorial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828" y="3764794"/>
            <a:ext cx="2483979" cy="301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ený obdĺžnik 4"/>
          <p:cNvSpPr/>
          <p:nvPr/>
        </p:nvSpPr>
        <p:spPr>
          <a:xfrm>
            <a:off x="3569188" y="2918469"/>
            <a:ext cx="1569740" cy="32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Zaoblený obdĺžnik 9"/>
          <p:cNvSpPr/>
          <p:nvPr/>
        </p:nvSpPr>
        <p:spPr>
          <a:xfrm>
            <a:off x="6224386" y="2918469"/>
            <a:ext cx="1666885" cy="32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3665131" y="2918469"/>
            <a:ext cx="143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sedimentácia</a:t>
            </a:r>
          </a:p>
        </p:txBody>
      </p:sp>
      <p:sp>
        <p:nvSpPr>
          <p:cNvPr id="7" name="Obdĺžnik 6"/>
          <p:cNvSpPr/>
          <p:nvPr/>
        </p:nvSpPr>
        <p:spPr>
          <a:xfrm>
            <a:off x="6453312" y="2914430"/>
            <a:ext cx="1166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</a:t>
            </a:r>
            <a:r>
              <a:rPr lang="sk-SK" dirty="0" err="1" smtClean="0"/>
              <a:t>onifikácia</a:t>
            </a:r>
            <a:endParaRPr lang="sk-SK" dirty="0"/>
          </a:p>
        </p:txBody>
      </p:sp>
      <p:sp>
        <p:nvSpPr>
          <p:cNvPr id="15" name="Zaoblený obdĺžnik 14"/>
          <p:cNvSpPr/>
          <p:nvPr/>
        </p:nvSpPr>
        <p:spPr>
          <a:xfrm>
            <a:off x="8146654" y="2939075"/>
            <a:ext cx="1569740" cy="41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8228284" y="2918469"/>
            <a:ext cx="15078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sk-SK" sz="1600" dirty="0"/>
              <a:t>Magnetit </a:t>
            </a:r>
            <a:r>
              <a:rPr lang="sk-SK" sz="1600" dirty="0" smtClean="0"/>
              <a:t>Fe</a:t>
            </a:r>
            <a:r>
              <a:rPr lang="sk-SK" sz="1600" baseline="-25000" dirty="0" smtClean="0"/>
              <a:t>3</a:t>
            </a:r>
            <a:r>
              <a:rPr lang="sk-SK" sz="1600" dirty="0" smtClean="0"/>
              <a:t>O</a:t>
            </a:r>
            <a:r>
              <a:rPr lang="sk-SK" sz="1600" baseline="-25000" dirty="0" smtClean="0"/>
              <a:t>4</a:t>
            </a:r>
            <a:r>
              <a:rPr lang="sk-SK" sz="1600" dirty="0" smtClean="0"/>
              <a:t> </a:t>
            </a:r>
            <a:endParaRPr lang="sk-SK" sz="1600" dirty="0"/>
          </a:p>
          <a:p>
            <a:pPr hangingPunct="0"/>
            <a:r>
              <a:rPr lang="sk-SK" sz="1600" dirty="0" smtClean="0"/>
              <a:t> </a:t>
            </a:r>
            <a:endParaRPr lang="sk-SK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8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39530" y="2050454"/>
            <a:ext cx="1851546" cy="1287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Metóda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dynamického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rozptylu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svetla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505" y="1528802"/>
            <a:ext cx="3339880" cy="279027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16" y="4266409"/>
            <a:ext cx="3364969" cy="2559807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4998" y="-57586"/>
            <a:ext cx="11146803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Charakterizácia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magnetickej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kvapaliny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nanočasticami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3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3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sk-S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Zn</a:t>
            </a:r>
            <a:r>
              <a:rPr lang="en-US" sz="3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4777" y="5147562"/>
            <a:ext cx="20610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alt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sk-SK" alt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susceptibilita</a:t>
            </a:r>
            <a:r>
              <a:rPr lang="sk-SK" alt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k-SK" alt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indukčná metóda</a:t>
            </a:r>
          </a:p>
        </p:txBody>
      </p:sp>
      <p:pic>
        <p:nvPicPr>
          <p:cNvPr id="6146" name="Picture 2" descr="Dynamic light scattering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78" y="2050454"/>
            <a:ext cx="2453415" cy="195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agnetic Susceptibility- Gouy's Metho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443" y="4257775"/>
            <a:ext cx="2473512" cy="233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2444673" y="1447985"/>
            <a:ext cx="2173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Schéma experimentu</a:t>
            </a:r>
          </a:p>
        </p:txBody>
      </p:sp>
      <p:sp>
        <p:nvSpPr>
          <p:cNvPr id="8" name="Obdĺžnik 7"/>
          <p:cNvSpPr/>
          <p:nvPr/>
        </p:nvSpPr>
        <p:spPr>
          <a:xfrm>
            <a:off x="5797790" y="1357981"/>
            <a:ext cx="853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  <a:r>
              <a:rPr lang="sk-SK" dirty="0" err="1" smtClean="0"/>
              <a:t>rístroj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9200481" y="1248512"/>
            <a:ext cx="1002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Výsledky</a:t>
            </a: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1495" y="1802287"/>
            <a:ext cx="2905861" cy="2134165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6758" y="4231797"/>
            <a:ext cx="1788557" cy="238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4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76" y="3788193"/>
            <a:ext cx="3346739" cy="1037018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220714" y="5121902"/>
            <a:ext cx="37359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dirty="0" err="1"/>
              <a:t>Agilent</a:t>
            </a:r>
            <a:r>
              <a:rPr lang="sk-SK" sz="1600" dirty="0"/>
              <a:t> E4980A LCR </a:t>
            </a:r>
            <a:r>
              <a:rPr lang="sk-SK" sz="1600" dirty="0" smtClean="0"/>
              <a:t>Meter</a:t>
            </a:r>
            <a:r>
              <a:rPr lang="en-US" sz="1600" dirty="0" smtClean="0"/>
              <a:t> (</a:t>
            </a:r>
            <a:r>
              <a:rPr lang="sk-SK" sz="1600" dirty="0" smtClean="0"/>
              <a:t>20 </a:t>
            </a:r>
            <a:r>
              <a:rPr lang="sk-SK" sz="1600" dirty="0"/>
              <a:t>Hz – 2 </a:t>
            </a:r>
            <a:r>
              <a:rPr lang="sk-SK" sz="1600" dirty="0" smtClean="0"/>
              <a:t>MHz</a:t>
            </a:r>
            <a:r>
              <a:rPr lang="en-US" sz="1600" dirty="0" smtClean="0"/>
              <a:t>)</a:t>
            </a:r>
            <a:endParaRPr lang="sk-SK" sz="16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059" y="799634"/>
            <a:ext cx="3429035" cy="264291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003" y="894813"/>
            <a:ext cx="3474941" cy="264291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4106" y="3576796"/>
            <a:ext cx="3607997" cy="2485676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5521019" y="6219709"/>
            <a:ext cx="8692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alt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Závislosť </a:t>
            </a:r>
            <a:r>
              <a:rPr lang="sk-SK" alt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permitivity</a:t>
            </a:r>
            <a:r>
              <a:rPr lang="sk-SK" alt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od frekvencie</a:t>
            </a:r>
            <a:r>
              <a:rPr lang="en-US" alt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napätia</a:t>
            </a:r>
            <a:r>
              <a:rPr lang="sk-SK" alt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 </a:t>
            </a:r>
            <a:r>
              <a:rPr lang="sk-SK" alt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MK </a:t>
            </a:r>
            <a:endParaRPr lang="sk-SK" sz="1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6" t="23438" r="28075" b="52148"/>
          <a:stretch>
            <a:fillRect/>
          </a:stretch>
        </p:blipFill>
        <p:spPr bwMode="auto">
          <a:xfrm>
            <a:off x="517068" y="1454346"/>
            <a:ext cx="31432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ĺžnik 10"/>
          <p:cNvSpPr/>
          <p:nvPr/>
        </p:nvSpPr>
        <p:spPr>
          <a:xfrm>
            <a:off x="504907" y="2686074"/>
            <a:ext cx="3235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Bloková schéma meracieho </a:t>
            </a:r>
            <a:r>
              <a:rPr lang="sk-SK" alt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systému</a:t>
            </a:r>
            <a:endParaRPr lang="sk-SK" alt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956673" y="0"/>
            <a:ext cx="5498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Dielektrická </a:t>
            </a:r>
            <a:r>
              <a:rPr lang="sk-SK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spektroskopia</a:t>
            </a:r>
            <a:endParaRPr lang="sk-SK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1315" y="3786209"/>
            <a:ext cx="3288319" cy="22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238264"/>
              </p:ext>
            </p:extLst>
          </p:nvPr>
        </p:nvGraphicFramePr>
        <p:xfrm>
          <a:off x="7377930" y="562015"/>
          <a:ext cx="4845662" cy="3386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Graph" r:id="rId3" imgW="4153680" imgH="2901600" progId="Origin50.Graph">
                  <p:embed/>
                </p:oleObj>
              </mc:Choice>
              <mc:Fallback>
                <p:oleObj name="Graph" r:id="rId3" imgW="415368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7930" y="562015"/>
                        <a:ext cx="4845662" cy="3386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166769"/>
              </p:ext>
            </p:extLst>
          </p:nvPr>
        </p:nvGraphicFramePr>
        <p:xfrm>
          <a:off x="7409521" y="3602736"/>
          <a:ext cx="4782480" cy="338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Graph" r:id="rId5" imgW="4276800" imgH="3023280" progId="Origin50.Graph">
                  <p:embed/>
                </p:oleObj>
              </mc:Choice>
              <mc:Fallback>
                <p:oleObj name="Graph" r:id="rId5" imgW="4276800" imgH="30232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09521" y="3602736"/>
                        <a:ext cx="4782480" cy="3380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Šípka doprava 7"/>
          <p:cNvSpPr/>
          <p:nvPr/>
        </p:nvSpPr>
        <p:spPr>
          <a:xfrm>
            <a:off x="6689147" y="1763795"/>
            <a:ext cx="727295" cy="374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164592" y="-256312"/>
            <a:ext cx="12170664" cy="1287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Štúdium </a:t>
            </a:r>
            <a:r>
              <a:rPr lang="sk-S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magnetických vlastností</a:t>
            </a:r>
            <a:endParaRPr lang="sk-SK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164592" y="5056847"/>
            <a:ext cx="3312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altLang="sk-S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Cryogen</a:t>
            </a:r>
            <a:r>
              <a:rPr lang="sk-SK" alt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sk-SK" alt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systém pre meranie fyzikálnych veličín vo vysokom  magnetickom poli.</a:t>
            </a:r>
          </a:p>
        </p:txBody>
      </p:sp>
      <p:sp>
        <p:nvSpPr>
          <p:cNvPr id="11" name="BlokTextu 9"/>
          <p:cNvSpPr txBox="1">
            <a:spLocks noChangeArrowheads="1"/>
          </p:cNvSpPr>
          <p:nvPr/>
        </p:nvSpPr>
        <p:spPr bwMode="auto">
          <a:xfrm>
            <a:off x="3715609" y="4527824"/>
            <a:ext cx="410303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Rezistivita</a:t>
            </a:r>
            <a:r>
              <a:rPr lang="sk-SK" alt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</a:t>
            </a:r>
            <a:r>
              <a:rPr lang="sk-SK" altLang="sk-SK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sk-SK" alt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</a:t>
            </a:r>
            <a:r>
              <a:rPr lang="sk-SK" altLang="sk-SK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el-GR" alt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sk-SK" alt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0,01%)</a:t>
            </a:r>
            <a:endParaRPr lang="en-US" alt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k-SK" altLang="sk-S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Hallov</a:t>
            </a:r>
            <a:r>
              <a:rPr lang="sk-SK" alt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jav</a:t>
            </a:r>
          </a:p>
          <a:p>
            <a:pPr eaLnBrk="1" hangingPunct="1"/>
            <a:r>
              <a:rPr lang="sk-SK" alt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Vibračný </a:t>
            </a:r>
            <a:r>
              <a:rPr lang="sk-SK" alt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magnetometer</a:t>
            </a:r>
            <a:r>
              <a:rPr lang="en-US" alt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 (10</a:t>
            </a:r>
            <a:r>
              <a:rPr lang="sk-SK" altLang="sk-SK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sk-SK" alt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emu</a:t>
            </a:r>
            <a:r>
              <a:rPr lang="sk-SK" alt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sk-SK" alt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sk-SK" altLang="sk-S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susceptibilita</a:t>
            </a:r>
            <a:r>
              <a:rPr lang="sk-SK" alt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</a:t>
            </a:r>
            <a:r>
              <a:rPr lang="sk-SK" altLang="sk-SK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sk-SK" alt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emu</a:t>
            </a:r>
            <a:r>
              <a:rPr lang="sk-SK" alt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sk-S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Tepel</a:t>
            </a:r>
            <a:r>
              <a:rPr lang="sk-SK" altLang="sk-S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</a:t>
            </a:r>
            <a:r>
              <a:rPr lang="sk-SK" alt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kapacita (1nJ/K) </a:t>
            </a:r>
          </a:p>
          <a:p>
            <a:pPr eaLnBrk="1" hangingPunct="1"/>
            <a:r>
              <a:rPr lang="sk-SK" alt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Tepelná vodivosť</a:t>
            </a:r>
          </a:p>
          <a:p>
            <a:pPr eaLnBrk="1" hangingPunct="1"/>
            <a:r>
              <a:rPr lang="sk-SK" alt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Štandardný </a:t>
            </a:r>
            <a:r>
              <a:rPr lang="sk-SK" alt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teplotný rozsah: </a:t>
            </a:r>
            <a:r>
              <a:rPr lang="sk-SK" alt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1,6K </a:t>
            </a:r>
            <a:r>
              <a:rPr lang="sk-SK" alt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300K</a:t>
            </a:r>
          </a:p>
          <a:p>
            <a:pPr eaLnBrk="1" hangingPunct="1"/>
            <a:r>
              <a:rPr lang="sk-SK" alt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Vyhrievaný stupeň – do 700K</a:t>
            </a:r>
          </a:p>
          <a:p>
            <a:pPr eaLnBrk="1" hangingPunct="1"/>
            <a:endParaRPr lang="sk-SK" alt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vná sa 1"/>
          <p:cNvSpPr/>
          <p:nvPr/>
        </p:nvSpPr>
        <p:spPr>
          <a:xfrm>
            <a:off x="3098863" y="5305298"/>
            <a:ext cx="502920" cy="33409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154687" y="2870833"/>
            <a:ext cx="15628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rčovanie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veľkosti častíc od magnetizačné krivky</a:t>
            </a:r>
          </a:p>
        </p:txBody>
      </p:sp>
      <p:sp>
        <p:nvSpPr>
          <p:cNvPr id="6" name="Šípka nadol 5"/>
          <p:cNvSpPr/>
          <p:nvPr/>
        </p:nvSpPr>
        <p:spPr>
          <a:xfrm>
            <a:off x="9652010" y="3963617"/>
            <a:ext cx="502920" cy="274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4" name="Obrázok 5" descr="E:\DCIM\100OLYMP\P608007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t="11481" r="14059" b="17424"/>
          <a:stretch>
            <a:fillRect/>
          </a:stretch>
        </p:blipFill>
        <p:spPr bwMode="auto">
          <a:xfrm>
            <a:off x="913789" y="894989"/>
            <a:ext cx="4873068" cy="350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0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444752" y="-318924"/>
            <a:ext cx="9829800" cy="1287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Malouhlový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rozptyl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neutrónov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SANS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k-SK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43" y="1093529"/>
            <a:ext cx="2907490" cy="243687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71" y="4264204"/>
            <a:ext cx="3521049" cy="101346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16" y="646660"/>
            <a:ext cx="2679200" cy="210049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261" y="642117"/>
            <a:ext cx="2734805" cy="212524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31" y="3347402"/>
            <a:ext cx="2930170" cy="225761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462" y="3508960"/>
            <a:ext cx="2751368" cy="2116437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338844" y="3530405"/>
            <a:ext cx="3945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Schematické znázornenie kyvety pre vzorku elektrickým obvodom a neutrónovým lúčom</a:t>
            </a:r>
          </a:p>
        </p:txBody>
      </p:sp>
      <p:sp>
        <p:nvSpPr>
          <p:cNvPr id="10" name="Obdĺžnik 9"/>
          <p:cNvSpPr/>
          <p:nvPr/>
        </p:nvSpPr>
        <p:spPr>
          <a:xfrm>
            <a:off x="191795" y="5511205"/>
            <a:ext cx="4263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Simulované </a:t>
            </a:r>
            <a:r>
              <a:rPr lang="sk-SK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ekvipotenciálne</a:t>
            </a:r>
            <a:r>
              <a:rPr lang="sk-S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siločiary v priereze kyvety a elektród s rozdielom potenciálu 6 kV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338844" y="6267967"/>
            <a:ext cx="1112773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Karpets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Rajnak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O.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Ivankov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Paulovicova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Timko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 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Kopcansky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L.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Bulavin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Small-angle neutron scattering study of transformer oil-based ferrofluids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Ukrainian Journal of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Physics, 2020 – in print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4860127" y="2787560"/>
            <a:ext cx="382219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Údaje SANS (body) a fit (krivky) pre </a:t>
            </a:r>
            <a:r>
              <a:rPr lang="sk-SK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ferrofluidy</a:t>
            </a:r>
            <a:r>
              <a:rPr lang="sk-SK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báze izolačných transformátorových olejov SHELL a MOL s elektródami bez jednosmerného elektrického poľa</a:t>
            </a:r>
          </a:p>
        </p:txBody>
      </p:sp>
      <p:sp>
        <p:nvSpPr>
          <p:cNvPr id="13" name="Obdĺžnik 12"/>
          <p:cNvSpPr/>
          <p:nvPr/>
        </p:nvSpPr>
        <p:spPr>
          <a:xfrm>
            <a:off x="4629912" y="5578403"/>
            <a:ext cx="35722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Údaje SANS pre vzorku MF_MOL 3 vystavené sile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elektrického poľa dc od 0 kV / cm (počiatočné) do 6 kV/cm</a:t>
            </a:r>
            <a:endParaRPr lang="sk-SK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8682319" y="5655063"/>
            <a:ext cx="2660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Údaje SANS pre vzorku MF_MOL 5 bez elektród as elektródami bez napätia</a:t>
            </a:r>
          </a:p>
        </p:txBody>
      </p:sp>
      <p:sp>
        <p:nvSpPr>
          <p:cNvPr id="16" name="Obdĺžnik 15"/>
          <p:cNvSpPr/>
          <p:nvPr/>
        </p:nvSpPr>
        <p:spPr>
          <a:xfrm>
            <a:off x="1145275" y="661958"/>
            <a:ext cx="2356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IBR-2,YuMO, Dubna </a:t>
            </a:r>
            <a:endParaRPr lang="sk-SK" dirty="0"/>
          </a:p>
        </p:txBody>
      </p:sp>
      <p:sp>
        <p:nvSpPr>
          <p:cNvPr id="17" name="Obdĺžnik 16"/>
          <p:cNvSpPr/>
          <p:nvPr/>
        </p:nvSpPr>
        <p:spPr>
          <a:xfrm>
            <a:off x="8273796" y="2823471"/>
            <a:ext cx="39182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Údaje SANS pre </a:t>
            </a:r>
            <a:r>
              <a:rPr lang="sk-SK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ferrofluidy</a:t>
            </a:r>
            <a:r>
              <a:rPr lang="sk-SK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založené na </a:t>
            </a:r>
            <a:r>
              <a:rPr lang="sk-SK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izolačných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transformátorových </a:t>
            </a:r>
            <a:r>
              <a:rPr lang="sk-SK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olejoch SHELL a MOL s pomerom magnetického objemu okolo 0,03% v dc elektrickom poli 6 </a:t>
            </a:r>
            <a:r>
              <a:rPr lang="sk-SK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kV/cm</a:t>
            </a:r>
            <a:endParaRPr lang="sk-SK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02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801368" y="-135830"/>
            <a:ext cx="8522208" cy="1287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Nízkofrekvenčná </a:t>
            </a:r>
            <a:r>
              <a:rPr lang="sk-S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dielektrická odozva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223" y="1307686"/>
            <a:ext cx="4399165" cy="297198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512" y="1320069"/>
            <a:ext cx="4455153" cy="3039798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137160" y="6018580"/>
            <a:ext cx="11971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Rajňák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sk-S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Kurimský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Cimbala, Z. Čonka, P. </a:t>
            </a:r>
            <a:r>
              <a:rPr lang="sk-S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Bartko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sk-S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Šuga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Paulovičová, J. Tóthová, </a:t>
            </a:r>
            <a:r>
              <a:rPr lang="sk-S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sk-SK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Karpets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</a:t>
            </a:r>
            <a:r>
              <a:rPr lang="sk-S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Kopčanský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M. 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Timko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analysis of AC dielectric breakdown 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transformer </a:t>
            </a:r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oil-based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magnetic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nanofluids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sk-S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Molecular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Liquids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309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113243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sk-SK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378693" y="5035335"/>
            <a:ext cx="28235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00" dirty="0" err="1"/>
              <a:t>Eltel</a:t>
            </a:r>
            <a:r>
              <a:rPr lang="sk-SK" sz="1600" dirty="0"/>
              <a:t> ADTR-2K </a:t>
            </a:r>
            <a:r>
              <a:rPr lang="sk-SK" sz="1600" dirty="0" smtClean="0"/>
              <a:t>plus</a:t>
            </a:r>
            <a:r>
              <a:rPr lang="en-US" sz="1600" dirty="0" smtClean="0"/>
              <a:t> (</a:t>
            </a:r>
            <a:r>
              <a:rPr lang="sk-SK" sz="1600" dirty="0"/>
              <a:t>20 – 110 °</a:t>
            </a:r>
            <a:r>
              <a:rPr lang="sk-SK" sz="1600" dirty="0" smtClean="0"/>
              <a:t>C</a:t>
            </a:r>
            <a:r>
              <a:rPr lang="en-US" sz="1600" dirty="0" smtClean="0"/>
              <a:t>)</a:t>
            </a:r>
            <a:endParaRPr lang="sk-SK" sz="1600" dirty="0"/>
          </a:p>
        </p:txBody>
      </p:sp>
      <p:sp>
        <p:nvSpPr>
          <p:cNvPr id="10" name="Obdĺžnik 9"/>
          <p:cNvSpPr/>
          <p:nvPr/>
        </p:nvSpPr>
        <p:spPr>
          <a:xfrm>
            <a:off x="4096634" y="4736197"/>
            <a:ext cx="6177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Závislosť </a:t>
            </a:r>
            <a:r>
              <a:rPr lang="sk-SK" alt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stratového </a:t>
            </a:r>
            <a:r>
              <a:rPr lang="sk-SK" alt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činiteľa </a:t>
            </a:r>
            <a:r>
              <a:rPr lang="en-US" alt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prúdu</a:t>
            </a:r>
            <a:r>
              <a:rPr lang="en-US" alt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teploty</a:t>
            </a:r>
            <a:r>
              <a:rPr lang="en-US" alt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kV, </a:t>
            </a:r>
            <a:r>
              <a:rPr lang="en-US" alt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alt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Hz) [1]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93" y="1424497"/>
            <a:ext cx="2581255" cy="344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1020</Words>
  <Application>Microsoft Office PowerPoint</Application>
  <PresentationFormat>Širokouhlá</PresentationFormat>
  <Paragraphs>134</Paragraphs>
  <Slides>13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Times New Roman</vt:lpstr>
      <vt:lpstr>Motív Office</vt:lpstr>
      <vt:lpstr>Graph</vt:lpstr>
      <vt:lpstr>Vplyv magnetického a elektrického poľa na štruktúru magnetických kvapalín</vt:lpstr>
      <vt:lpstr>Prezentácia programu PowerPoint</vt:lpstr>
      <vt:lpstr>Prezentácia programu PowerPoint</vt:lpstr>
      <vt:lpstr>Príprava magnetických nanočastíc</vt:lpstr>
      <vt:lpstr>Charakterizácia magnetickej kvapaliny s nanočasticami MIIFe2O4  (MII = Mn2+; Zn2+)</vt:lpstr>
      <vt:lpstr>Prezentácia programu PowerPoint</vt:lpstr>
      <vt:lpstr>Prezentácia programu PowerPoint</vt:lpstr>
      <vt:lpstr>Prezentácia programu PowerPoint</vt:lpstr>
      <vt:lpstr>Prezentácia programu PowerPoint</vt:lpstr>
      <vt:lpstr>Priebeh doktorandského štúdia 2019/2020</vt:lpstr>
      <vt:lpstr>Prezentácia programu PowerPoint</vt:lpstr>
      <vt:lpstr>Zoznam príspevkov</vt:lpstr>
      <vt:lpstr>Poďakovanie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Vplyv magnetického a elektrického poľa na štruktúru magnetických kvapalín</dc:title>
  <dc:creator>Lucia</dc:creator>
  <cp:lastModifiedBy>Lucia</cp:lastModifiedBy>
  <cp:revision>67</cp:revision>
  <dcterms:created xsi:type="dcterms:W3CDTF">2020-06-12T10:11:12Z</dcterms:created>
  <dcterms:modified xsi:type="dcterms:W3CDTF">2020-06-17T21:52:53Z</dcterms:modified>
</cp:coreProperties>
</file>