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-3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DCD3-533B-49E3-8DA4-40755251F2E0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648A9-22C8-4682-AE0F-5BEDE75FE8C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3037B-CB88-4D99-A2CF-71F4EB172E9E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1774-2B01-47F9-8F4B-496C6AD328E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ECD75-5687-4634-A5A6-9E19EAAD1490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9AFA6-2C34-4774-A78A-BD91059B519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4689-ED57-417A-9969-514F1D9EF09B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C681D-63B3-4869-9B78-14F5D35F9D8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0694-EBDC-48EF-8F18-D37697FE987A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7AE1-4253-4F41-9334-4DBB146F6CF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DA7C8-CEBE-4C17-B644-AEC87AAEF2F2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681B-A8A5-40CC-A637-B5FCA720A05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712C1-EBA5-4B67-B981-7624B4FACE25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340A-8935-46C3-8425-A2A71CE20FC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237CD-D780-4600-8997-5FD770BD9017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B4B8-E5DE-46CB-B342-06C21F2AC36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A82A2-3D38-42D4-9B2B-56BEF14FD80C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73D05-0254-49FB-8A40-27F592AC5BA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21B1-51A5-4AB7-8E67-587D6E77E557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4B765-4706-4F15-BFD6-6AA22A695AF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DA49C-580D-4CAB-A66B-C5CCEC0A8FBF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DB5C-7E9A-4EA1-BF64-415B823264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C8129D-691A-4270-9324-312EB1889333}" type="datetimeFigureOut">
              <a:rPr lang="sk-SK"/>
              <a:pPr>
                <a:defRPr/>
              </a:pPr>
              <a:t>27. 9. 2018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05AA61-C828-4477-8658-8B696A86077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4450"/>
            <a:ext cx="69230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337175"/>
            <a:ext cx="88201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92150"/>
            <a:ext cx="6697662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BlokTextu 6"/>
          <p:cNvSpPr txBox="1">
            <a:spLocks noChangeArrowheads="1"/>
          </p:cNvSpPr>
          <p:nvPr/>
        </p:nvSpPr>
        <p:spPr bwMode="auto">
          <a:xfrm>
            <a:off x="107950" y="115888"/>
            <a:ext cx="88915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12788" algn="ctr"/>
            <a:r>
              <a:rPr lang="sk-SK" sz="2000" b="1">
                <a:solidFill>
                  <a:srgbClr val="3333CC"/>
                </a:solidFill>
                <a:latin typeface="Calibri" pitchFamily="34" charset="0"/>
              </a:rPr>
              <a:t>ARPES  BESSY II – 1</a:t>
            </a:r>
            <a:r>
              <a:rPr lang="sk-SK" sz="2000" b="1" baseline="30000">
                <a:solidFill>
                  <a:srgbClr val="3333CC"/>
                </a:solidFill>
                <a:latin typeface="Calibri" pitchFamily="34" charset="0"/>
              </a:rPr>
              <a:t>3</a:t>
            </a:r>
            <a:r>
              <a:rPr lang="sk-SK" sz="2000" b="1">
                <a:solidFill>
                  <a:srgbClr val="3333CC"/>
                </a:solidFill>
                <a:latin typeface="Calibri" pitchFamily="34" charset="0"/>
              </a:rPr>
              <a:t> station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lokTextu 3"/>
          <p:cNvSpPr txBox="1">
            <a:spLocks noChangeArrowheads="1"/>
          </p:cNvSpPr>
          <p:nvPr/>
        </p:nvSpPr>
        <p:spPr bwMode="auto">
          <a:xfrm>
            <a:off x="179388" y="101600"/>
            <a:ext cx="8785225" cy="10953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k-SK" sz="1600"/>
              <a:t>Hexaborid samária - SmB</a:t>
            </a:r>
            <a:r>
              <a:rPr lang="sk-SK" sz="1600" baseline="-25000"/>
              <a:t>6</a:t>
            </a:r>
            <a:r>
              <a:rPr lang="sk-SK" sz="1600"/>
              <a:t> - je v posledných rokoch považovaný za prototyp 3D silne korelovaného Kondovho topologického izolátora. Avšak naše experimentálne výsledky na unikátnom zariadení </a:t>
            </a:r>
            <a:r>
              <a:rPr lang="sk-SK" sz="1600" b="1"/>
              <a:t>ARPES </a:t>
            </a:r>
            <a:r>
              <a:rPr lang="sk-SK" sz="1600"/>
              <a:t>v</a:t>
            </a:r>
            <a:r>
              <a:rPr lang="sk-SK" sz="1600" b="1"/>
              <a:t> BESSY Berlín </a:t>
            </a:r>
            <a:r>
              <a:rPr lang="sk-SK" sz="1600"/>
              <a:t>pri teplotách</a:t>
            </a:r>
            <a:r>
              <a:rPr lang="sk-SK" sz="1600" b="1"/>
              <a:t> 1 K</a:t>
            </a:r>
            <a:r>
              <a:rPr lang="sk-SK" sz="1600"/>
              <a:t> poukazujú, že ide stále len o Kondov izolátor s obyčajnou (triviálnou) povrchovou vodivosťou!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" y="1508125"/>
            <a:ext cx="4667250" cy="516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1" descr="noir)"/>
          <p:cNvSpPr>
            <a:spLocks noChangeArrowheads="1"/>
          </p:cNvSpPr>
          <p:nvPr/>
        </p:nvSpPr>
        <p:spPr bwMode="auto">
          <a:xfrm>
            <a:off x="5148263" y="4292600"/>
            <a:ext cx="3708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marL="176213" indent="-176213">
              <a:buFont typeface="Arial" charset="0"/>
              <a:buChar char="•"/>
            </a:pPr>
            <a:r>
              <a:rPr lang="sk-SK" sz="1600"/>
              <a:t>pozorovanie povrchových (len) triviálnych stavov pri 1 K</a:t>
            </a:r>
          </a:p>
          <a:p>
            <a:pPr marL="176213" indent="-176213">
              <a:buFont typeface="Arial" charset="0"/>
              <a:buChar char="•"/>
            </a:pPr>
            <a:endParaRPr lang="sk-SK" sz="1600"/>
          </a:p>
          <a:p>
            <a:pPr marL="176213" indent="-176213">
              <a:buFont typeface="Arial" charset="0"/>
              <a:buChar char="•"/>
            </a:pPr>
            <a:r>
              <a:rPr lang="sk-SK" sz="1600"/>
              <a:t>nepozorovali sa žiadne Diracove kužele</a:t>
            </a:r>
          </a:p>
          <a:p>
            <a:pPr marL="176213" indent="-176213">
              <a:buFont typeface="Arial" charset="0"/>
              <a:buChar char="•"/>
            </a:pPr>
            <a:endParaRPr lang="sk-SK" sz="1600"/>
          </a:p>
          <a:p>
            <a:pPr marL="176213" indent="-176213">
              <a:buFont typeface="Arial" charset="0"/>
              <a:buChar char="•"/>
            </a:pPr>
            <a:r>
              <a:rPr lang="sk-SK" sz="1600"/>
              <a:t>pozorovalo sa naopak Rashbovo štiepenie </a:t>
            </a:r>
            <a:r>
              <a:rPr lang="sk-SK" sz="1600">
                <a:sym typeface="Symbol" pitchFamily="18" charset="2"/>
              </a:rPr>
              <a:t> stavov</a:t>
            </a:r>
            <a:endParaRPr lang="cs-CZ" sz="160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557338"/>
            <a:ext cx="32400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BlokTextu 3"/>
          <p:cNvSpPr txBox="1">
            <a:spLocks noChangeArrowheads="1"/>
          </p:cNvSpPr>
          <p:nvPr/>
        </p:nvSpPr>
        <p:spPr bwMode="auto">
          <a:xfrm>
            <a:off x="250825" y="115888"/>
            <a:ext cx="8497888" cy="3921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SmB</a:t>
            </a:r>
            <a:r>
              <a:rPr lang="en-US" baseline="-25000"/>
              <a:t>6</a:t>
            </a:r>
            <a:r>
              <a:rPr lang="en-US"/>
              <a:t> je </a:t>
            </a:r>
            <a:r>
              <a:rPr lang="sk-SK"/>
              <a:t>Kondov izolátor s obyčajnou povrchovou vodivosťou!</a:t>
            </a:r>
            <a:endParaRPr lang="en-US"/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357688"/>
            <a:ext cx="306228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363" y="692150"/>
            <a:ext cx="46101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1450" y="1196975"/>
            <a:ext cx="36417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652963"/>
            <a:ext cx="50688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6"/>
          <a:srcRect r="6573"/>
          <a:stretch>
            <a:fillRect/>
          </a:stretch>
        </p:blipFill>
        <p:spPr bwMode="auto">
          <a:xfrm>
            <a:off x="4824413" y="2678113"/>
            <a:ext cx="4156075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76</Words>
  <Application>Microsoft Office PowerPoint</Application>
  <PresentationFormat>Prezentácia na obrazovke (4:3)</PresentationFormat>
  <Paragraphs>8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Šablóna návrhu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Calibri</vt:lpstr>
      <vt:lpstr>Arial</vt:lpstr>
      <vt:lpstr>Symbol</vt:lpstr>
      <vt:lpstr>Motív Office</vt:lpstr>
      <vt:lpstr>Snímka 1</vt:lpstr>
      <vt:lpstr>Snímka 2</vt:lpstr>
      <vt:lpstr>Snímka 3</vt:lpstr>
      <vt:lpstr>Snímka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gabani</dc:creator>
  <cp:lastModifiedBy>katka</cp:lastModifiedBy>
  <cp:revision>7</cp:revision>
  <dcterms:created xsi:type="dcterms:W3CDTF">2018-09-27T12:08:15Z</dcterms:created>
  <dcterms:modified xsi:type="dcterms:W3CDTF">2018-09-27T13:43:47Z</dcterms:modified>
</cp:coreProperties>
</file>