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  <p:sldMasterId id="2147483757" r:id="rId2"/>
  </p:sldMasterIdLst>
  <p:notesMasterIdLst>
    <p:notesMasterId r:id="rId15"/>
  </p:notesMasterIdLst>
  <p:sldIdLst>
    <p:sldId id="256" r:id="rId3"/>
    <p:sldId id="260" r:id="rId4"/>
    <p:sldId id="271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7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8A8"/>
    <a:srgbClr val="FFCCCC"/>
    <a:srgbClr val="EE5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9821" autoAdjust="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EEFE-BB75-4345-98A2-753DFAF5E9F8}" type="datetimeFigureOut">
              <a:rPr lang="sk-SK" smtClean="0"/>
              <a:pPr/>
              <a:t>26.6.2018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55B8-0F90-40BB-A85B-F63FE5D6FC5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99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55B8-0F90-40BB-A85B-F63FE5D6FC5F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3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2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1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00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0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7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2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2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3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8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3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17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16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27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0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3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0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2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0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9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7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05516" y="1512433"/>
            <a:ext cx="7767637" cy="225266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dirty="0"/>
              <a:t/>
            </a:r>
            <a:br>
              <a:rPr lang="sk-SK" sz="3600" b="1" dirty="0"/>
            </a:br>
            <a:r>
              <a:rPr lang="sk-SK" sz="3600" b="1" dirty="0"/>
              <a:t/>
            </a:r>
            <a:br>
              <a:rPr lang="sk-SK" sz="3600" b="1" dirty="0"/>
            </a:br>
            <a:r>
              <a:rPr lang="sk-SK" sz="3600" b="1" dirty="0"/>
              <a:t>  </a:t>
            </a:r>
            <a:r>
              <a:rPr lang="sk-SK" sz="31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molekuly ako </a:t>
            </a:r>
            <a:r>
              <a:rPr lang="sk-SK" sz="3100" b="1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sz="31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nhibítory amyloidnej agregácie</a:t>
            </a:r>
            <a:r>
              <a:rPr lang="sk-SK" sz="3100" b="1" dirty="0" smtClean="0">
                <a:solidFill>
                  <a:srgbClr val="2218A8"/>
                </a:solidFill>
                <a:cs typeface="Arial" panose="020B0604020202020204" pitchFamily="34" charset="0"/>
              </a:rPr>
              <a:t/>
            </a:r>
            <a:br>
              <a:rPr lang="sk-SK" sz="3100" b="1" dirty="0" smtClean="0">
                <a:solidFill>
                  <a:srgbClr val="2218A8"/>
                </a:solidFill>
                <a:cs typeface="Arial" panose="020B0604020202020204" pitchFamily="34" charset="0"/>
              </a:rPr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97225" y="194909"/>
            <a:ext cx="387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Doktorandský seminár ÚEF SAV, Košice</a:t>
            </a:r>
            <a:endParaRPr lang="sk-SK" sz="16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092409" y="4408733"/>
            <a:ext cx="5626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Názov DP: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Interakcia amyloidných agregátov proteínov s bunkami</a:t>
            </a:r>
          </a:p>
          <a:p>
            <a:endParaRPr lang="sk-SK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Ústav/katedra</a:t>
            </a:r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biologických a ekologických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vied, PF UPJŠ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k-S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Katedra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bunkovej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biológie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Školiteľ</a:t>
            </a:r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RNDr. Zuzana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Gažová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CSc. </a:t>
            </a:r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Oddelenie biofyziky, ÚEF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SAV, Košice</a:t>
            </a:r>
          </a:p>
          <a:p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364803" y="6491486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Košice, 27.6.2018</a:t>
            </a:r>
            <a:endParaRPr lang="sk-SK" sz="1400" b="1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95" y="315621"/>
            <a:ext cx="1600632" cy="160063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311940" y="3560804"/>
            <a:ext cx="33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RNDr. Katarína Uličná</a:t>
            </a:r>
          </a:p>
          <a:p>
            <a:r>
              <a:rPr lang="sk-SK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sk-SK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(3.ročník </a:t>
            </a:r>
            <a:r>
              <a:rPr lang="sk-SK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sk-SK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9" y="315621"/>
            <a:ext cx="1411769" cy="16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1318" y="218985"/>
            <a:ext cx="916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takrín/</a:t>
            </a:r>
            <a:r>
              <a:rPr lang="sk-SK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akridón</a:t>
            </a:r>
            <a:r>
              <a:rPr lang="sk-SK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-kumarínové deriváty </a:t>
            </a:r>
            <a:r>
              <a:rPr lang="sk-SK" sz="1600" b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nemali výrazný vplyv na </a:t>
            </a:r>
            <a:r>
              <a:rPr lang="sk-SK" sz="1600" b="1" dirty="0" err="1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proliferáciu</a:t>
            </a:r>
            <a:r>
              <a:rPr lang="sk-SK" sz="1600" b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a viabilitu </a:t>
            </a:r>
            <a:r>
              <a:rPr lang="sk-SK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lvl="0"/>
            <a:r>
              <a:rPr lang="sk-SK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neuroblastómových</a:t>
            </a:r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buniek 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437217" y="1816502"/>
            <a:ext cx="6064518" cy="1923476"/>
            <a:chOff x="0" y="0"/>
            <a:chExt cx="5753100" cy="2066925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8225"/>
              <a:ext cx="5753100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31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Obdĺžnik 7"/>
          <p:cNvSpPr/>
          <p:nvPr/>
        </p:nvSpPr>
        <p:spPr>
          <a:xfrm>
            <a:off x="3200381" y="3952787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Q1/IF 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(2016/2017) </a:t>
            </a:r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3.887</a:t>
            </a:r>
          </a:p>
        </p:txBody>
      </p:sp>
    </p:spTree>
    <p:extLst>
      <p:ext uri="{BB962C8B-B14F-4D97-AF65-F5344CB8AC3E}">
        <p14:creationId xmlns:p14="http://schemas.microsoft.com/office/powerpoint/2010/main" val="22015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82856" y="168419"/>
            <a:ext cx="321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Ciele do ďalšieho štúdia </a:t>
            </a:r>
            <a:endParaRPr lang="sk-SK" sz="2000" b="1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73866" y="880983"/>
            <a:ext cx="98796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stanovenie cytotoxicity najúčinnejších inhibítorov amyloidnej agregácie samotných, </a:t>
            </a:r>
          </a:p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ako aj v komplexe s 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amyloidnými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agregátmi </a:t>
            </a:r>
          </a:p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stanovenie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cytotoxicity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morfologicky odlišných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amyloidných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agregátov vznikajúcich </a:t>
            </a:r>
          </a:p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počas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amyloidnej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agregácie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  <a:p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neuroblastómove</a:t>
            </a:r>
            <a:r>
              <a:rPr lang="sk-SK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bunky (SH-SY5Y)				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SH-SY5Y + lyzozýmové fibrily	</a:t>
            </a:r>
            <a:r>
              <a:rPr lang="sk-SK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sk-SK" i="1" dirty="0" smtClean="0"/>
          </a:p>
          <a:p>
            <a:r>
              <a:rPr lang="sk-SK" dirty="0" smtClean="0"/>
              <a:t> 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9" y="3329179"/>
            <a:ext cx="3609970" cy="266091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35" y="3329179"/>
            <a:ext cx="3674916" cy="26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90263" y="2767054"/>
            <a:ext cx="5767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Ďakujem </a:t>
            </a:r>
            <a:r>
              <a:rPr lang="sk-SK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za pozornosť </a:t>
            </a:r>
          </a:p>
        </p:txBody>
      </p:sp>
    </p:spTree>
    <p:extLst>
      <p:ext uri="{BB962C8B-B14F-4D97-AF65-F5344CB8AC3E}">
        <p14:creationId xmlns:p14="http://schemas.microsoft.com/office/powerpoint/2010/main" val="18673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9375" y="2681948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Cieľ </a:t>
            </a:r>
            <a:r>
              <a:rPr lang="sk-SK" sz="2800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práce</a:t>
            </a:r>
            <a:endParaRPr lang="sk-SK" sz="2800" b="1" dirty="0">
              <a:solidFill>
                <a:srgbClr val="2218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969673" y="2167080"/>
            <a:ext cx="2886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štúdium </a:t>
            </a:r>
            <a:r>
              <a:rPr lang="sk-SK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interakcie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nízkomolekulových látok s </a:t>
            </a:r>
            <a:r>
              <a:rPr lang="sk-SK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lyzozýmom</a:t>
            </a:r>
            <a:r>
              <a:rPr lang="sk-SK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ich vplyv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amyloidnú agregáciu lyzozýmu</a:t>
            </a:r>
            <a:endParaRPr lang="sk-SK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3208396" y="2805608"/>
            <a:ext cx="617837" cy="362465"/>
          </a:xfrm>
          <a:prstGeom prst="rightArrow">
            <a:avLst/>
          </a:prstGeom>
          <a:solidFill>
            <a:srgbClr val="FFFF00">
              <a:alpha val="46000"/>
            </a:srgbClr>
          </a:solidFill>
          <a:ln w="25400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lak 5"/>
          <p:cNvSpPr/>
          <p:nvPr/>
        </p:nvSpPr>
        <p:spPr>
          <a:xfrm>
            <a:off x="4693698" y="1519857"/>
            <a:ext cx="3438525" cy="2771775"/>
          </a:xfrm>
          <a:prstGeom prst="cloud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93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824459" y="359764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Amyloidná</a:t>
            </a:r>
            <a:r>
              <a:rPr lang="sk-SK" sz="2400" b="1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agregácia</a:t>
            </a:r>
            <a:r>
              <a:rPr lang="sk-SK" sz="2400" b="1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proteínov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614599" y="820232"/>
            <a:ext cx="852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</a:t>
            </a:r>
            <a:r>
              <a:rPr lang="sk-SK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/rozpustných agregátov v biologických systémoch so </a:t>
            </a:r>
            <a:endParaRPr lang="sk-SK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špecifickou </a:t>
            </a:r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kvartérnou štruktúrou bohatou na β-skladané listy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74036" y="2292452"/>
            <a:ext cx="4627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err="1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Alzheimerova</a:t>
            </a:r>
            <a:r>
              <a:rPr lang="sk-SK" sz="1400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choroba</a:t>
            </a:r>
            <a:r>
              <a:rPr lang="sk-SK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err="1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Parkinsonova</a:t>
            </a:r>
            <a:r>
              <a:rPr lang="sk-SK" sz="1400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choroba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synukleín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k-SK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edičná </a:t>
            </a:r>
            <a:r>
              <a:rPr lang="sk-SK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lyzozýmová</a:t>
            </a:r>
            <a:r>
              <a:rPr lang="sk-S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amyloidóza</a:t>
            </a:r>
            <a:r>
              <a:rPr lang="sk-S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LYZOZÝM</a:t>
            </a:r>
            <a:endParaRPr lang="sk-SK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502824" y="1525723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i="1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k-SK" sz="1600" b="1" i="1" dirty="0" err="1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endParaRPr lang="sk-SK" sz="1600" b="1" i="1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 flipH="1">
            <a:off x="2958184" y="1885954"/>
            <a:ext cx="857060" cy="32876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Šípka doľava a nahor 5"/>
          <p:cNvSpPr/>
          <p:nvPr/>
        </p:nvSpPr>
        <p:spPr>
          <a:xfrm rot="5400000">
            <a:off x="1540562" y="3369189"/>
            <a:ext cx="520325" cy="471071"/>
          </a:xfrm>
          <a:prstGeom prst="leftUpArrow">
            <a:avLst/>
          </a:prstGeom>
          <a:solidFill>
            <a:srgbClr val="FFFF00">
              <a:alpha val="55000"/>
            </a:srgbClr>
          </a:solidFill>
          <a:ln w="19050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328181" y="3621433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amyloidné</a:t>
            </a:r>
            <a:r>
              <a:rPr lang="sk-SK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ochorenia sú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NELIEČITEĽNÉ</a:t>
            </a:r>
          </a:p>
        </p:txBody>
      </p:sp>
      <p:pic>
        <p:nvPicPr>
          <p:cNvPr id="13314" name="Picture 2" descr="Výsledok vyhľadávania obrázkov pre dopyt lysozyme systemic amyloid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564" y="1522416"/>
            <a:ext cx="1089623" cy="727076"/>
          </a:xfrm>
          <a:prstGeom prst="rect">
            <a:avLst/>
          </a:prstGeom>
          <a:noFill/>
        </p:spPr>
      </p:pic>
      <p:pic>
        <p:nvPicPr>
          <p:cNvPr id="13316" name="Picture 4" descr="Výsledok vyhľadávania obrázkov pre dopyt amyloido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1393" y="2427979"/>
            <a:ext cx="1035970" cy="830378"/>
          </a:xfrm>
          <a:prstGeom prst="rect">
            <a:avLst/>
          </a:prstGeom>
          <a:noFill/>
        </p:spPr>
      </p:pic>
      <p:sp>
        <p:nvSpPr>
          <p:cNvPr id="22" name="BlokTextu 21"/>
          <p:cNvSpPr txBox="1"/>
          <p:nvPr/>
        </p:nvSpPr>
        <p:spPr>
          <a:xfrm>
            <a:off x="3456246" y="416477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i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In vitro</a:t>
            </a:r>
          </a:p>
        </p:txBody>
      </p:sp>
      <p:cxnSp>
        <p:nvCxnSpPr>
          <p:cNvPr id="24" name="Rovná spojovacia šípka 23"/>
          <p:cNvCxnSpPr/>
          <p:nvPr/>
        </p:nvCxnSpPr>
        <p:spPr>
          <a:xfrm>
            <a:off x="3891622" y="4503325"/>
            <a:ext cx="5821" cy="52232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809413" y="5025654"/>
            <a:ext cx="74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poly/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peptidové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reťazce môžu za daných podmienok vytvárať amyloidné agregáty </a:t>
            </a:r>
            <a:r>
              <a:rPr lang="sk-SK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sk-SK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vitro </a:t>
            </a:r>
            <a:endParaRPr lang="sk-SK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štruktúrou a cytotoxicitou podobnou ako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amyloidy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vytvorené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 ľudskom organizme</a:t>
            </a:r>
            <a:endParaRPr lang="sk-SK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67286" y="5954526"/>
            <a:ext cx="3424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tvorba </a:t>
            </a:r>
            <a:r>
              <a:rPr lang="sk-SK" sz="1400" b="1" dirty="0" err="1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amyloidných</a:t>
            </a:r>
            <a:r>
              <a:rPr lang="sk-SK" sz="1400" b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agregátov </a:t>
            </a:r>
            <a:r>
              <a:rPr lang="sk-SK" sz="1400" b="1" i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in vitro</a:t>
            </a: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3936792" y="6119664"/>
            <a:ext cx="654778" cy="2847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4636741" y="5958388"/>
            <a:ext cx="5797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podmienky: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kyslé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pH,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zvýšená teplota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prítomnosť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solí,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polyaniónov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miešanie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,...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5" name="Picture 671" descr="loadBinary"/>
          <p:cNvPicPr>
            <a:picLocks noChangeAspect="1" noChangeArrowheads="1"/>
          </p:cNvPicPr>
          <p:nvPr/>
        </p:nvPicPr>
        <p:blipFill>
          <a:blip r:embed="rId5"/>
          <a:srcRect l="29456" r="26454"/>
          <a:stretch>
            <a:fillRect/>
          </a:stretch>
        </p:blipFill>
        <p:spPr bwMode="auto">
          <a:xfrm>
            <a:off x="6300176" y="1522722"/>
            <a:ext cx="966997" cy="16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1369" y="336965"/>
            <a:ext cx="1033272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38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56342" y="1915532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inhibícia amyloidnej agregácie </a:t>
            </a:r>
            <a:endParaRPr lang="sk-SK" sz="2400" b="1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31093" y="233154"/>
            <a:ext cx="763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terapeutická stratégia pre liečbu amyloidných ochorení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10266" y="3773182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Inhibítory</a:t>
            </a:r>
            <a:endParaRPr lang="sk-SK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4595257" y="2507354"/>
            <a:ext cx="0" cy="1176729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10800000" flipV="1">
            <a:off x="2865121" y="4318667"/>
            <a:ext cx="990227" cy="74863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16200000" flipH="1">
            <a:off x="4172744" y="4820444"/>
            <a:ext cx="966946" cy="1444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5334000" y="4305300"/>
            <a:ext cx="824238" cy="65291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878078" y="519746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dirty="0" err="1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ízkomolekulové</a:t>
            </a:r>
            <a:r>
              <a:rPr lang="sk-SK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látky</a:t>
            </a:r>
            <a:endParaRPr lang="sk-SK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3913921" y="538941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k-SK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rátke peptidy</a:t>
            </a:r>
            <a:endParaRPr lang="sk-SK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792478" y="501739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nanočastice</a:t>
            </a:r>
            <a:endParaRPr lang="sk-SK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834793" y="5098655"/>
            <a:ext cx="2456934" cy="5815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doprava 15"/>
          <p:cNvSpPr/>
          <p:nvPr/>
        </p:nvSpPr>
        <p:spPr>
          <a:xfrm rot="5400000">
            <a:off x="4257852" y="1202432"/>
            <a:ext cx="617837" cy="362465"/>
          </a:xfrm>
          <a:prstGeom prst="rightArrow">
            <a:avLst/>
          </a:prstGeom>
          <a:solidFill>
            <a:srgbClr val="FFFF00">
              <a:alpha val="46000"/>
            </a:srgbClr>
          </a:solidFill>
          <a:ln w="22225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3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3654" y="140214"/>
            <a:ext cx="8830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Vplyv nízkomolekulových látok na amyloidnú agregáciu lyzozýmu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57563" y="784972"/>
            <a:ext cx="76101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nízkomolekulové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látky         inhibícia amyloidnej agregácie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k-SK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takrín/</a:t>
            </a:r>
            <a:r>
              <a:rPr lang="sk-SK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akridón</a:t>
            </a:r>
            <a:r>
              <a:rPr lang="sk-SK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kumarínové deriváty</a:t>
            </a:r>
            <a:endParaRPr lang="sk-SK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2813434" y="960345"/>
            <a:ext cx="323993" cy="229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4003589" y="1153297"/>
            <a:ext cx="16476" cy="69197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885097" y="3443035"/>
            <a:ext cx="8056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základe funkčných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skupín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rôznych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linkerov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 rozdelené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skupín:</a:t>
            </a:r>
            <a:endParaRPr lang="sk-SK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97368" y="4034532"/>
            <a:ext cx="9017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k-SK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kupina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takrín –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kumarínová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funkčná skupina +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alkyléndiamínový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linker (6-9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skupín)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k-SK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skupina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takrín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kumarínová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funkčná skupina +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alkylénpolyamínový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(4,6 a 8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skupín)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skupina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akridón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kumarínová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funkčná skupina +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alkyléndiamínový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linker (6-8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kupín)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1732295" y="4205392"/>
            <a:ext cx="314397" cy="519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1718687" y="5069197"/>
            <a:ext cx="314397" cy="519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4020065" y="2544757"/>
            <a:ext cx="16476" cy="69197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1718687" y="4634696"/>
            <a:ext cx="314397" cy="519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/>
          <p:cNvGrpSpPr/>
          <p:nvPr/>
        </p:nvGrpSpPr>
        <p:grpSpPr>
          <a:xfrm>
            <a:off x="624048" y="5314831"/>
            <a:ext cx="2265371" cy="1292864"/>
            <a:chOff x="584921" y="5072097"/>
            <a:chExt cx="2265371" cy="1292864"/>
          </a:xfrm>
        </p:grpSpPr>
        <p:grpSp>
          <p:nvGrpSpPr>
            <p:cNvPr id="5" name="Skupina 4"/>
            <p:cNvGrpSpPr/>
            <p:nvPr/>
          </p:nvGrpSpPr>
          <p:grpSpPr>
            <a:xfrm>
              <a:off x="584921" y="5072097"/>
              <a:ext cx="2265371" cy="1292864"/>
              <a:chOff x="584921" y="5072097"/>
              <a:chExt cx="2265371" cy="1292864"/>
            </a:xfrm>
          </p:grpSpPr>
          <p:pic>
            <p:nvPicPr>
              <p:cNvPr id="25" name="Obrázok 24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08" r="26478" b="70942"/>
              <a:stretch/>
            </p:blipFill>
            <p:spPr>
              <a:xfrm>
                <a:off x="584921" y="5072097"/>
                <a:ext cx="2265371" cy="1292864"/>
              </a:xfrm>
              <a:prstGeom prst="rect">
                <a:avLst/>
              </a:prstGeom>
            </p:spPr>
          </p:pic>
          <p:sp>
            <p:nvSpPr>
              <p:cNvPr id="4" name="Obdĺžnik 3"/>
              <p:cNvSpPr/>
              <p:nvPr/>
            </p:nvSpPr>
            <p:spPr>
              <a:xfrm>
                <a:off x="729050" y="5207951"/>
                <a:ext cx="288324" cy="271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6" name="BlokTextu 5"/>
            <p:cNvSpPr txBox="1"/>
            <p:nvPr/>
          </p:nvSpPr>
          <p:spPr>
            <a:xfrm>
              <a:off x="661186" y="517741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sk-SK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369717" y="5376230"/>
            <a:ext cx="2388973" cy="1266222"/>
            <a:chOff x="3422822" y="5158795"/>
            <a:chExt cx="2388973" cy="1266222"/>
          </a:xfrm>
        </p:grpSpPr>
        <p:grpSp>
          <p:nvGrpSpPr>
            <p:cNvPr id="10" name="Skupina 9"/>
            <p:cNvGrpSpPr/>
            <p:nvPr/>
          </p:nvGrpSpPr>
          <p:grpSpPr>
            <a:xfrm>
              <a:off x="3422822" y="5158795"/>
              <a:ext cx="2388973" cy="1266222"/>
              <a:chOff x="3393988" y="5098739"/>
              <a:chExt cx="2388973" cy="1266222"/>
            </a:xfrm>
          </p:grpSpPr>
          <p:pic>
            <p:nvPicPr>
              <p:cNvPr id="27" name="Obrázok 2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55" t="31946" r="50265" b="38046"/>
              <a:stretch/>
            </p:blipFill>
            <p:spPr>
              <a:xfrm>
                <a:off x="3393988" y="5098739"/>
                <a:ext cx="2388973" cy="1266222"/>
              </a:xfrm>
              <a:prstGeom prst="rect">
                <a:avLst/>
              </a:prstGeom>
            </p:spPr>
          </p:pic>
          <p:sp>
            <p:nvSpPr>
              <p:cNvPr id="9" name="Obdĺžnik 8"/>
              <p:cNvSpPr/>
              <p:nvPr/>
            </p:nvSpPr>
            <p:spPr>
              <a:xfrm>
                <a:off x="3505099" y="5207951"/>
                <a:ext cx="261652" cy="282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32" name="BlokTextu 31"/>
            <p:cNvSpPr txBox="1"/>
            <p:nvPr/>
          </p:nvSpPr>
          <p:spPr>
            <a:xfrm>
              <a:off x="3580519" y="5158795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sk-SK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545135" y="5204249"/>
            <a:ext cx="2133600" cy="1397940"/>
            <a:chOff x="6450227" y="4967021"/>
            <a:chExt cx="2133600" cy="1397940"/>
          </a:xfrm>
        </p:grpSpPr>
        <p:grpSp>
          <p:nvGrpSpPr>
            <p:cNvPr id="12" name="Skupina 11"/>
            <p:cNvGrpSpPr/>
            <p:nvPr/>
          </p:nvGrpSpPr>
          <p:grpSpPr>
            <a:xfrm>
              <a:off x="6450227" y="4967021"/>
              <a:ext cx="2133600" cy="1397940"/>
              <a:chOff x="6450227" y="4967021"/>
              <a:chExt cx="2133600" cy="1397940"/>
            </a:xfrm>
          </p:grpSpPr>
          <p:pic>
            <p:nvPicPr>
              <p:cNvPr id="30" name="Obrázok 29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0" t="64974" r="50834" b="232"/>
              <a:stretch/>
            </p:blipFill>
            <p:spPr>
              <a:xfrm>
                <a:off x="6450227" y="4967021"/>
                <a:ext cx="2133600" cy="1397940"/>
              </a:xfrm>
              <a:prstGeom prst="rect">
                <a:avLst/>
              </a:prstGeom>
            </p:spPr>
          </p:pic>
          <p:sp>
            <p:nvSpPr>
              <p:cNvPr id="31" name="Obdĺžnik 30"/>
              <p:cNvSpPr/>
              <p:nvPr/>
            </p:nvSpPr>
            <p:spPr>
              <a:xfrm>
                <a:off x="6558248" y="5057493"/>
                <a:ext cx="261652" cy="282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33" name="BlokTextu 32"/>
            <p:cNvSpPr txBox="1"/>
            <p:nvPr/>
          </p:nvSpPr>
          <p:spPr>
            <a:xfrm>
              <a:off x="6647887" y="5115103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sk-SK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sk-SK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Obrázo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78" y="2470315"/>
            <a:ext cx="1120130" cy="831861"/>
          </a:xfrm>
          <a:prstGeom prst="rect">
            <a:avLst/>
          </a:prstGeom>
        </p:spPr>
      </p:pic>
      <p:cxnSp>
        <p:nvCxnSpPr>
          <p:cNvPr id="21" name="Rovná spojnica 20"/>
          <p:cNvCxnSpPr/>
          <p:nvPr/>
        </p:nvCxnSpPr>
        <p:spPr>
          <a:xfrm flipH="1">
            <a:off x="1944310" y="2511975"/>
            <a:ext cx="403060" cy="724761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o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61078" y="2373742"/>
            <a:ext cx="986216" cy="1046380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 rotWithShape="1">
          <a:blip r:embed="rId5"/>
          <a:srcRect l="11611" r="20238"/>
          <a:stretch/>
        </p:blipFill>
        <p:spPr>
          <a:xfrm rot="5400000">
            <a:off x="4780274" y="2229391"/>
            <a:ext cx="605218" cy="12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767" y="168332"/>
            <a:ext cx="356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Kinetika fibrilizácie lyzozýmu </a:t>
            </a:r>
            <a:endParaRPr lang="sk-SK" b="1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089428" y="168332"/>
            <a:ext cx="350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Inhibičný účinok - určenie IC</a:t>
            </a:r>
            <a:r>
              <a:rPr lang="sk-SK" b="1" baseline="-25000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sk-SK" b="1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10880" b="37815"/>
          <a:stretch/>
        </p:blipFill>
        <p:spPr bwMode="auto">
          <a:xfrm>
            <a:off x="44737" y="1430216"/>
            <a:ext cx="3601331" cy="2590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546266" y="537664"/>
            <a:ext cx="459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</a:t>
            </a:r>
            <a:r>
              <a:rPr lang="sk-SK" sz="1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sk-SK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= hodnoty koncentrácie danej látky pri 50% inhibícii</a:t>
            </a:r>
            <a:endParaRPr lang="sk-SK" sz="1400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546266" y="845441"/>
            <a:ext cx="4650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koncentračný rozsah derivátov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100 pmol.dm</a:t>
            </a:r>
            <a:r>
              <a:rPr lang="sk-SK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-3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500 μmol.dm</a:t>
            </a:r>
            <a:r>
              <a:rPr lang="sk-SK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-3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90449" y="553367"/>
            <a:ext cx="2938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oncentrácia derivátov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100 μmol.dm</a:t>
            </a:r>
            <a:r>
              <a:rPr lang="sk-SK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-3</a:t>
            </a:r>
            <a:endParaRPr lang="sk-SK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8608" y="4407259"/>
            <a:ext cx="3228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1C      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30 min                   ~ 30 %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1668" y="4108647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ag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fáza 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842317" y="4099481"/>
            <a:ext cx="1935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hodnota fluorescencie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ovná spojnica 11"/>
          <p:cNvCxnSpPr/>
          <p:nvPr/>
        </p:nvCxnSpPr>
        <p:spPr>
          <a:xfrm>
            <a:off x="1712450" y="4177001"/>
            <a:ext cx="9258" cy="153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364478" y="4407259"/>
            <a:ext cx="3412984" cy="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632894" y="4177000"/>
            <a:ext cx="9258" cy="153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243566" y="5065414"/>
            <a:ext cx="3533896" cy="1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>
            <a:off x="243566" y="5333953"/>
            <a:ext cx="3533896" cy="29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243566" y="4745813"/>
            <a:ext cx="3533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ĺžnik 31"/>
          <p:cNvSpPr/>
          <p:nvPr/>
        </p:nvSpPr>
        <p:spPr>
          <a:xfrm>
            <a:off x="128302" y="4737188"/>
            <a:ext cx="3118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600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600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10 min                   ~ 90 %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dĺžnik 32"/>
          <p:cNvSpPr/>
          <p:nvPr/>
        </p:nvSpPr>
        <p:spPr>
          <a:xfrm>
            <a:off x="128301" y="5042237"/>
            <a:ext cx="3118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3B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10 min                   ~ 98 %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dĺžnik 35"/>
          <p:cNvSpPr/>
          <p:nvPr/>
        </p:nvSpPr>
        <p:spPr>
          <a:xfrm>
            <a:off x="-276481" y="5347286"/>
            <a:ext cx="3517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      HEWL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15 min                     100 %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Obrázok 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r="1949" b="28927"/>
          <a:stretch/>
        </p:blipFill>
        <p:spPr bwMode="auto">
          <a:xfrm>
            <a:off x="4834897" y="1450521"/>
            <a:ext cx="3790627" cy="2645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0" name="Tabuľk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35394"/>
              </p:ext>
            </p:extLst>
          </p:nvPr>
        </p:nvGraphicFramePr>
        <p:xfrm>
          <a:off x="4694250" y="4500055"/>
          <a:ext cx="2568942" cy="2033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4471"/>
                <a:gridCol w="1284471"/>
              </a:tblGrid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dirty="0">
                          <a:latin typeface="Times New Roman"/>
                          <a:ea typeface="Calibri"/>
                          <a:cs typeface="Times New Roman"/>
                        </a:rPr>
                        <a:t>názov derivátu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dirty="0">
                          <a:latin typeface="Times New Roman"/>
                          <a:ea typeface="Calibri"/>
                          <a:cs typeface="Times New Roman"/>
                        </a:rPr>
                        <a:t>IC</a:t>
                      </a:r>
                      <a:r>
                        <a:rPr lang="sk-SK" sz="1100" b="1" baseline="-250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sk-SK" sz="1100" b="1" dirty="0">
                          <a:latin typeface="Times New Roman"/>
                          <a:ea typeface="Calibri"/>
                          <a:cs typeface="Times New Roman"/>
                        </a:rPr>
                        <a:t> (µmol.dm</a:t>
                      </a:r>
                      <a:r>
                        <a:rPr lang="sk-SK" sz="1100" b="1" baseline="30000" dirty="0"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sk-SK" sz="11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1A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26,2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1B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105,4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1C</a:t>
                      </a:r>
                      <a:endParaRPr lang="sk-SK" sz="1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19,2</a:t>
                      </a:r>
                      <a:endParaRPr lang="sk-SK" sz="1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1D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23,1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2A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396,8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2218A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2B</a:t>
                      </a:r>
                      <a:endParaRPr lang="sk-SK" sz="1000" dirty="0">
                        <a:solidFill>
                          <a:srgbClr val="2218A8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2218A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322,2</a:t>
                      </a:r>
                      <a:endParaRPr lang="sk-SK" sz="1000" dirty="0">
                        <a:solidFill>
                          <a:srgbClr val="2218A8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2C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sk-SK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sk-SK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k-SK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3A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3B</a:t>
                      </a:r>
                      <a:endParaRPr lang="sk-SK" sz="1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sk-SK" sz="1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3C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1" name="Rovná spojnica 60"/>
          <p:cNvCxnSpPr/>
          <p:nvPr/>
        </p:nvCxnSpPr>
        <p:spPr>
          <a:xfrm>
            <a:off x="4360540" y="5411147"/>
            <a:ext cx="4235327" cy="1146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/>
        </p:nvCxnSpPr>
        <p:spPr>
          <a:xfrm>
            <a:off x="4371110" y="5978343"/>
            <a:ext cx="4254414" cy="9178"/>
          </a:xfrm>
          <a:prstGeom prst="line">
            <a:avLst/>
          </a:prstGeom>
          <a:ln w="15875">
            <a:solidFill>
              <a:srgbClr val="221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Šípka doprava 63"/>
          <p:cNvSpPr/>
          <p:nvPr/>
        </p:nvSpPr>
        <p:spPr>
          <a:xfrm rot="5400000">
            <a:off x="1698737" y="938679"/>
            <a:ext cx="334363" cy="282740"/>
          </a:xfrm>
          <a:prstGeom prst="rightArrow">
            <a:avLst/>
          </a:prstGeom>
          <a:solidFill>
            <a:srgbClr val="FFFF00">
              <a:alpha val="46000"/>
            </a:srgbClr>
          </a:solidFill>
          <a:ln w="15875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Šípka doprava 64"/>
          <p:cNvSpPr/>
          <p:nvPr/>
        </p:nvSpPr>
        <p:spPr>
          <a:xfrm rot="5400000">
            <a:off x="6704400" y="1154206"/>
            <a:ext cx="334363" cy="282740"/>
          </a:xfrm>
          <a:prstGeom prst="rightArrow">
            <a:avLst/>
          </a:prstGeom>
          <a:solidFill>
            <a:srgbClr val="FFFF00">
              <a:alpha val="46000"/>
            </a:srgbClr>
          </a:solidFill>
          <a:ln w="19050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4368172" y="481476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sk-SK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368172" y="5501209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sk-SK" sz="1600" b="1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4368172" y="6086232"/>
            <a:ext cx="3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sk-SK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7312356" y="4589505"/>
            <a:ext cx="1279709" cy="743042"/>
            <a:chOff x="584921" y="5072097"/>
            <a:chExt cx="2265371" cy="1292864"/>
          </a:xfrm>
        </p:grpSpPr>
        <p:pic>
          <p:nvPicPr>
            <p:cNvPr id="39" name="Obrázok 3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8" r="26478" b="70942"/>
            <a:stretch/>
          </p:blipFill>
          <p:spPr>
            <a:xfrm>
              <a:off x="584921" y="5072097"/>
              <a:ext cx="2265371" cy="1292864"/>
            </a:xfrm>
            <a:prstGeom prst="rect">
              <a:avLst/>
            </a:prstGeom>
          </p:spPr>
        </p:pic>
        <p:sp>
          <p:nvSpPr>
            <p:cNvPr id="40" name="Obdĺžnik 39"/>
            <p:cNvSpPr/>
            <p:nvPr/>
          </p:nvSpPr>
          <p:spPr>
            <a:xfrm>
              <a:off x="729050" y="5207951"/>
              <a:ext cx="288324" cy="271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9" name="Obrázo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554" y="5432793"/>
            <a:ext cx="1123950" cy="514349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027" y="6051165"/>
            <a:ext cx="1189098" cy="6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35907" y="13759"/>
            <a:ext cx="4357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Atómová silová mikroskopia</a:t>
            </a:r>
          </a:p>
          <a:p>
            <a:r>
              <a:rPr lang="sk-SK" sz="2400" b="1" dirty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2400" b="1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k-SK" sz="2000" dirty="0" smtClean="0">
                <a:solidFill>
                  <a:srgbClr val="221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(morfológia LAF)</a:t>
            </a:r>
            <a:endParaRPr lang="sk-SK" sz="2000" dirty="0">
              <a:solidFill>
                <a:srgbClr val="221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327978" y="5788715"/>
            <a:ext cx="257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- 100 %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LAF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mol.dm</a:t>
            </a:r>
            <a:r>
              <a:rPr lang="sk-SK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LAF + </a:t>
            </a:r>
            <a:r>
              <a:rPr lang="sk-SK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mol.dm</a:t>
            </a:r>
            <a:r>
              <a:rPr lang="sk-SK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LAF + </a:t>
            </a:r>
            <a:r>
              <a:rPr lang="sk-SK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mol.dm</a:t>
            </a:r>
            <a:r>
              <a:rPr lang="sk-SK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LAF +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r>
              <a:rPr lang="sk-SK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mol.dm</a:t>
            </a:r>
            <a:r>
              <a:rPr lang="sk-SK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881051" y="947200"/>
            <a:ext cx="5268686" cy="4702629"/>
            <a:chOff x="0" y="0"/>
            <a:chExt cx="4841587" cy="5112288"/>
          </a:xfrm>
        </p:grpSpPr>
        <p:grpSp>
          <p:nvGrpSpPr>
            <p:cNvPr id="6" name="Skupina 5"/>
            <p:cNvGrpSpPr/>
            <p:nvPr/>
          </p:nvGrpSpPr>
          <p:grpSpPr>
            <a:xfrm>
              <a:off x="0" y="0"/>
              <a:ext cx="4841587" cy="5112288"/>
              <a:chOff x="0" y="0"/>
              <a:chExt cx="4841587" cy="5112288"/>
            </a:xfrm>
          </p:grpSpPr>
          <p:pic>
            <p:nvPicPr>
              <p:cNvPr id="8" name="Obrázok 7" descr="lys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0" y="0"/>
                <a:ext cx="2381129" cy="2520000"/>
              </a:xfrm>
              <a:prstGeom prst="rect">
                <a:avLst/>
              </a:prstGeom>
            </p:spPr>
          </p:pic>
          <p:pic>
            <p:nvPicPr>
              <p:cNvPr id="9" name="Obrázok 8" descr="lys+1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48272" y="0"/>
                <a:ext cx="2390244" cy="2520000"/>
              </a:xfrm>
              <a:prstGeom prst="rect">
                <a:avLst/>
              </a:prstGeom>
            </p:spPr>
          </p:pic>
          <p:pic>
            <p:nvPicPr>
              <p:cNvPr id="10" name="Obrázok 9" descr="lys+2B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2592288"/>
                <a:ext cx="2400163" cy="2520000"/>
              </a:xfrm>
              <a:prstGeom prst="rect">
                <a:avLst/>
              </a:prstGeom>
            </p:spPr>
          </p:pic>
          <p:pic>
            <p:nvPicPr>
              <p:cNvPr id="11" name="Obrázok 10" descr="Lys+3B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48272" y="2592288"/>
                <a:ext cx="2393315" cy="2520000"/>
              </a:xfrm>
              <a:prstGeom prst="rect">
                <a:avLst/>
              </a:prstGeom>
            </p:spPr>
          </p:pic>
          <p:sp>
            <p:nvSpPr>
              <p:cNvPr id="12" name="BlokTextu 8"/>
              <p:cNvSpPr txBox="1"/>
              <p:nvPr/>
            </p:nvSpPr>
            <p:spPr>
              <a:xfrm>
                <a:off x="0" y="143986"/>
                <a:ext cx="321945" cy="3702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k-SK" sz="18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sk-SK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BlokTextu 9"/>
              <p:cNvSpPr txBox="1"/>
              <p:nvPr/>
            </p:nvSpPr>
            <p:spPr>
              <a:xfrm>
                <a:off x="2448097" y="2736016"/>
                <a:ext cx="311150" cy="3397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k-SK" sz="16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BlokTextu 10"/>
              <p:cNvSpPr txBox="1"/>
              <p:nvPr/>
            </p:nvSpPr>
            <p:spPr>
              <a:xfrm>
                <a:off x="0" y="2736016"/>
                <a:ext cx="290830" cy="3397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k-SK" sz="16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sk-SK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BlokTextu 11"/>
              <p:cNvSpPr txBox="1"/>
              <p:nvPr/>
            </p:nvSpPr>
            <p:spPr>
              <a:xfrm>
                <a:off x="2448097" y="144001"/>
                <a:ext cx="297180" cy="3397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k-SK" sz="16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sk-SK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" name="BlokTextu 3"/>
            <p:cNvSpPr txBox="1"/>
            <p:nvPr/>
          </p:nvSpPr>
          <p:spPr>
            <a:xfrm>
              <a:off x="4132938" y="4601012"/>
              <a:ext cx="592395" cy="2559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k-SK" sz="900" b="1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 </a:t>
              </a:r>
              <a:r>
                <a:rPr lang="sk-SK" sz="800" b="1" kern="1200" dirty="0">
                  <a:solidFill>
                    <a:srgbClr val="FFFFFF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m</a:t>
              </a:r>
              <a:r>
                <a:rPr lang="sk-SK" sz="900" b="1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sk-SK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2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07726" y="256995"/>
            <a:ext cx="798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takrín/</a:t>
            </a:r>
            <a:r>
              <a:rPr lang="sk-SK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akridón</a:t>
            </a:r>
            <a:r>
              <a:rPr lang="sk-SK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kumarínové deriváty </a:t>
            </a:r>
            <a:r>
              <a:rPr lang="sk-SK" sz="2000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k-SK" sz="2000" b="1" dirty="0" err="1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neuroblastómové</a:t>
            </a:r>
            <a:r>
              <a:rPr lang="sk-SK" sz="2000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bunky </a:t>
            </a:r>
            <a:endParaRPr lang="sk-SK" sz="2000" b="1" dirty="0">
              <a:solidFill>
                <a:srgbClr val="2218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8566" y="1721552"/>
            <a:ext cx="85228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sledovali sme vplyv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takrín/</a:t>
            </a:r>
            <a:r>
              <a:rPr lang="sk-SK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akridón-kumarínových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derivátov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(100 μmol.dm</a:t>
            </a:r>
            <a:r>
              <a:rPr lang="sk-SK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sk-SK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proliferáciu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viabilitu </a:t>
            </a:r>
            <a:r>
              <a:rPr lang="sk-SK" sz="1600" b="1" dirty="0" err="1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neuroblastómových</a:t>
            </a:r>
            <a:r>
              <a:rPr lang="sk-SK" sz="1600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SH-SY5Y) </a:t>
            </a:r>
            <a:r>
              <a:rPr lang="sk-SK" sz="1600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buniek</a:t>
            </a:r>
            <a:r>
              <a:rPr lang="sk-SK" sz="1600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pomocou WST-1 metódy po 24h inkubácii. </a:t>
            </a:r>
            <a:endParaRPr lang="sk-SK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ípka doprava 4"/>
          <p:cNvSpPr/>
          <p:nvPr/>
        </p:nvSpPr>
        <p:spPr>
          <a:xfrm rot="5400000">
            <a:off x="4240764" y="1008096"/>
            <a:ext cx="617837" cy="362465"/>
          </a:xfrm>
          <a:prstGeom prst="rightArrow">
            <a:avLst/>
          </a:prstGeom>
          <a:solidFill>
            <a:srgbClr val="FFFF00">
              <a:alpha val="46000"/>
            </a:srgbClr>
          </a:solidFill>
          <a:ln w="22225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88" y="2684084"/>
            <a:ext cx="4550361" cy="344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982113" y="6274734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emali výrazný vplyv na </a:t>
            </a:r>
            <a:r>
              <a:rPr lang="sk-SK" b="1" dirty="0" err="1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proliferáciu</a:t>
            </a:r>
            <a:r>
              <a:rPr lang="sk-SK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a viabilitu</a:t>
            </a:r>
            <a:endParaRPr lang="sk-SK" b="1" dirty="0">
              <a:solidFill>
                <a:srgbClr val="2218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Šípka doprava 7"/>
          <p:cNvSpPr/>
          <p:nvPr/>
        </p:nvSpPr>
        <p:spPr>
          <a:xfrm>
            <a:off x="1290397" y="6318992"/>
            <a:ext cx="482952" cy="280815"/>
          </a:xfrm>
          <a:prstGeom prst="rightArrow">
            <a:avLst/>
          </a:prstGeom>
          <a:solidFill>
            <a:srgbClr val="FFFF00">
              <a:alpha val="46000"/>
            </a:srgbClr>
          </a:solidFill>
          <a:ln w="22225">
            <a:solidFill>
              <a:srgbClr val="22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7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63899" y="17274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Záver</a:t>
            </a:r>
            <a:endParaRPr lang="sk-SK" sz="2400" b="1" dirty="0">
              <a:solidFill>
                <a:srgbClr val="2218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0746" y="624217"/>
            <a:ext cx="8633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takrín – kumarínové deriváty s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alkyléndiamínovými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(1.skupina)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alkylénpolyamínovými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linkermi </a:t>
            </a:r>
            <a:r>
              <a:rPr lang="sk-SK" sz="1600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(2.skupina)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ovplyvnili tvorbu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lyzozýmových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fibríl  - IC</a:t>
            </a:r>
            <a:r>
              <a:rPr lang="sk-SK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hodnoty boli v rozsahu   </a:t>
            </a:r>
          </a:p>
          <a:p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koncentrácii ~ 19 – 400 µmol.dm</a:t>
            </a:r>
            <a:r>
              <a:rPr lang="sk-SK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sk-SK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takrín – kumarínové deriváty s </a:t>
            </a:r>
            <a:r>
              <a:rPr lang="sk-SK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alkyléndiamínovými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linkermi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(1. skupina) </a:t>
            </a:r>
          </a:p>
          <a:p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 IC</a:t>
            </a:r>
            <a:r>
              <a:rPr lang="sk-SK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hodnotami 19-26 µmol.dm</a:t>
            </a:r>
            <a:r>
              <a:rPr lang="sk-SK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sk-SK" sz="1600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k-SK" sz="1600" b="1" dirty="0" smtClean="0">
                <a:solidFill>
                  <a:srgbClr val="2218A8"/>
                </a:solidFill>
                <a:latin typeface="Arial" pitchFamily="34" charset="0"/>
                <a:cs typeface="Arial" pitchFamily="34" charset="0"/>
              </a:rPr>
              <a:t>najvyšší inhibičný účinok</a:t>
            </a:r>
          </a:p>
          <a:p>
            <a:endParaRPr lang="sk-SK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akridón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kumarínové deriváty </a:t>
            </a:r>
            <a:r>
              <a:rPr lang="sk-SK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(3.skupina)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sk-SK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takmer žiadny inhibičný účinok</a:t>
            </a: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4819943" y="2760416"/>
            <a:ext cx="301925" cy="158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4080002" y="2273936"/>
            <a:ext cx="301925" cy="158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3384016"/>
            <a:ext cx="6393475" cy="270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Výsek</Template>
  <TotalTime>3067</TotalTime>
  <Words>475</Words>
  <Application>Microsoft Office PowerPoint</Application>
  <PresentationFormat>Prezentácia na obrazovke (4:3)</PresentationFormat>
  <Paragraphs>132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HDOfficeLightV0</vt:lpstr>
      <vt:lpstr>Motív Office</vt:lpstr>
      <vt:lpstr>    Malé molekuly ako inhibítory amyloidnej agregácie     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Slavkaa</dc:creator>
  <cp:lastModifiedBy>Slavkaa</cp:lastModifiedBy>
  <cp:revision>466</cp:revision>
  <dcterms:created xsi:type="dcterms:W3CDTF">2016-08-22T11:11:58Z</dcterms:created>
  <dcterms:modified xsi:type="dcterms:W3CDTF">2018-06-26T14:30:29Z</dcterms:modified>
</cp:coreProperties>
</file>