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70" r:id="rId6"/>
    <p:sldId id="263" r:id="rId7"/>
    <p:sldId id="269" r:id="rId8"/>
    <p:sldId id="264" r:id="rId9"/>
    <p:sldId id="266" r:id="rId10"/>
    <p:sldId id="265" r:id="rId11"/>
    <p:sldId id="257" r:id="rId12"/>
    <p:sldId id="259" r:id="rId13"/>
    <p:sldId id="260" r:id="rId14"/>
    <p:sldId id="267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01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6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1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34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7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67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46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60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5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40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891D-1302-4331-BB17-97FFA6F6C36E}" type="datetimeFigureOut">
              <a:rPr lang="cs-CZ" smtClean="0"/>
              <a:t>26.06.2018</a:t>
            </a:fld>
            <a:endParaRPr lang="cs-CZ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BB6E-E3D5-4944-BAD6-31CB32EAD5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1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/>
              <a:t>Magnetické kvapaliny na báze transformátorových olejov v elektrických a magnetických poliach</a:t>
            </a:r>
            <a:endParaRPr lang="sk-SK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dirty="0" smtClean="0"/>
              <a:t>Mgr. Tomáš </a:t>
            </a:r>
            <a:r>
              <a:rPr lang="sk-SK" dirty="0" err="1" smtClean="0"/>
              <a:t>Tobiaš</a:t>
            </a:r>
            <a:endParaRPr lang="sk-SK" dirty="0" smtClean="0"/>
          </a:p>
          <a:p>
            <a:pPr algn="r"/>
            <a:r>
              <a:rPr lang="sk-SK" dirty="0" smtClean="0"/>
              <a:t>Školiteľ: RNDr. Milan Timko, CSc.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14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r="11063" b="3569"/>
          <a:stretch/>
        </p:blipFill>
        <p:spPr bwMode="auto">
          <a:xfrm>
            <a:off x="5032358" y="2048256"/>
            <a:ext cx="4349386" cy="3364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Vplyv koncentrácie magnetických nanočastíc na AC magnetickú susceptibilitu MK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 b="2784"/>
          <a:stretch/>
        </p:blipFill>
        <p:spPr bwMode="auto">
          <a:xfrm>
            <a:off x="420512" y="2048256"/>
            <a:ext cx="4508104" cy="3364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100" y="1690688"/>
            <a:ext cx="1409700" cy="35052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55320" y="5875120"/>
            <a:ext cx="1163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/>
              <a:t>T. </a:t>
            </a:r>
            <a:r>
              <a:rPr lang="sk-SK" b="1" u="sng" dirty="0" err="1"/>
              <a:t>Tobias</a:t>
            </a:r>
            <a:r>
              <a:rPr lang="sk-SK" b="1" dirty="0"/>
              <a:t>, M. </a:t>
            </a:r>
            <a:r>
              <a:rPr lang="sk-SK" b="1" dirty="0" err="1"/>
              <a:t>Rajnak</a:t>
            </a:r>
            <a:r>
              <a:rPr lang="sk-SK" b="1" dirty="0"/>
              <a:t>, K. Paulovičová, Z. </a:t>
            </a:r>
            <a:r>
              <a:rPr lang="sk-SK" b="1" dirty="0" err="1"/>
              <a:t>Mitroova</a:t>
            </a:r>
            <a:r>
              <a:rPr lang="sk-SK" b="1" dirty="0"/>
              <a:t>, P. </a:t>
            </a:r>
            <a:r>
              <a:rPr lang="sk-SK" b="1" dirty="0" err="1"/>
              <a:t>Kopcansky</a:t>
            </a:r>
            <a:r>
              <a:rPr lang="sk-SK" b="1" dirty="0"/>
              <a:t>, a M. Timko, </a:t>
            </a:r>
            <a:r>
              <a:rPr lang="sk-SK" b="1" dirty="0" smtClean="0"/>
              <a:t>“</a:t>
            </a:r>
          </a:p>
          <a:p>
            <a:r>
              <a:rPr lang="sk-SK" b="1" dirty="0" err="1" smtClean="0"/>
              <a:t>Influence</a:t>
            </a:r>
            <a:r>
              <a:rPr lang="sk-SK" b="1" dirty="0" smtClean="0"/>
              <a:t> </a:t>
            </a:r>
            <a:r>
              <a:rPr lang="sk-SK" b="1" dirty="0"/>
              <a:t>of </a:t>
            </a:r>
            <a:r>
              <a:rPr lang="sk-SK" b="1" dirty="0" err="1"/>
              <a:t>magnetic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concentration</a:t>
            </a:r>
            <a:r>
              <a:rPr lang="sk-SK" b="1" dirty="0"/>
              <a:t> on AC </a:t>
            </a:r>
            <a:r>
              <a:rPr lang="sk-SK" b="1" dirty="0" err="1"/>
              <a:t>magnetic</a:t>
            </a:r>
            <a:r>
              <a:rPr lang="sk-SK" b="1" dirty="0"/>
              <a:t> susceptibility of a </a:t>
            </a:r>
            <a:r>
              <a:rPr lang="sk-SK" b="1" dirty="0" err="1"/>
              <a:t>ferrofluid</a:t>
            </a:r>
            <a:r>
              <a:rPr lang="sk-SK" b="1" dirty="0"/>
              <a:t>”, </a:t>
            </a:r>
            <a:r>
              <a:rPr lang="sk-SK" b="1" i="1" dirty="0"/>
              <a:t>19th </a:t>
            </a:r>
            <a:r>
              <a:rPr lang="sk-SK" b="1" i="1" dirty="0" err="1"/>
              <a:t>Conf</a:t>
            </a:r>
            <a:r>
              <a:rPr lang="sk-SK" b="1" i="1" dirty="0"/>
              <a:t>. </a:t>
            </a:r>
            <a:r>
              <a:rPr lang="sk-SK" b="1" i="1" dirty="0" err="1"/>
              <a:t>Czech</a:t>
            </a:r>
            <a:r>
              <a:rPr lang="sk-SK" b="1" i="1" dirty="0"/>
              <a:t> Slovak </a:t>
            </a:r>
            <a:r>
              <a:rPr lang="sk-SK" b="1" i="1" dirty="0" err="1"/>
              <a:t>Phys</a:t>
            </a:r>
            <a:r>
              <a:rPr lang="sk-SK" b="1" i="1" dirty="0"/>
              <a:t>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734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Plány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Štúdium magnetických interakcií magnetických nanočastíc v závislosti od koncentrácie a teploty.</a:t>
            </a:r>
          </a:p>
          <a:p>
            <a:pPr algn="just"/>
            <a:r>
              <a:rPr lang="sk-SK" dirty="0" smtClean="0"/>
              <a:t>Pozorovanie vplyvu elektrického poľa a prúdu na magnetickú susceptibilitu.</a:t>
            </a:r>
          </a:p>
          <a:p>
            <a:pPr algn="just"/>
            <a:r>
              <a:rPr lang="sk-SK" dirty="0" smtClean="0"/>
              <a:t>Realizovať experimenty, ktoré pomôžu ozrejmiť mechanizmus elektrického preskoku v magnetickej kvapaline.</a:t>
            </a:r>
          </a:p>
          <a:p>
            <a:pPr algn="just"/>
            <a:r>
              <a:rPr lang="sk-SK" dirty="0" smtClean="0"/>
              <a:t>Skúmať vplyv magnetických nanočastíc a nanoštruktúr uhlíka na tepelnú vodivosť nanokvapaliny</a:t>
            </a:r>
          </a:p>
        </p:txBody>
      </p:sp>
    </p:spTree>
    <p:extLst>
      <p:ext uri="{BB962C8B-B14F-4D97-AF65-F5344CB8AC3E}">
        <p14:creationId xmlns:p14="http://schemas.microsoft.com/office/powerpoint/2010/main" val="23049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056" y="2641981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/>
              <a:t>Ďakujem za pozornosť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306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Ktoré z experimentálnych metód doktorand zvládol a je schopný ich používať v svojej ďalšej výskumnej práci?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72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Podrobnejšie vysvetlenie metódy pre meranie elektrickej pevnosti magnetických kvapalín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06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/>
              <a:t>Aký je rozdiel v elektrickej pevnosti magnetických kvapalín obsahujúcich magnetitové nanočastice oproti kvapalinám s goethitovými nanočasticami?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60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Ciele práce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SzPct val="45000"/>
              <a:buFont typeface="StarSymbol"/>
              <a:buChar char="●"/>
            </a:pPr>
            <a:r>
              <a:rPr lang="sk-SK" dirty="0" smtClean="0"/>
              <a:t>Študovať a opísať súčasný stav vedeckého výskumu magnetických kvapalín na báze izolačných kvapalín pre potenciálne aplikácie v elektro-energetike a technickom priemysle.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sk-SK" dirty="0" smtClean="0"/>
              <a:t>Vyvinúť vhodné postupy prípravy nových magnetických kvapalín na báze transformátorových olejov vzhľadom na typ magnetického nosiča a použitého surfaktantu.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sk-SK" dirty="0" smtClean="0"/>
              <a:t>Experimentálne študovať dielektrické, </a:t>
            </a:r>
            <a:r>
              <a:rPr lang="sk-SK" dirty="0" err="1" smtClean="0"/>
              <a:t>magneto</a:t>
            </a:r>
            <a:r>
              <a:rPr lang="sk-SK" dirty="0" smtClean="0"/>
              <a:t>-dielektrické, štruktúrne a </a:t>
            </a:r>
            <a:r>
              <a:rPr lang="sk-SK" smtClean="0"/>
              <a:t>morfologické vlastnosti </a:t>
            </a:r>
            <a:r>
              <a:rPr lang="sk-SK" dirty="0" smtClean="0"/>
              <a:t>pripravených magnetických kvapalín.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sk-SK" dirty="0" smtClean="0"/>
              <a:t>Vývoj vhodných modelov pre interpretáciu experimentálnych výsledkov.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3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Magnetická kvapalina / aplikácie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Vlastnosti normálnej kvapaliny + možnosť kontrolovať ich tok a vlastnosti aplikovaným magnetickým poľom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r="8772"/>
          <a:stretch/>
        </p:blipFill>
        <p:spPr>
          <a:xfrm>
            <a:off x="1435473" y="3547872"/>
            <a:ext cx="3547872" cy="2764028"/>
          </a:xfrm>
        </p:spPr>
      </p:pic>
      <p:sp>
        <p:nvSpPr>
          <p:cNvPr id="7" name="Zástupný symbol obsahu 3"/>
          <p:cNvSpPr txBox="1">
            <a:spLocks/>
          </p:cNvSpPr>
          <p:nvPr/>
        </p:nvSpPr>
        <p:spPr>
          <a:xfrm>
            <a:off x="6412992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Zastaraná rozvodná sieť</a:t>
            </a:r>
          </a:p>
          <a:p>
            <a:r>
              <a:rPr lang="sk-SK" dirty="0" smtClean="0"/>
              <a:t>Vzrast dopytu po elektrickej energii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17" y="3475864"/>
            <a:ext cx="62428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Príprava magnetickej kvapaliny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>
                <a:solidFill>
                  <a:srgbClr val="FF0000"/>
                </a:solidFill>
              </a:rPr>
              <a:t>K</a:t>
            </a:r>
            <a:r>
              <a:rPr lang="sk-SK" dirty="0" err="1" smtClean="0">
                <a:solidFill>
                  <a:srgbClr val="FF0000"/>
                </a:solidFill>
              </a:rPr>
              <a:t>oprecipitačná</a:t>
            </a:r>
            <a:r>
              <a:rPr lang="sk-SK" dirty="0" smtClean="0">
                <a:solidFill>
                  <a:srgbClr val="FF0000"/>
                </a:solidFill>
              </a:rPr>
              <a:t> metóda</a:t>
            </a:r>
          </a:p>
          <a:p>
            <a:pPr lvl="1"/>
            <a:r>
              <a:rPr lang="sk-SK" dirty="0" smtClean="0">
                <a:solidFill>
                  <a:srgbClr val="FF0000"/>
                </a:solidFill>
              </a:rPr>
              <a:t>Nanočastice magnetitu Fe</a:t>
            </a:r>
            <a:r>
              <a:rPr lang="sk-SK" baseline="-25000" dirty="0" smtClean="0">
                <a:solidFill>
                  <a:srgbClr val="FF0000"/>
                </a:solidFill>
              </a:rPr>
              <a:t>3</a:t>
            </a:r>
            <a:r>
              <a:rPr lang="sk-SK" dirty="0" smtClean="0">
                <a:solidFill>
                  <a:srgbClr val="FF0000"/>
                </a:solidFill>
              </a:rPr>
              <a:t>O</a:t>
            </a:r>
            <a:r>
              <a:rPr lang="sk-SK" baseline="-25000" dirty="0" smtClean="0">
                <a:solidFill>
                  <a:srgbClr val="FF0000"/>
                </a:solidFill>
              </a:rPr>
              <a:t>4</a:t>
            </a:r>
          </a:p>
          <a:p>
            <a:pPr lvl="1"/>
            <a:r>
              <a:rPr lang="sk-SK" dirty="0" err="1" smtClean="0">
                <a:solidFill>
                  <a:srgbClr val="FF0000"/>
                </a:solidFill>
              </a:rPr>
              <a:t>Surfaktant</a:t>
            </a:r>
            <a:r>
              <a:rPr lang="sk-SK" dirty="0" smtClean="0">
                <a:solidFill>
                  <a:srgbClr val="FF0000"/>
                </a:solidFill>
              </a:rPr>
              <a:t> – kyselina olejová</a:t>
            </a:r>
          </a:p>
          <a:p>
            <a:r>
              <a:rPr lang="sk-SK" dirty="0" smtClean="0"/>
              <a:t>Tepelná dekompozícia</a:t>
            </a:r>
          </a:p>
          <a:p>
            <a:r>
              <a:rPr lang="sk-SK" dirty="0" err="1" smtClean="0"/>
              <a:t>Mikroemulzia</a:t>
            </a:r>
            <a:endParaRPr lang="sk-SK" dirty="0" smtClean="0"/>
          </a:p>
          <a:p>
            <a:r>
              <a:rPr lang="sk-SK" dirty="0" err="1" smtClean="0"/>
              <a:t>Hydrotermálna</a:t>
            </a:r>
            <a:r>
              <a:rPr lang="sk-SK" dirty="0" smtClean="0"/>
              <a:t> syntéza</a:t>
            </a:r>
          </a:p>
          <a:p>
            <a:pPr marL="457200" lvl="1" indent="0">
              <a:buNone/>
            </a:pPr>
            <a:endParaRPr lang="sk-SK" dirty="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876032" y="1690688"/>
            <a:ext cx="2057400" cy="4038600"/>
            <a:chOff x="2544" y="192"/>
            <a:chExt cx="1920" cy="39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544" y="192"/>
              <a:ext cx="1920" cy="39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cs-CZ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6541424"/>
                </p:ext>
              </p:extLst>
            </p:nvPr>
          </p:nvGraphicFramePr>
          <p:xfrm>
            <a:off x="2786" y="336"/>
            <a:ext cx="1678" cy="3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CorelDRAW" r:id="rId3" imgW="4374309" imgH="9605614" progId="CorelDRAW.Graphic.11">
                    <p:embed/>
                  </p:oleObj>
                </mc:Choice>
                <mc:Fallback>
                  <p:oleObj name="CorelDRAW" r:id="rId3" imgW="4374309" imgH="9605614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6" y="336"/>
                          <a:ext cx="1678" cy="3696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BlokTextu 8"/>
          <p:cNvSpPr txBox="1"/>
          <p:nvPr/>
        </p:nvSpPr>
        <p:spPr>
          <a:xfrm>
            <a:off x="6546041" y="5875261"/>
            <a:ext cx="471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/>
              <a:t>2Fe</a:t>
            </a:r>
            <a:r>
              <a:rPr lang="sk-SK" altLang="en-US" b="1" baseline="30000" dirty="0"/>
              <a:t>3+</a:t>
            </a:r>
            <a:r>
              <a:rPr lang="en-US" altLang="en-US" b="1" dirty="0"/>
              <a:t> </a:t>
            </a:r>
            <a:r>
              <a:rPr lang="sk-SK" altLang="en-US" b="1" dirty="0"/>
              <a:t>  </a:t>
            </a:r>
            <a:r>
              <a:rPr lang="en-US" altLang="en-US" b="1" dirty="0"/>
              <a:t>+</a:t>
            </a:r>
            <a:r>
              <a:rPr lang="en-US" altLang="en-US" b="1" dirty="0">
                <a:solidFill>
                  <a:srgbClr val="FFFF66"/>
                </a:solidFill>
              </a:rPr>
              <a:t> </a:t>
            </a:r>
            <a:r>
              <a:rPr lang="sk-SK" altLang="en-US" b="1" dirty="0">
                <a:solidFill>
                  <a:srgbClr val="FFFF66"/>
                </a:solidFill>
              </a:rPr>
              <a:t>   </a:t>
            </a:r>
            <a:r>
              <a:rPr lang="en-US" altLang="en-US" b="1" dirty="0"/>
              <a:t>Fe</a:t>
            </a:r>
            <a:r>
              <a:rPr lang="en-US" altLang="en-US" b="1" baseline="30000" dirty="0"/>
              <a:t>2</a:t>
            </a:r>
            <a:r>
              <a:rPr lang="sk-SK" altLang="en-US" b="1" baseline="30000" dirty="0"/>
              <a:t>+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sk-SK" altLang="en-US" b="1" dirty="0">
                <a:solidFill>
                  <a:srgbClr val="FFFF00"/>
                </a:solidFill>
              </a:rPr>
              <a:t>  </a:t>
            </a:r>
            <a:r>
              <a:rPr lang="en-US" altLang="en-US" b="1" dirty="0"/>
              <a:t>+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sk-SK" altLang="en-US" b="1" dirty="0">
                <a:solidFill>
                  <a:srgbClr val="FFFF00"/>
                </a:solidFill>
              </a:rPr>
              <a:t>  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/>
              <a:t>8OH</a:t>
            </a:r>
            <a:r>
              <a:rPr lang="sk-SK" altLang="en-US" b="1" baseline="30000" dirty="0"/>
              <a:t>-</a:t>
            </a:r>
            <a:r>
              <a:rPr lang="en-US" altLang="en-US" b="1" baseline="30000" dirty="0">
                <a:solidFill>
                  <a:srgbClr val="FFFF00"/>
                </a:solidFill>
              </a:rPr>
              <a:t> </a:t>
            </a:r>
            <a:r>
              <a:rPr lang="en-US" altLang="en-US" b="1" dirty="0">
                <a:solidFill>
                  <a:srgbClr val="FFFF00"/>
                </a:solidFill>
              </a:rPr>
              <a:t>    </a:t>
            </a:r>
            <a:r>
              <a:rPr lang="en-US" altLang="en-US" b="1" dirty="0" smtClean="0"/>
              <a:t>→</a:t>
            </a:r>
            <a:r>
              <a:rPr lang="en-US" altLang="en-US" b="1" dirty="0" smtClean="0">
                <a:solidFill>
                  <a:srgbClr val="FFFF00"/>
                </a:solidFill>
              </a:rPr>
              <a:t>        </a:t>
            </a:r>
            <a:r>
              <a:rPr lang="en-US" altLang="en-US" b="1" dirty="0"/>
              <a:t>Fe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4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/>
              <a:t>+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sk-SK" altLang="en-US" b="1" dirty="0">
                <a:solidFill>
                  <a:srgbClr val="FFFF00"/>
                </a:solidFill>
              </a:rPr>
              <a:t>  </a:t>
            </a:r>
            <a:r>
              <a:rPr lang="en-US" altLang="en-US" b="1" dirty="0"/>
              <a:t>4H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endParaRPr lang="sk-SK" altLang="en-US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0011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Vplyv elektrického poľa na AC magnetickú susceptibilitu MK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298" y="1825625"/>
            <a:ext cx="2235276" cy="4351338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40777" y="1825625"/>
            <a:ext cx="4314462" cy="435133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/>
          <a:srcRect r="7695"/>
          <a:stretch/>
        </p:blipFill>
        <p:spPr>
          <a:xfrm>
            <a:off x="7862955" y="1825625"/>
            <a:ext cx="3732887" cy="435133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302885" y="6311900"/>
            <a:ext cx="289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AC </a:t>
            </a:r>
            <a:r>
              <a:rPr lang="cs-CZ" b="1" dirty="0" err="1" smtClean="0"/>
              <a:t>susceptometer</a:t>
            </a:r>
            <a:r>
              <a:rPr lang="cs-CZ" b="1" dirty="0" smtClean="0"/>
              <a:t> </a:t>
            </a:r>
            <a:r>
              <a:rPr lang="cs-CZ" b="1" dirty="0" err="1" smtClean="0"/>
              <a:t>DynoMag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34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Vplyv elektrického poľa na AC magnetickú susceptibilitu MK</a:t>
            </a:r>
            <a:endParaRPr lang="sk-SK" b="1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45" y="1672304"/>
            <a:ext cx="5169528" cy="346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obsahu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6" y="1907132"/>
            <a:ext cx="5061721" cy="31586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1391382" y="5522777"/>
            <a:ext cx="9596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M. </a:t>
            </a:r>
            <a:r>
              <a:rPr lang="sk-SK" b="1" dirty="0" err="1" smtClean="0"/>
              <a:t>Rajňák</a:t>
            </a:r>
            <a:r>
              <a:rPr lang="sk-SK" b="1" dirty="0" smtClean="0"/>
              <a:t>, B. </a:t>
            </a:r>
            <a:r>
              <a:rPr lang="sk-SK" b="1" dirty="0" err="1" smtClean="0"/>
              <a:t>Doln</a:t>
            </a:r>
            <a:r>
              <a:rPr lang="cs-CZ" b="1" dirty="0" err="1" smtClean="0"/>
              <a:t>ík</a:t>
            </a:r>
            <a:r>
              <a:rPr lang="cs-CZ" b="1" dirty="0" smtClean="0"/>
              <a:t>, </a:t>
            </a:r>
            <a:r>
              <a:rPr lang="cs-CZ" b="1" u="sng" dirty="0" smtClean="0"/>
              <a:t>T. </a:t>
            </a:r>
            <a:r>
              <a:rPr lang="cs-CZ" b="1" u="sng" dirty="0" err="1" smtClean="0"/>
              <a:t>Tobiaš</a:t>
            </a:r>
            <a:r>
              <a:rPr lang="cs-CZ" b="1" dirty="0" smtClean="0"/>
              <a:t>, K. </a:t>
            </a:r>
            <a:r>
              <a:rPr lang="cs-CZ" b="1" dirty="0" err="1" smtClean="0"/>
              <a:t>Paulovičová</a:t>
            </a:r>
            <a:r>
              <a:rPr lang="cs-CZ" b="1" dirty="0" smtClean="0"/>
              <a:t>, J. </a:t>
            </a:r>
            <a:r>
              <a:rPr lang="cs-CZ" b="1" dirty="0" err="1" smtClean="0"/>
              <a:t>Kurimský</a:t>
            </a:r>
            <a:r>
              <a:rPr lang="cs-CZ" b="1" dirty="0" smtClean="0"/>
              <a:t>, R. </a:t>
            </a:r>
            <a:r>
              <a:rPr lang="cs-CZ" b="1" dirty="0" err="1" smtClean="0"/>
              <a:t>Cimbala</a:t>
            </a:r>
            <a:r>
              <a:rPr lang="cs-CZ" b="1" dirty="0" smtClean="0"/>
              <a:t>, P. </a:t>
            </a:r>
            <a:r>
              <a:rPr lang="cs-CZ" b="1" dirty="0" err="1" smtClean="0"/>
              <a:t>Kopčanský</a:t>
            </a:r>
            <a:r>
              <a:rPr lang="cs-CZ" b="1" dirty="0"/>
              <a:t> </a:t>
            </a:r>
            <a:r>
              <a:rPr lang="cs-CZ" b="1" dirty="0" smtClean="0"/>
              <a:t>and M. </a:t>
            </a:r>
            <a:r>
              <a:rPr lang="cs-CZ" b="1" dirty="0" err="1" smtClean="0"/>
              <a:t>Timko</a:t>
            </a:r>
            <a:r>
              <a:rPr lang="sk-SK" b="1" dirty="0" smtClean="0"/>
              <a:t>,</a:t>
            </a:r>
          </a:p>
          <a:p>
            <a:r>
              <a:rPr lang="sk-SK" b="1" dirty="0" smtClean="0"/>
              <a:t>“</a:t>
            </a:r>
            <a:r>
              <a:rPr lang="sk-SK" b="1" dirty="0" err="1"/>
              <a:t>Influence</a:t>
            </a:r>
            <a:r>
              <a:rPr lang="sk-SK" b="1" dirty="0"/>
              <a:t> of Electric </a:t>
            </a:r>
            <a:r>
              <a:rPr lang="sk-SK" b="1" dirty="0" err="1"/>
              <a:t>Field</a:t>
            </a:r>
            <a:r>
              <a:rPr lang="sk-SK" b="1" dirty="0"/>
              <a:t> on AC </a:t>
            </a:r>
            <a:r>
              <a:rPr lang="sk-SK" b="1" dirty="0" err="1"/>
              <a:t>Magnetic</a:t>
            </a:r>
            <a:r>
              <a:rPr lang="sk-SK" b="1" dirty="0"/>
              <a:t> Susceptibility of a </a:t>
            </a:r>
            <a:r>
              <a:rPr lang="sk-SK" b="1" dirty="0" err="1"/>
              <a:t>Mineral</a:t>
            </a:r>
            <a:r>
              <a:rPr lang="sk-SK" b="1" dirty="0"/>
              <a:t> Oil </a:t>
            </a:r>
            <a:r>
              <a:rPr lang="sk-SK" b="1" dirty="0" err="1"/>
              <a:t>Based</a:t>
            </a:r>
            <a:r>
              <a:rPr lang="sk-SK" b="1" dirty="0"/>
              <a:t> </a:t>
            </a:r>
            <a:r>
              <a:rPr lang="sk-SK" b="1" dirty="0" err="1"/>
              <a:t>Ferrofluid</a:t>
            </a:r>
            <a:r>
              <a:rPr lang="sk-SK" b="1" dirty="0" smtClean="0"/>
              <a:t>”,</a:t>
            </a:r>
          </a:p>
          <a:p>
            <a:r>
              <a:rPr lang="sk-SK" b="1" i="1" dirty="0" err="1" smtClean="0"/>
              <a:t>Acta</a:t>
            </a:r>
            <a:r>
              <a:rPr lang="sk-SK" b="1" i="1" dirty="0" smtClean="0"/>
              <a:t> </a:t>
            </a:r>
            <a:r>
              <a:rPr lang="sk-SK" b="1" i="1" dirty="0" err="1"/>
              <a:t>Phys</a:t>
            </a:r>
            <a:r>
              <a:rPr lang="sk-SK" b="1" i="1" dirty="0"/>
              <a:t>. Pol. A</a:t>
            </a:r>
            <a:r>
              <a:rPr lang="sk-SK" b="1" dirty="0"/>
              <a:t>, roč. 133, s. 567–579, mar. 2018.</a:t>
            </a:r>
          </a:p>
        </p:txBody>
      </p:sp>
    </p:spTree>
    <p:extLst>
      <p:ext uri="{BB962C8B-B14F-4D97-AF65-F5344CB8AC3E}">
        <p14:creationId xmlns:p14="http://schemas.microsoft.com/office/powerpoint/2010/main" val="7073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Dielektrická pevnosť MK </a:t>
            </a:r>
            <a:r>
              <a:rPr lang="sk-SK" b="1" dirty="0" smtClean="0"/>
              <a:t>na b</a:t>
            </a:r>
            <a:r>
              <a:rPr lang="cs-CZ" b="1" dirty="0" err="1" smtClean="0"/>
              <a:t>áze</a:t>
            </a:r>
            <a:r>
              <a:rPr lang="sk-SK" b="1" dirty="0" smtClean="0"/>
              <a:t> goethitových nanočastíc </a:t>
            </a:r>
            <a:r>
              <a:rPr lang="el-GR" b="1" dirty="0" smtClean="0"/>
              <a:t>α</a:t>
            </a:r>
            <a:r>
              <a:rPr lang="cs-CZ" b="1" dirty="0" smtClean="0"/>
              <a:t>-</a:t>
            </a:r>
            <a:r>
              <a:rPr lang="cs-CZ" b="1" dirty="0" err="1" smtClean="0"/>
              <a:t>FeO</a:t>
            </a:r>
            <a:r>
              <a:rPr lang="cs-CZ" b="1" dirty="0" smtClean="0"/>
              <a:t>(OH)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3067844"/>
            <a:ext cx="5181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83480" cy="3795712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88" y="1857827"/>
            <a:ext cx="5131562" cy="36285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Dielektrická pevnosť MK dopovanej goethitovými nanočasticami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032519" y="5727503"/>
            <a:ext cx="784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/>
              <a:t>T. </a:t>
            </a:r>
            <a:r>
              <a:rPr lang="sk-SK" b="1" u="sng" dirty="0" err="1" smtClean="0"/>
              <a:t>Tobias</a:t>
            </a:r>
            <a:r>
              <a:rPr lang="sk-SK" b="1" dirty="0" smtClean="0"/>
              <a:t>, M. </a:t>
            </a:r>
            <a:r>
              <a:rPr lang="sk-SK" b="1" dirty="0" err="1" smtClean="0"/>
              <a:t>Rajnak</a:t>
            </a:r>
            <a:r>
              <a:rPr lang="sk-SK" b="1" dirty="0" smtClean="0"/>
              <a:t>, B. </a:t>
            </a:r>
            <a:r>
              <a:rPr lang="sk-SK" b="1" dirty="0" err="1" smtClean="0"/>
              <a:t>Dolnik</a:t>
            </a:r>
            <a:r>
              <a:rPr lang="sk-SK" b="1" dirty="0" smtClean="0"/>
              <a:t>, F. </a:t>
            </a:r>
            <a:r>
              <a:rPr lang="sk-SK" b="1" dirty="0" err="1" smtClean="0"/>
              <a:t>Agresti</a:t>
            </a:r>
            <a:r>
              <a:rPr lang="sk-SK" b="1" dirty="0" smtClean="0"/>
              <a:t>, S. </a:t>
            </a:r>
            <a:r>
              <a:rPr lang="sk-SK" b="1" dirty="0" err="1" smtClean="0"/>
              <a:t>Barison</a:t>
            </a:r>
            <a:r>
              <a:rPr lang="sk-SK" b="1" dirty="0" smtClean="0"/>
              <a:t>, P. </a:t>
            </a:r>
            <a:r>
              <a:rPr lang="sk-SK" b="1" dirty="0" err="1" smtClean="0"/>
              <a:t>Kopcansky</a:t>
            </a:r>
            <a:r>
              <a:rPr lang="sk-SK" b="1" dirty="0" smtClean="0"/>
              <a:t> and M. Timko,</a:t>
            </a:r>
          </a:p>
          <a:p>
            <a:r>
              <a:rPr lang="sk-SK" b="1" dirty="0" smtClean="0"/>
              <a:t>“</a:t>
            </a:r>
            <a:r>
              <a:rPr lang="sk-SK" b="1" dirty="0" err="1"/>
              <a:t>Dielectric</a:t>
            </a:r>
            <a:r>
              <a:rPr lang="sk-SK" b="1" dirty="0"/>
              <a:t> </a:t>
            </a:r>
            <a:r>
              <a:rPr lang="sk-SK" b="1" dirty="0" err="1"/>
              <a:t>Breakdown</a:t>
            </a:r>
            <a:r>
              <a:rPr lang="sk-SK" b="1" dirty="0"/>
              <a:t> Study of a Nanofluid </a:t>
            </a:r>
            <a:r>
              <a:rPr lang="sk-SK" b="1" dirty="0" err="1"/>
              <a:t>Based</a:t>
            </a:r>
            <a:r>
              <a:rPr lang="sk-SK" b="1" dirty="0"/>
              <a:t> On </a:t>
            </a:r>
            <a:r>
              <a:rPr lang="sk-SK" b="1" dirty="0" err="1"/>
              <a:t>Goethite</a:t>
            </a:r>
            <a:r>
              <a:rPr lang="sk-SK" b="1" dirty="0"/>
              <a:t> </a:t>
            </a:r>
            <a:r>
              <a:rPr lang="sk-SK" b="1" dirty="0" err="1"/>
              <a:t>Nanoparticles</a:t>
            </a:r>
            <a:r>
              <a:rPr lang="sk-SK" b="1" dirty="0" smtClean="0"/>
              <a:t>.”,</a:t>
            </a:r>
          </a:p>
          <a:p>
            <a:r>
              <a:rPr lang="sk-SK" b="1" i="1" dirty="0" smtClean="0"/>
              <a:t>IEEE </a:t>
            </a:r>
            <a:r>
              <a:rPr lang="sk-SK" b="1" i="1" dirty="0" err="1"/>
              <a:t>Trans</a:t>
            </a:r>
            <a:r>
              <a:rPr lang="sk-SK" b="1" i="1" dirty="0"/>
              <a:t>. </a:t>
            </a:r>
            <a:r>
              <a:rPr lang="sk-SK" b="1" i="1" dirty="0" err="1"/>
              <a:t>Dielectr</a:t>
            </a:r>
            <a:r>
              <a:rPr lang="sk-SK" b="1" i="1" dirty="0"/>
              <a:t>. </a:t>
            </a:r>
            <a:r>
              <a:rPr lang="sk-SK" b="1" i="1" dirty="0" err="1"/>
              <a:t>Electr</a:t>
            </a:r>
            <a:r>
              <a:rPr lang="sk-SK" b="1" i="1" dirty="0"/>
              <a:t>. </a:t>
            </a:r>
            <a:r>
              <a:rPr lang="sk-SK" b="1" i="1" dirty="0" err="1"/>
              <a:t>Insul</a:t>
            </a:r>
            <a:r>
              <a:rPr lang="sk-SK" b="1" i="1" dirty="0"/>
              <a:t>.</a:t>
            </a:r>
            <a:r>
              <a:rPr lang="sk-SK" b="1" dirty="0"/>
              <a:t>, č. </a:t>
            </a:r>
            <a:r>
              <a:rPr lang="sk-SK" b="1" dirty="0" smtClean="0"/>
              <a:t>Prijaté</a:t>
            </a:r>
            <a:r>
              <a:rPr lang="sk-SK" b="1" dirty="0"/>
              <a:t>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192780" y="171057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DC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8226087" y="1690688"/>
            <a:ext cx="44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</a:t>
            </a:r>
            <a:r>
              <a:rPr lang="cs-CZ" b="1" dirty="0" smtClean="0"/>
              <a:t>C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44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Vplyv koncentrácie magnetických nanočastíc na AC magnetickú susceptibilitu MK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59" y="2157984"/>
            <a:ext cx="4667921" cy="3361600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6080" y="2261049"/>
            <a:ext cx="4282440" cy="33406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520" y="1690688"/>
            <a:ext cx="2636750" cy="41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461</Words>
  <Application>Microsoft Office PowerPoint</Application>
  <PresentationFormat>Širokouhlá</PresentationFormat>
  <Paragraphs>46</Paragraphs>
  <Slides>15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StarSymbol</vt:lpstr>
      <vt:lpstr>Motív Office</vt:lpstr>
      <vt:lpstr>CorelDRAW</vt:lpstr>
      <vt:lpstr>Magnetické kvapaliny na báze transformátorových olejov v elektrických a magnetických poliach</vt:lpstr>
      <vt:lpstr>Ciele práce</vt:lpstr>
      <vt:lpstr>Magnetická kvapalina / aplikácie</vt:lpstr>
      <vt:lpstr>Príprava magnetickej kvapaliny</vt:lpstr>
      <vt:lpstr>Vplyv elektrického poľa na AC magnetickú susceptibilitu MK</vt:lpstr>
      <vt:lpstr>Vplyv elektrického poľa na AC magnetickú susceptibilitu MK</vt:lpstr>
      <vt:lpstr>Dielektrická pevnosť MK na báze goethitových nanočastíc α-FeO(OH)</vt:lpstr>
      <vt:lpstr>Dielektrická pevnosť MK dopovanej goethitovými nanočasticami</vt:lpstr>
      <vt:lpstr>Vplyv koncentrácie magnetických nanočastíc na AC magnetickú susceptibilitu MK</vt:lpstr>
      <vt:lpstr>Vplyv koncentrácie magnetických nanočastíc na AC magnetickú susceptibilitu MK</vt:lpstr>
      <vt:lpstr>Plány</vt:lpstr>
      <vt:lpstr>Ďakujem za pozornosť</vt:lpstr>
      <vt:lpstr>Ktoré z experimentálnych metód doktorand zvládol a je schopný ich používať v svojej ďalšej výskumnej práci?</vt:lpstr>
      <vt:lpstr>Podrobnejšie vysvetlenie metódy pre meranie elektrickej pevnosti magnetických kvapalín</vt:lpstr>
      <vt:lpstr>Aký je rozdiel v elektrickej pevnosti magnetických kvapalín obsahujúcich magnetitové nanočastice oproti kvapalinám s goethitovými nanočasticami?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Magnetické kvapaliny na báze transformátorových olejov v elektrických a magnetických poliach</dc:title>
  <dc:creator>ttobias</dc:creator>
  <cp:lastModifiedBy>ttobias</cp:lastModifiedBy>
  <cp:revision>42</cp:revision>
  <dcterms:created xsi:type="dcterms:W3CDTF">2018-06-22T10:09:29Z</dcterms:created>
  <dcterms:modified xsi:type="dcterms:W3CDTF">2018-06-26T17:45:29Z</dcterms:modified>
</cp:coreProperties>
</file>