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02A9-0DEB-420F-8919-C9A82B168587}" type="datetimeFigureOut">
              <a:rPr lang="sk-SK" smtClean="0"/>
              <a:pPr/>
              <a:t>25. 6. 2018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28C7-D3E6-46D6-8D77-B1C22E87F1F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Vplyv hydrostatického tlaku a substitúcie na silne </a:t>
            </a:r>
            <a:r>
              <a:rPr lang="sk-SK" dirty="0" err="1" smtClean="0"/>
              <a:t>korelované</a:t>
            </a:r>
            <a:r>
              <a:rPr lang="sk-SK" dirty="0" smtClean="0"/>
              <a:t> systémy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704856" cy="1752600"/>
          </a:xfrm>
        </p:spPr>
        <p:txBody>
          <a:bodyPr/>
          <a:lstStyle/>
          <a:p>
            <a:r>
              <a:rPr lang="sk-SK" dirty="0" smtClean="0"/>
              <a:t>Školiteľ: doc. RNDr. Slavomír </a:t>
            </a:r>
            <a:r>
              <a:rPr lang="sk-SK" dirty="0" err="1" smtClean="0"/>
              <a:t>Gabáni</a:t>
            </a:r>
            <a:r>
              <a:rPr lang="sk-SK" dirty="0" smtClean="0"/>
              <a:t>, PhD.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3413318"/>
            <a:ext cx="9071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sk-SK" sz="2800" dirty="0" smtClean="0"/>
              <a:t>Vplyv tlaku na supravodivosť YB</a:t>
            </a:r>
            <a:r>
              <a:rPr lang="sk-SK" sz="2800" baseline="-25000" dirty="0" smtClean="0"/>
              <a:t>6</a:t>
            </a:r>
            <a:endParaRPr lang="sk-SK" sz="2800" dirty="0" smtClean="0"/>
          </a:p>
          <a:p>
            <a:pPr marL="400050" indent="-400050">
              <a:buAutoNum type="romanUcPeriod"/>
            </a:pPr>
            <a:r>
              <a:rPr lang="sk-SK" sz="2800" dirty="0" smtClean="0"/>
              <a:t>Vplyv substitúcie na </a:t>
            </a:r>
            <a:r>
              <a:rPr lang="sk-SK" sz="2800" dirty="0" err="1" smtClean="0"/>
              <a:t>topologický</a:t>
            </a:r>
            <a:r>
              <a:rPr lang="sk-SK" sz="2800" dirty="0" smtClean="0"/>
              <a:t> </a:t>
            </a:r>
            <a:r>
              <a:rPr lang="sk-SK" sz="2800" dirty="0" err="1" smtClean="0"/>
              <a:t>kondovský</a:t>
            </a:r>
            <a:r>
              <a:rPr lang="sk-SK" sz="2800" dirty="0" smtClean="0"/>
              <a:t> izolátor SmB</a:t>
            </a:r>
            <a:r>
              <a:rPr lang="sk-SK" sz="2800" baseline="-25000" dirty="0" smtClean="0"/>
              <a:t>6</a:t>
            </a:r>
          </a:p>
          <a:p>
            <a:pPr marL="400050" indent="-400050">
              <a:buAutoNum type="romanUcPeriod"/>
            </a:pPr>
            <a:r>
              <a:rPr lang="sk-SK" sz="2800" dirty="0" smtClean="0">
                <a:solidFill>
                  <a:srgbClr val="FF0000"/>
                </a:solidFill>
              </a:rPr>
              <a:t>Vplyv tlaku a substitúcie na frustrovaný </a:t>
            </a:r>
            <a:r>
              <a:rPr lang="sk-SK" sz="2800" dirty="0" err="1" smtClean="0">
                <a:solidFill>
                  <a:srgbClr val="FF0000"/>
                </a:solidFill>
              </a:rPr>
              <a:t>antiferomag</a:t>
            </a:r>
            <a:r>
              <a:rPr lang="sk-SK" sz="2800" dirty="0" smtClean="0">
                <a:solidFill>
                  <a:srgbClr val="FF0000"/>
                </a:solidFill>
              </a:rPr>
              <a:t>. TmB</a:t>
            </a:r>
            <a:r>
              <a:rPr lang="sk-SK" sz="2800" baseline="-25000" dirty="0" smtClean="0">
                <a:solidFill>
                  <a:srgbClr val="FF0000"/>
                </a:solidFill>
              </a:rPr>
              <a:t>4</a:t>
            </a:r>
            <a:endParaRPr lang="sk-SK" sz="2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overenie </a:t>
            </a:r>
            <a:r>
              <a:rPr lang="el-GR" dirty="0" smtClean="0"/>
              <a:t>Δ</a:t>
            </a:r>
            <a:r>
              <a:rPr lang="sk-SK" dirty="0" smtClean="0"/>
              <a:t>T</a:t>
            </a:r>
            <a:endParaRPr lang="sk-SK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-36512" y="2204864"/>
          <a:ext cx="5249737" cy="3672408"/>
        </p:xfrm>
        <a:graphic>
          <a:graphicData uri="http://schemas.openxmlformats.org/presentationml/2006/ole">
            <p:oleObj spid="_x0000_s19457" name="Graph" r:id="rId3" imgW="4153642" imgH="2901493" progId="Origin50.Graph">
              <p:embed/>
            </p:oleObj>
          </a:graphicData>
        </a:graphic>
      </p:graphicFrame>
      <p:pic>
        <p:nvPicPr>
          <p:cNvPr id="7" name="Obrázok 6" descr="D:\USERS\GABCY_OFFICE\Papers\Gabani\In Preparation\2018_R-MCE_TmB4_paper\Figs\2018_New\Fig4.jpg"/>
          <p:cNvPicPr/>
          <p:nvPr/>
        </p:nvPicPr>
        <p:blipFill>
          <a:blip r:embed="rId4" cstate="print"/>
          <a:srcRect l="6993" t="13281" r="3496" b="6640"/>
          <a:stretch>
            <a:fillRect/>
          </a:stretch>
        </p:blipFill>
        <p:spPr bwMode="auto">
          <a:xfrm>
            <a:off x="4427984" y="2420888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899592" y="1916832"/>
            <a:ext cx="22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Vypočítané z entropie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868144" y="1844824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Experiment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Kontinuálne meranie T </a:t>
            </a:r>
            <a:r>
              <a:rPr lang="sk-SK" dirty="0" err="1" smtClean="0"/>
              <a:t>vs</a:t>
            </a:r>
            <a:r>
              <a:rPr lang="sk-SK" dirty="0" smtClean="0"/>
              <a:t> alfa</a:t>
            </a:r>
            <a:endParaRPr lang="sk-SK" dirty="0"/>
          </a:p>
        </p:txBody>
      </p:sp>
      <p:pic>
        <p:nvPicPr>
          <p:cNvPr id="4" name="Obrázok 3" descr="D:\USERS\GABCY_OFFICE\Papers\Gabani\In Preparation\2018_R-MCE_TmB4_paper\Graphs\vsetky_polia_polar_5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2712"/>
            <a:ext cx="4248472" cy="31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D:\USERS\GABCY_OFFICE\Papers\Gabani\In Preparation\2018_R-MCE_TmB4_paper\Figs\2018_New\Fig5_lower_polar_13_5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620369" cy="344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319766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Publikácia</a:t>
            </a:r>
            <a:endParaRPr lang="sk-SK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8229600" cy="170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67544" y="1691516"/>
            <a:ext cx="264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- </a:t>
            </a:r>
            <a:r>
              <a:rPr lang="sk-SK" dirty="0" err="1" smtClean="0"/>
              <a:t>Scientific</a:t>
            </a:r>
            <a:r>
              <a:rPr lang="sk-SK" dirty="0" smtClean="0"/>
              <a:t> </a:t>
            </a:r>
            <a:r>
              <a:rPr lang="sk-SK" dirty="0" err="1" smtClean="0"/>
              <a:t>Reports</a:t>
            </a:r>
            <a:r>
              <a:rPr lang="sk-SK" dirty="0" smtClean="0"/>
              <a:t>, prijaté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Ďalší postup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Rozpracovaný článok:</a:t>
            </a:r>
          </a:p>
          <a:p>
            <a:pPr>
              <a:buNone/>
            </a:pPr>
            <a:r>
              <a:rPr lang="sk-SK" sz="2400" dirty="0" smtClean="0"/>
              <a:t>-</a:t>
            </a:r>
            <a:r>
              <a:rPr lang="en-US" sz="2400" dirty="0" err="1" smtClean="0"/>
              <a:t>porovnanie</a:t>
            </a:r>
            <a:r>
              <a:rPr lang="sk-SK" sz="2400" dirty="0" smtClean="0"/>
              <a:t> metód vyhodnotenia RMCE, (C</a:t>
            </a:r>
            <a:r>
              <a:rPr lang="en-US" sz="2400" dirty="0" smtClean="0"/>
              <a:t>(T, H) a M(T,H)</a:t>
            </a:r>
            <a:r>
              <a:rPr lang="sk-SK" sz="2400" dirty="0" smtClean="0"/>
              <a:t>)</a:t>
            </a:r>
            <a:endParaRPr lang="en-US" sz="2400" dirty="0" smtClean="0"/>
          </a:p>
          <a:p>
            <a:pPr>
              <a:buNone/>
            </a:pP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2843644"/>
            <a:ext cx="760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Monte Carlo </a:t>
            </a:r>
            <a:r>
              <a:rPr lang="en-US" dirty="0" err="1" smtClean="0"/>
              <a:t>simul</a:t>
            </a:r>
            <a:r>
              <a:rPr lang="sk-SK" dirty="0" err="1" smtClean="0"/>
              <a:t>ácia</a:t>
            </a:r>
            <a:r>
              <a:rPr lang="sk-SK" dirty="0" smtClean="0"/>
              <a:t> TmB</a:t>
            </a:r>
            <a:r>
              <a:rPr lang="sk-SK" baseline="-25000" dirty="0" smtClean="0"/>
              <a:t>4 </a:t>
            </a:r>
            <a:r>
              <a:rPr lang="sk-SK" dirty="0" smtClean="0"/>
              <a:t>, spolupráca s </a:t>
            </a:r>
            <a:r>
              <a:rPr lang="sk-SK" dirty="0" err="1" smtClean="0"/>
              <a:t>Konradom</a:t>
            </a:r>
            <a:r>
              <a:rPr lang="sk-SK" dirty="0" smtClean="0"/>
              <a:t> </a:t>
            </a:r>
            <a:r>
              <a:rPr lang="sk-SK" dirty="0" err="1" smtClean="0"/>
              <a:t>Siemensmeyerom</a:t>
            </a:r>
            <a:r>
              <a:rPr lang="sk-SK" dirty="0" smtClean="0"/>
              <a:t>, </a:t>
            </a:r>
            <a:r>
              <a:rPr lang="sk-SK" dirty="0" err="1" smtClean="0"/>
              <a:t>Berlin</a:t>
            </a:r>
            <a:endParaRPr lang="sk-S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958439"/>
            <a:ext cx="3672408" cy="766705"/>
          </a:xfrm>
          <a:prstGeom prst="rect">
            <a:avLst/>
          </a:prstGeom>
          <a:noFill/>
        </p:spPr>
      </p:pic>
      <p:pic>
        <p:nvPicPr>
          <p:cNvPr id="24578" name="Picture 2" descr="D:\data\MC_TmB4\J_sweep_84x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24910"/>
            <a:ext cx="4629131" cy="3596851"/>
          </a:xfrm>
          <a:prstGeom prst="rect">
            <a:avLst/>
          </a:prstGeom>
          <a:noFill/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395536" y="5013176"/>
            <a:ext cx="4176464" cy="140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vektor, môže mať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ľubovoľnú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orientáciu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je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anizotropia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Rovná spojnica 8"/>
          <p:cNvCxnSpPr/>
          <p:nvPr/>
        </p:nvCxnSpPr>
        <p:spPr>
          <a:xfrm>
            <a:off x="1043608" y="4149080"/>
            <a:ext cx="7200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11560" y="335699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Model: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2008" y="1628800"/>
            <a:ext cx="9071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buAutoNum type="romanUcPeriod"/>
            </a:pPr>
            <a:r>
              <a:rPr lang="sk-SK" sz="2800" dirty="0" smtClean="0"/>
              <a:t>Vplyv tlaku na supravodivosť YB</a:t>
            </a:r>
            <a:r>
              <a:rPr lang="sk-SK" sz="2800" baseline="-25000" dirty="0" smtClean="0"/>
              <a:t>6</a:t>
            </a:r>
          </a:p>
          <a:p>
            <a:pPr marL="400050" indent="-400050"/>
            <a:r>
              <a:rPr lang="sk-SK" sz="2800" baseline="-25000" dirty="0" smtClean="0"/>
              <a:t>	</a:t>
            </a:r>
            <a:r>
              <a:rPr lang="sk-SK" sz="2800" dirty="0" smtClean="0">
                <a:solidFill>
                  <a:srgbClr val="00B050"/>
                </a:solidFill>
              </a:rPr>
              <a:t>-ukončené</a:t>
            </a:r>
          </a:p>
          <a:p>
            <a:pPr marL="400050" indent="-400050"/>
            <a:endParaRPr lang="sk-SK" sz="2800" dirty="0" smtClean="0">
              <a:solidFill>
                <a:srgbClr val="00B050"/>
              </a:solidFill>
            </a:endParaRPr>
          </a:p>
          <a:p>
            <a:pPr marL="452438" indent="-452438">
              <a:buFont typeface="+mj-lt"/>
              <a:buAutoNum type="romanUcPeriod" startAt="2"/>
            </a:pPr>
            <a:r>
              <a:rPr lang="sk-SK" sz="2800" dirty="0" smtClean="0"/>
              <a:t>Vplyv substitúcie na </a:t>
            </a:r>
            <a:r>
              <a:rPr lang="sk-SK" sz="2800" dirty="0" err="1" smtClean="0"/>
              <a:t>topologický</a:t>
            </a:r>
            <a:r>
              <a:rPr lang="sk-SK" sz="2800" dirty="0" smtClean="0"/>
              <a:t> </a:t>
            </a:r>
            <a:r>
              <a:rPr lang="sk-SK" sz="2800" dirty="0" err="1" smtClean="0"/>
              <a:t>kondovský</a:t>
            </a:r>
            <a:r>
              <a:rPr lang="sk-SK" sz="2800" dirty="0" smtClean="0"/>
              <a:t> izolátor SmB</a:t>
            </a:r>
            <a:r>
              <a:rPr lang="sk-SK" sz="2800" baseline="-25000" dirty="0" smtClean="0"/>
              <a:t>6</a:t>
            </a:r>
          </a:p>
          <a:p>
            <a:pPr marL="452438" indent="-452438"/>
            <a:r>
              <a:rPr lang="sk-SK" sz="2800" dirty="0" smtClean="0"/>
              <a:t>	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sz="2800" dirty="0" smtClean="0">
                <a:solidFill>
                  <a:srgbClr val="00B050"/>
                </a:solidFill>
              </a:rPr>
              <a:t>-ukončené </a:t>
            </a:r>
            <a:r>
              <a:rPr lang="sk-SK" sz="2800" baseline="-25000" dirty="0" smtClean="0"/>
              <a:t>	</a:t>
            </a:r>
          </a:p>
          <a:p>
            <a:pPr marL="452438" indent="-452438"/>
            <a:r>
              <a:rPr lang="sk-SK" sz="2800" baseline="-25000" dirty="0" smtClean="0"/>
              <a:t>	</a:t>
            </a:r>
            <a:endParaRPr lang="sk-SK" dirty="0" smtClean="0">
              <a:solidFill>
                <a:srgbClr val="0070C0"/>
              </a:solidFill>
            </a:endParaRPr>
          </a:p>
          <a:p>
            <a:pPr marL="452438" indent="-452438">
              <a:buFont typeface="+mj-lt"/>
              <a:buAutoNum type="romanUcPeriod" startAt="3"/>
            </a:pPr>
            <a:r>
              <a:rPr lang="sk-SK" sz="2800" dirty="0" smtClean="0"/>
              <a:t>Vplyv tlaku a substitúcie na frustrovaný </a:t>
            </a:r>
            <a:r>
              <a:rPr lang="sk-SK" sz="2800" dirty="0" err="1" smtClean="0"/>
              <a:t>antiferomag</a:t>
            </a:r>
            <a:r>
              <a:rPr lang="sk-SK" sz="2800" dirty="0" smtClean="0"/>
              <a:t>. TmB</a:t>
            </a:r>
            <a:r>
              <a:rPr lang="sk-SK" sz="2800" baseline="-25000" dirty="0" smtClean="0"/>
              <a:t>4</a:t>
            </a:r>
          </a:p>
          <a:p>
            <a:pPr marL="452438" indent="-452438"/>
            <a:r>
              <a:rPr lang="sk-SK" sz="2800" baseline="-25000" dirty="0" smtClean="0"/>
              <a:t>	</a:t>
            </a:r>
            <a:r>
              <a:rPr lang="sk-SK" sz="2800" dirty="0" smtClean="0">
                <a:solidFill>
                  <a:srgbClr val="FF0000"/>
                </a:solidFill>
              </a:rPr>
              <a:t>-rozpracované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27784" y="2824336"/>
            <a:ext cx="3888432" cy="74868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I. Vplyv tlaku na supravodivosť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1520" y="1574556"/>
            <a:ext cx="8640960" cy="50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 err="1" smtClean="0"/>
              <a:t>Pristáš</a:t>
            </a:r>
            <a:r>
              <a:rPr lang="sk-SK" dirty="0" smtClean="0"/>
              <a:t> G., </a:t>
            </a:r>
            <a:r>
              <a:rPr lang="sk-SK" dirty="0" err="1" smtClean="0"/>
              <a:t>Gabáni</a:t>
            </a:r>
            <a:r>
              <a:rPr lang="sk-SK" dirty="0" smtClean="0"/>
              <a:t> S., </a:t>
            </a:r>
            <a:r>
              <a:rPr lang="sk-SK" dirty="0" err="1" smtClean="0"/>
              <a:t>Gažo</a:t>
            </a:r>
            <a:r>
              <a:rPr lang="sk-SK" dirty="0" smtClean="0"/>
              <a:t> E., </a:t>
            </a:r>
            <a:r>
              <a:rPr lang="sk-SK" dirty="0" err="1" smtClean="0"/>
              <a:t>Komanický</a:t>
            </a:r>
            <a:r>
              <a:rPr lang="sk-SK" dirty="0" smtClean="0"/>
              <a:t> V., </a:t>
            </a:r>
            <a:r>
              <a:rPr lang="sk-SK" b="1" u="sng" dirty="0" err="1" smtClean="0"/>
              <a:t>Orendáč</a:t>
            </a:r>
            <a:r>
              <a:rPr lang="sk-SK" b="1" u="sng" dirty="0" smtClean="0"/>
              <a:t> M.</a:t>
            </a:r>
            <a:r>
              <a:rPr lang="sk-SK" dirty="0" smtClean="0"/>
              <a:t>, </a:t>
            </a:r>
            <a:r>
              <a:rPr lang="sk-SK" dirty="0" err="1" smtClean="0"/>
              <a:t>You</a:t>
            </a:r>
            <a:r>
              <a:rPr lang="sk-SK" dirty="0" smtClean="0"/>
              <a:t> H.</a:t>
            </a:r>
            <a:r>
              <a:rPr lang="cs-CZ" dirty="0" smtClean="0">
                <a:cs typeface="Times New Roman" pitchFamily="18" charset="0"/>
              </a:rPr>
              <a:t>: </a:t>
            </a:r>
          </a:p>
          <a:p>
            <a:pPr marL="342900" indent="-342900"/>
            <a:r>
              <a:rPr lang="cs-CZ" dirty="0" smtClean="0">
                <a:cs typeface="Times New Roman" pitchFamily="18" charset="0"/>
              </a:rPr>
              <a:t>	</a:t>
            </a:r>
            <a:r>
              <a:rPr lang="sk-SK" i="1" dirty="0" err="1" smtClean="0"/>
              <a:t>Influence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hydrostatic</a:t>
            </a:r>
            <a:r>
              <a:rPr lang="sk-SK" i="1" dirty="0" smtClean="0"/>
              <a:t> </a:t>
            </a:r>
            <a:r>
              <a:rPr lang="sk-SK" i="1" dirty="0" err="1" smtClean="0"/>
              <a:t>pressure</a:t>
            </a:r>
            <a:r>
              <a:rPr lang="sk-SK" i="1" dirty="0" smtClean="0"/>
              <a:t> on </a:t>
            </a:r>
            <a:r>
              <a:rPr lang="sk-SK" i="1" dirty="0" err="1" smtClean="0"/>
              <a:t>superconducting</a:t>
            </a:r>
            <a:r>
              <a:rPr lang="sk-SK" i="1" dirty="0" smtClean="0"/>
              <a:t> </a:t>
            </a:r>
            <a:r>
              <a:rPr lang="sk-SK" i="1" dirty="0" err="1" smtClean="0"/>
              <a:t>properties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niobium</a:t>
            </a:r>
            <a:r>
              <a:rPr lang="sk-SK" i="1" dirty="0" smtClean="0"/>
              <a:t> </a:t>
            </a:r>
            <a:r>
              <a:rPr lang="sk-SK" i="1" dirty="0" err="1" smtClean="0"/>
              <a:t>thin</a:t>
            </a:r>
            <a:r>
              <a:rPr lang="sk-SK" i="1" dirty="0" smtClean="0"/>
              <a:t> </a:t>
            </a:r>
            <a:r>
              <a:rPr lang="sk-SK" i="1" dirty="0" err="1" smtClean="0"/>
              <a:t>films</a:t>
            </a:r>
            <a:endParaRPr lang="sk-SK" i="1" dirty="0" smtClean="0"/>
          </a:p>
          <a:p>
            <a:pPr marL="342900" indent="-342900"/>
            <a:r>
              <a:rPr lang="sk-SK" i="1" dirty="0" smtClean="0"/>
              <a:t>	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Thin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Solid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Films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556 (20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) 470-474</a:t>
            </a:r>
            <a:endParaRPr lang="en-US" dirty="0" smtClean="0"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sk-SK" dirty="0" err="1" smtClean="0">
                <a:solidFill>
                  <a:srgbClr val="000000"/>
                </a:solidFill>
              </a:rPr>
              <a:t>Pristáš</a:t>
            </a:r>
            <a:r>
              <a:rPr lang="sk-SK" dirty="0" smtClean="0">
                <a:solidFill>
                  <a:srgbClr val="000000"/>
                </a:solidFill>
              </a:rPr>
              <a:t> G., </a:t>
            </a:r>
            <a:r>
              <a:rPr lang="sk-SK" dirty="0" err="1" smtClean="0">
                <a:solidFill>
                  <a:srgbClr val="000000"/>
                </a:solidFill>
              </a:rPr>
              <a:t>Gabáni</a:t>
            </a:r>
            <a:r>
              <a:rPr lang="sk-SK" dirty="0" smtClean="0">
                <a:solidFill>
                  <a:srgbClr val="000000"/>
                </a:solidFill>
              </a:rPr>
              <a:t> S., </a:t>
            </a:r>
            <a:r>
              <a:rPr lang="sk-SK" b="1" u="sng" dirty="0" err="1" smtClean="0">
                <a:solidFill>
                  <a:srgbClr val="000000"/>
                </a:solidFill>
              </a:rPr>
              <a:t>Orendáč</a:t>
            </a:r>
            <a:r>
              <a:rPr lang="sk-SK" b="1" u="sng" dirty="0" smtClean="0">
                <a:solidFill>
                  <a:srgbClr val="000000"/>
                </a:solidFill>
              </a:rPr>
              <a:t> M.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Komanický</a:t>
            </a:r>
            <a:r>
              <a:rPr lang="sk-SK" dirty="0" smtClean="0">
                <a:solidFill>
                  <a:srgbClr val="000000"/>
                </a:solidFill>
              </a:rPr>
              <a:t> V., </a:t>
            </a:r>
            <a:r>
              <a:rPr lang="sk-SK" dirty="0" err="1" smtClean="0">
                <a:solidFill>
                  <a:srgbClr val="000000"/>
                </a:solidFill>
              </a:rPr>
              <a:t>Gažo</a:t>
            </a:r>
            <a:r>
              <a:rPr lang="sk-SK" dirty="0" smtClean="0">
                <a:solidFill>
                  <a:srgbClr val="000000"/>
                </a:solidFill>
              </a:rPr>
              <a:t> E.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sk-SK" i="1" dirty="0" smtClean="0"/>
              <a:t> Study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Niobium</a:t>
            </a:r>
            <a:r>
              <a:rPr lang="sk-SK" i="1" dirty="0" smtClean="0"/>
              <a:t> </a:t>
            </a:r>
            <a:r>
              <a:rPr lang="sk-SK" i="1" dirty="0" err="1" smtClean="0"/>
              <a:t>thin</a:t>
            </a:r>
            <a:r>
              <a:rPr lang="sk-SK" i="1" dirty="0" smtClean="0"/>
              <a:t> </a:t>
            </a:r>
            <a:r>
              <a:rPr lang="sk-SK" i="1" dirty="0" err="1" smtClean="0"/>
              <a:t>films</a:t>
            </a:r>
            <a:r>
              <a:rPr lang="sk-SK" i="1" dirty="0" smtClean="0"/>
              <a:t> </a:t>
            </a:r>
            <a:r>
              <a:rPr lang="sk-SK" i="1" dirty="0" err="1" smtClean="0"/>
              <a:t>under</a:t>
            </a:r>
            <a:r>
              <a:rPr lang="sk-SK" i="1" dirty="0" smtClean="0"/>
              <a:t> </a:t>
            </a:r>
            <a:r>
              <a:rPr lang="sk-SK" i="1" dirty="0" err="1" smtClean="0"/>
              <a:t>pressure</a:t>
            </a:r>
            <a:endParaRPr lang="sk-SK" i="1" dirty="0" smtClean="0"/>
          </a:p>
          <a:p>
            <a:pPr marL="342900" indent="-342900"/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Acta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Physica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Polonica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A 126 (20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) 346</a:t>
            </a:r>
            <a:endParaRPr lang="cs-CZ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sk-SK" dirty="0" err="1" smtClean="0"/>
              <a:t>Gabáni</a:t>
            </a:r>
            <a:r>
              <a:rPr lang="sk-SK" dirty="0" smtClean="0"/>
              <a:t> S., </a:t>
            </a:r>
            <a:r>
              <a:rPr lang="sk-SK" b="1" u="sng" dirty="0" err="1" smtClean="0"/>
              <a:t>Orendáč</a:t>
            </a:r>
            <a:r>
              <a:rPr lang="sk-SK" b="1" u="sng" dirty="0" smtClean="0"/>
              <a:t> M.</a:t>
            </a:r>
            <a:r>
              <a:rPr lang="sk-SK" dirty="0" smtClean="0"/>
              <a:t>, </a:t>
            </a:r>
            <a:r>
              <a:rPr lang="sk-SK" dirty="0" err="1" smtClean="0"/>
              <a:t>Kušnír</a:t>
            </a:r>
            <a:r>
              <a:rPr lang="sk-SK" dirty="0" smtClean="0"/>
              <a:t> J., </a:t>
            </a:r>
            <a:r>
              <a:rPr lang="sk-SK" dirty="0" err="1" smtClean="0"/>
              <a:t>Gažo</a:t>
            </a:r>
            <a:r>
              <a:rPr lang="sk-SK" dirty="0" smtClean="0"/>
              <a:t> E., </a:t>
            </a:r>
            <a:r>
              <a:rPr lang="sk-SK" dirty="0" err="1" smtClean="0"/>
              <a:t>Pristáš</a:t>
            </a:r>
            <a:r>
              <a:rPr lang="sk-SK" dirty="0" smtClean="0"/>
              <a:t> G., </a:t>
            </a:r>
            <a:r>
              <a:rPr lang="sk-SK" sz="2000" dirty="0" smtClean="0"/>
              <a:t>Mori T., </a:t>
            </a:r>
            <a:r>
              <a:rPr lang="sk-SK" sz="2000" dirty="0" err="1" smtClean="0"/>
              <a:t>Flachbart</a:t>
            </a:r>
            <a:r>
              <a:rPr lang="sk-SK" sz="2000" dirty="0" smtClean="0"/>
              <a:t> K.:</a:t>
            </a:r>
          </a:p>
          <a:p>
            <a:pPr marL="342900" indent="-342900">
              <a:lnSpc>
                <a:spcPct val="90000"/>
              </a:lnSpc>
              <a:buClr>
                <a:srgbClr val="0066FF"/>
              </a:buClr>
              <a:defRPr/>
            </a:pPr>
            <a:r>
              <a:rPr lang="cs-CZ" sz="2000" dirty="0" smtClean="0"/>
              <a:t> 	</a:t>
            </a:r>
            <a:r>
              <a:rPr lang="sk-SK" i="1" dirty="0" err="1" smtClean="0"/>
              <a:t>Pressure</a:t>
            </a:r>
            <a:r>
              <a:rPr lang="sk-SK" i="1" dirty="0" smtClean="0"/>
              <a:t> </a:t>
            </a:r>
            <a:r>
              <a:rPr lang="sk-SK" i="1" dirty="0" err="1" smtClean="0"/>
              <a:t>dependence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Ginzburg-Landau</a:t>
            </a:r>
            <a:r>
              <a:rPr lang="sk-SK" i="1" dirty="0" smtClean="0"/>
              <a:t> parameter in </a:t>
            </a:r>
            <a:r>
              <a:rPr lang="sk-SK" i="1" dirty="0" err="1" smtClean="0"/>
              <a:t>superconducting</a:t>
            </a:r>
            <a:r>
              <a:rPr lang="sk-SK" i="1" dirty="0" smtClean="0"/>
              <a:t> YB</a:t>
            </a:r>
            <a:r>
              <a:rPr lang="sk-SK" i="1" baseline="-25000" dirty="0" smtClean="0"/>
              <a:t>6</a:t>
            </a:r>
            <a:endParaRPr lang="sk-SK" dirty="0" smtClean="0"/>
          </a:p>
          <a:p>
            <a:pPr marL="342900" indent="-342900">
              <a:lnSpc>
                <a:spcPct val="90000"/>
              </a:lnSpc>
              <a:buClr>
                <a:srgbClr val="0066FF"/>
              </a:buClr>
              <a:defRPr/>
            </a:pPr>
            <a:r>
              <a:rPr lang="sk-SK" i="1" dirty="0" smtClean="0"/>
              <a:t>	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Journal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Temperature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 187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(201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 559-564</a:t>
            </a:r>
            <a:endParaRPr lang="sk-SK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b="1" u="sng" dirty="0" err="1" smtClean="0">
                <a:solidFill>
                  <a:srgbClr val="000000"/>
                </a:solidFill>
              </a:rPr>
              <a:t>Orendáč</a:t>
            </a:r>
            <a:r>
              <a:rPr lang="sk-SK" b="1" u="sng" dirty="0" smtClean="0">
                <a:solidFill>
                  <a:srgbClr val="000000"/>
                </a:solidFill>
              </a:rPr>
              <a:t> M.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Gabáni</a:t>
            </a:r>
            <a:r>
              <a:rPr lang="sk-SK" dirty="0" smtClean="0">
                <a:solidFill>
                  <a:srgbClr val="000000"/>
                </a:solidFill>
              </a:rPr>
              <a:t> S., </a:t>
            </a:r>
            <a:r>
              <a:rPr lang="sk-SK" dirty="0" err="1" smtClean="0">
                <a:solidFill>
                  <a:srgbClr val="000000"/>
                </a:solidFill>
              </a:rPr>
              <a:t>Gažo</a:t>
            </a:r>
            <a:r>
              <a:rPr lang="sk-SK" dirty="0" smtClean="0">
                <a:solidFill>
                  <a:srgbClr val="000000"/>
                </a:solidFill>
              </a:rPr>
              <a:t> E., </a:t>
            </a:r>
            <a:r>
              <a:rPr lang="sk-SK" dirty="0" err="1" smtClean="0">
                <a:solidFill>
                  <a:srgbClr val="000000"/>
                </a:solidFill>
              </a:rPr>
              <a:t>Pristáš</a:t>
            </a:r>
            <a:r>
              <a:rPr lang="sk-SK" dirty="0" smtClean="0">
                <a:solidFill>
                  <a:srgbClr val="000000"/>
                </a:solidFill>
              </a:rPr>
              <a:t> G., </a:t>
            </a:r>
            <a:r>
              <a:rPr lang="sk-SK" dirty="0" err="1" smtClean="0">
                <a:solidFill>
                  <a:srgbClr val="000000"/>
                </a:solidFill>
              </a:rPr>
              <a:t>Flachbart</a:t>
            </a:r>
            <a:r>
              <a:rPr lang="sk-SK" dirty="0" smtClean="0">
                <a:solidFill>
                  <a:srgbClr val="000000"/>
                </a:solidFill>
              </a:rPr>
              <a:t> K., Mori T., </a:t>
            </a:r>
            <a:r>
              <a:rPr lang="sk-SK" dirty="0" err="1" smtClean="0">
                <a:solidFill>
                  <a:srgbClr val="000000"/>
                </a:solidFill>
              </a:rPr>
              <a:t>Wang</a:t>
            </a:r>
            <a:r>
              <a:rPr lang="sk-SK" dirty="0" smtClean="0">
                <a:solidFill>
                  <a:srgbClr val="000000"/>
                </a:solidFill>
              </a:rPr>
              <a:t> X., </a:t>
            </a:r>
            <a:r>
              <a:rPr lang="sk-SK" dirty="0" err="1" smtClean="0">
                <a:solidFill>
                  <a:srgbClr val="000000"/>
                </a:solidFill>
              </a:rPr>
              <a:t>Kamenev</a:t>
            </a:r>
            <a:r>
              <a:rPr lang="sk-SK" dirty="0" smtClean="0">
                <a:solidFill>
                  <a:srgbClr val="000000"/>
                </a:solidFill>
              </a:rPr>
              <a:t> K.: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sk-SK" i="1" dirty="0" smtClean="0"/>
              <a:t>	</a:t>
            </a:r>
            <a:r>
              <a:rPr lang="sk-SK" i="1" dirty="0" err="1" smtClean="0"/>
              <a:t>Pressure</a:t>
            </a:r>
            <a:r>
              <a:rPr lang="sk-SK" i="1" dirty="0" smtClean="0"/>
              <a:t> </a:t>
            </a:r>
            <a:r>
              <a:rPr lang="sk-SK" i="1" dirty="0" err="1" smtClean="0"/>
              <a:t>effect</a:t>
            </a:r>
            <a:r>
              <a:rPr lang="sk-SK" i="1" dirty="0" smtClean="0"/>
              <a:t> on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Einstein-like</a:t>
            </a:r>
            <a:r>
              <a:rPr lang="sk-SK" i="1" dirty="0" smtClean="0"/>
              <a:t> </a:t>
            </a:r>
            <a:r>
              <a:rPr lang="sk-SK" i="1" dirty="0" err="1" smtClean="0"/>
              <a:t>phonon</a:t>
            </a:r>
            <a:r>
              <a:rPr lang="sk-SK" i="1" dirty="0" smtClean="0"/>
              <a:t> </a:t>
            </a:r>
            <a:r>
              <a:rPr lang="sk-SK" i="1" dirty="0" err="1" smtClean="0"/>
              <a:t>mode</a:t>
            </a:r>
            <a:r>
              <a:rPr lang="sk-SK" i="1" dirty="0" smtClean="0"/>
              <a:t> in </a:t>
            </a:r>
            <a:r>
              <a:rPr lang="sk-SK" i="1" dirty="0" err="1" smtClean="0"/>
              <a:t>superconducting</a:t>
            </a:r>
            <a:r>
              <a:rPr lang="sk-SK" i="1" dirty="0" smtClean="0"/>
              <a:t> YB</a:t>
            </a:r>
            <a:r>
              <a:rPr lang="sk-SK" i="1" baseline="-25000" dirty="0" smtClean="0"/>
              <a:t>6</a:t>
            </a:r>
            <a:endParaRPr lang="sk-SK" dirty="0" smtClean="0"/>
          </a:p>
          <a:p>
            <a:pPr marL="342900" indent="-342900">
              <a:lnSpc>
                <a:spcPct val="90000"/>
              </a:lnSpc>
              <a:defRPr/>
            </a:pPr>
            <a:r>
              <a:rPr lang="sk-SK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Journal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Temperature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 187 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) 553-558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b="1" u="sng" dirty="0" err="1" smtClean="0">
                <a:solidFill>
                  <a:srgbClr val="000000"/>
                </a:solidFill>
              </a:rPr>
              <a:t>Orendáč</a:t>
            </a:r>
            <a:r>
              <a:rPr lang="sk-SK" b="1" u="sng" dirty="0" smtClean="0">
                <a:solidFill>
                  <a:srgbClr val="000000"/>
                </a:solidFill>
              </a:rPr>
              <a:t> M.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Gabáni</a:t>
            </a:r>
            <a:r>
              <a:rPr lang="sk-SK" dirty="0" smtClean="0">
                <a:solidFill>
                  <a:srgbClr val="000000"/>
                </a:solidFill>
              </a:rPr>
              <a:t> S., </a:t>
            </a:r>
            <a:r>
              <a:rPr lang="sk-SK" dirty="0" err="1" smtClean="0">
                <a:solidFill>
                  <a:srgbClr val="000000"/>
                </a:solidFill>
              </a:rPr>
              <a:t>Pristáš</a:t>
            </a:r>
            <a:r>
              <a:rPr lang="sk-SK" dirty="0" smtClean="0">
                <a:solidFill>
                  <a:srgbClr val="000000"/>
                </a:solidFill>
              </a:rPr>
              <a:t> G., </a:t>
            </a:r>
            <a:r>
              <a:rPr lang="sk-SK" dirty="0" err="1" smtClean="0">
                <a:solidFill>
                  <a:srgbClr val="000000"/>
                </a:solidFill>
              </a:rPr>
              <a:t>Gažo</a:t>
            </a:r>
            <a:r>
              <a:rPr lang="sk-SK" dirty="0" smtClean="0">
                <a:solidFill>
                  <a:srgbClr val="000000"/>
                </a:solidFill>
              </a:rPr>
              <a:t> E., </a:t>
            </a:r>
            <a:r>
              <a:rPr lang="sk-SK" dirty="0" err="1" smtClean="0">
                <a:solidFill>
                  <a:srgbClr val="000000"/>
                </a:solidFill>
              </a:rPr>
              <a:t>Shitsevalova</a:t>
            </a:r>
            <a:r>
              <a:rPr lang="sk-SK" dirty="0" smtClean="0">
                <a:solidFill>
                  <a:srgbClr val="000000"/>
                </a:solidFill>
              </a:rPr>
              <a:t> N., </a:t>
            </a:r>
            <a:r>
              <a:rPr lang="sk-SK" dirty="0" err="1" smtClean="0">
                <a:solidFill>
                  <a:srgbClr val="000000"/>
                </a:solidFill>
              </a:rPr>
              <a:t>Flachbart</a:t>
            </a:r>
            <a:r>
              <a:rPr lang="sk-SK" dirty="0" smtClean="0">
                <a:solidFill>
                  <a:srgbClr val="000000"/>
                </a:solidFill>
              </a:rPr>
              <a:t> K.: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sk-SK" dirty="0" smtClean="0">
                <a:solidFill>
                  <a:srgbClr val="000000"/>
                </a:solidFill>
              </a:rPr>
              <a:t>	</a:t>
            </a:r>
            <a:r>
              <a:rPr lang="sk-SK" i="1" dirty="0" err="1" smtClean="0"/>
              <a:t>Influence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pressure</a:t>
            </a:r>
            <a:r>
              <a:rPr lang="sk-SK" i="1" dirty="0" smtClean="0"/>
              <a:t> on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electron-phonon</a:t>
            </a:r>
            <a:r>
              <a:rPr lang="sk-SK" i="1" dirty="0" smtClean="0"/>
              <a:t> </a:t>
            </a:r>
            <a:r>
              <a:rPr lang="sk-SK" i="1" dirty="0" err="1" smtClean="0"/>
              <a:t>interaction</a:t>
            </a:r>
            <a:r>
              <a:rPr lang="sk-SK" i="1" dirty="0" smtClean="0"/>
              <a:t> in </a:t>
            </a:r>
            <a:r>
              <a:rPr lang="sk-SK" i="1" dirty="0" err="1" smtClean="0"/>
              <a:t>superconductors</a:t>
            </a:r>
            <a:endParaRPr lang="sk-SK" i="1" dirty="0" smtClean="0"/>
          </a:p>
          <a:p>
            <a:pPr marL="342900" indent="-342900">
              <a:lnSpc>
                <a:spcPct val="90000"/>
              </a:lnSpc>
              <a:defRPr/>
            </a:pPr>
            <a:r>
              <a:rPr lang="sk-SK" i="1" dirty="0" smtClean="0"/>
              <a:t>	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Acta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Physica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Polonica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131 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) 1039-1041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 startAt="6"/>
              <a:defRPr/>
            </a:pPr>
            <a:r>
              <a:rPr lang="en-US" dirty="0" err="1" smtClean="0"/>
              <a:t>Pristáš</a:t>
            </a:r>
            <a:r>
              <a:rPr lang="sk-SK" baseline="30000" dirty="0" smtClean="0"/>
              <a:t> </a:t>
            </a:r>
            <a:r>
              <a:rPr lang="sk-SK" dirty="0" smtClean="0"/>
              <a:t>G.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en-US" b="1" u="sng" dirty="0" err="1" smtClean="0"/>
              <a:t>Orendáč</a:t>
            </a:r>
            <a:r>
              <a:rPr lang="sk-SK" b="1" u="sng" baseline="30000" dirty="0" smtClean="0"/>
              <a:t> </a:t>
            </a:r>
            <a:r>
              <a:rPr lang="sk-SK" b="1" u="sng" dirty="0" smtClean="0"/>
              <a:t>M.</a:t>
            </a:r>
            <a:r>
              <a:rPr lang="en-US" dirty="0" smtClean="0"/>
              <a:t>, </a:t>
            </a:r>
            <a:r>
              <a:rPr lang="en-US" dirty="0" err="1" smtClean="0"/>
              <a:t>Gabáni</a:t>
            </a:r>
            <a:r>
              <a:rPr lang="sk-SK" baseline="30000" dirty="0" smtClean="0"/>
              <a:t> </a:t>
            </a:r>
            <a:r>
              <a:rPr lang="sk-SK" dirty="0" smtClean="0"/>
              <a:t>S.</a:t>
            </a:r>
            <a:r>
              <a:rPr lang="en-US" dirty="0" smtClean="0"/>
              <a:t>, </a:t>
            </a:r>
            <a:r>
              <a:rPr lang="en-US" dirty="0" err="1" smtClean="0"/>
              <a:t>Kačmarčík</a:t>
            </a:r>
            <a:r>
              <a:rPr lang="sk-SK" dirty="0" smtClean="0"/>
              <a:t> J.</a:t>
            </a:r>
            <a:r>
              <a:rPr lang="en-US" dirty="0" smtClean="0"/>
              <a:t>, </a:t>
            </a:r>
            <a:r>
              <a:rPr lang="en-US" dirty="0" err="1" smtClean="0"/>
              <a:t>Gažo</a:t>
            </a:r>
            <a:r>
              <a:rPr lang="sk-SK" baseline="30000" dirty="0" smtClean="0"/>
              <a:t> </a:t>
            </a:r>
            <a:r>
              <a:rPr lang="sk-SK" dirty="0" smtClean="0"/>
              <a:t>E.</a:t>
            </a:r>
            <a:r>
              <a:rPr lang="en-US" dirty="0" smtClean="0"/>
              <a:t>, </a:t>
            </a:r>
            <a:r>
              <a:rPr lang="en-US" dirty="0" err="1" smtClean="0"/>
              <a:t>Flachbart</a:t>
            </a:r>
            <a:r>
              <a:rPr lang="sk-SK" baseline="30000" dirty="0" smtClean="0"/>
              <a:t> </a:t>
            </a:r>
            <a:r>
              <a:rPr lang="sk-SK" dirty="0" smtClean="0"/>
              <a:t>K.</a:t>
            </a:r>
            <a:r>
              <a:rPr lang="en-US" dirty="0" smtClean="0"/>
              <a:t>, </a:t>
            </a:r>
            <a:r>
              <a:rPr lang="en-US" dirty="0" err="1" smtClean="0"/>
              <a:t>Samuely</a:t>
            </a:r>
            <a:r>
              <a:rPr lang="sk-SK" dirty="0" smtClean="0"/>
              <a:t> P.</a:t>
            </a:r>
            <a:r>
              <a:rPr lang="en-US" dirty="0" smtClean="0"/>
              <a:t>, Herrera</a:t>
            </a:r>
            <a:r>
              <a:rPr lang="sk-SK" baseline="30000" dirty="0" smtClean="0"/>
              <a:t> </a:t>
            </a:r>
            <a:r>
              <a:rPr lang="sk-SK" dirty="0" smtClean="0"/>
              <a:t>E.</a:t>
            </a:r>
            <a:r>
              <a:rPr lang="en-US" dirty="0" smtClean="0"/>
              <a:t>, </a:t>
            </a:r>
            <a:r>
              <a:rPr lang="en-US" dirty="0" err="1" smtClean="0"/>
              <a:t>Suderow</a:t>
            </a:r>
            <a:r>
              <a:rPr lang="sk-SK" baseline="30000" dirty="0" smtClean="0"/>
              <a:t> </a:t>
            </a:r>
            <a:r>
              <a:rPr lang="sk-SK" dirty="0" smtClean="0"/>
              <a:t>H.,</a:t>
            </a:r>
            <a:r>
              <a:rPr lang="en-US" dirty="0" smtClean="0"/>
              <a:t> Correa-</a:t>
            </a:r>
            <a:r>
              <a:rPr lang="en-US" dirty="0" err="1" smtClean="0"/>
              <a:t>Orellana</a:t>
            </a:r>
            <a:r>
              <a:rPr lang="sk-SK" dirty="0" smtClean="0"/>
              <a:t> A.:                               </a:t>
            </a:r>
            <a:r>
              <a:rPr lang="sk-SK" baseline="30000" dirty="0" smtClean="0"/>
              <a:t>                                                                       </a:t>
            </a:r>
            <a:r>
              <a:rPr lang="en-US" i="1" dirty="0" smtClean="0"/>
              <a:t>Pressure effect on superconducting and normal state of β-Bi</a:t>
            </a:r>
            <a:r>
              <a:rPr lang="en-US" i="1" baseline="-25000" dirty="0" smtClean="0"/>
              <a:t>2</a:t>
            </a:r>
            <a:r>
              <a:rPr lang="en-US" i="1" dirty="0" smtClean="0"/>
              <a:t>Pd</a:t>
            </a:r>
            <a:endParaRPr lang="sk-SK" i="1" dirty="0" smtClean="0"/>
          </a:p>
          <a:p>
            <a:pPr marL="342900" indent="-342900">
              <a:lnSpc>
                <a:spcPct val="90000"/>
              </a:lnSpc>
              <a:defRPr/>
            </a:pP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err="1" smtClean="0">
                <a:solidFill>
                  <a:srgbClr val="FF0000"/>
                </a:solidFill>
              </a:rPr>
              <a:t>Physical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Review</a:t>
            </a:r>
            <a:r>
              <a:rPr lang="sk-SK" dirty="0" smtClean="0">
                <a:solidFill>
                  <a:srgbClr val="FF0000"/>
                </a:solidFill>
              </a:rPr>
              <a:t> B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97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(2018) 134505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602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II. Vplyv substitúcie na </a:t>
            </a:r>
            <a:r>
              <a:rPr lang="sk-SK" dirty="0" err="1" smtClean="0"/>
              <a:t>topologický</a:t>
            </a:r>
            <a:r>
              <a:rPr lang="sk-SK" dirty="0" smtClean="0"/>
              <a:t> </a:t>
            </a:r>
            <a:r>
              <a:rPr lang="sk-SK" dirty="0" err="1" smtClean="0"/>
              <a:t>kondovský</a:t>
            </a:r>
            <a:r>
              <a:rPr lang="sk-SK" dirty="0" smtClean="0"/>
              <a:t> izolátor SmB</a:t>
            </a:r>
            <a:r>
              <a:rPr lang="sk-SK" baseline="-25000" dirty="0" smtClean="0"/>
              <a:t>6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242088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 err="1" smtClean="0"/>
              <a:t>Gabáni</a:t>
            </a:r>
            <a:r>
              <a:rPr lang="sk-SK" dirty="0" smtClean="0"/>
              <a:t> S., </a:t>
            </a:r>
            <a:r>
              <a:rPr lang="en-US" b="1" u="sng" dirty="0" smtClean="0"/>
              <a:t>Oren</a:t>
            </a:r>
            <a:r>
              <a:rPr lang="sk-SK" b="1" u="sng" dirty="0" err="1" smtClean="0"/>
              <a:t>dáč</a:t>
            </a:r>
            <a:r>
              <a:rPr lang="sk-SK" b="1" u="sng" dirty="0" smtClean="0"/>
              <a:t> M</a:t>
            </a:r>
            <a:r>
              <a:rPr lang="sk-SK" b="1" dirty="0" smtClean="0"/>
              <a:t>., </a:t>
            </a:r>
            <a:r>
              <a:rPr lang="en-US" dirty="0" err="1" smtClean="0"/>
              <a:t>Pristáš</a:t>
            </a:r>
            <a:r>
              <a:rPr lang="en-US" dirty="0" smtClean="0"/>
              <a:t> G., </a:t>
            </a:r>
            <a:r>
              <a:rPr lang="sk-SK" dirty="0" err="1" smtClean="0"/>
              <a:t>Gažo</a:t>
            </a:r>
            <a:r>
              <a:rPr lang="sk-SK" dirty="0" smtClean="0"/>
              <a:t> E., </a:t>
            </a:r>
            <a:r>
              <a:rPr lang="sk-SK" dirty="0" err="1" smtClean="0"/>
              <a:t>Diko</a:t>
            </a:r>
            <a:r>
              <a:rPr lang="sk-SK" dirty="0" smtClean="0"/>
              <a:t> P., </a:t>
            </a:r>
            <a:r>
              <a:rPr lang="sk-SK" dirty="0" err="1" smtClean="0"/>
              <a:t>Piovarči</a:t>
            </a:r>
            <a:r>
              <a:rPr lang="sk-SK" dirty="0" smtClean="0"/>
              <a:t> S., </a:t>
            </a:r>
            <a:r>
              <a:rPr lang="sk-SK" dirty="0" err="1" smtClean="0"/>
              <a:t>Glushkov</a:t>
            </a:r>
            <a:r>
              <a:rPr lang="sk-SK" dirty="0" smtClean="0"/>
              <a:t> V., </a:t>
            </a:r>
            <a:r>
              <a:rPr lang="en-US" dirty="0" err="1" smtClean="0"/>
              <a:t>Sluchanko</a:t>
            </a:r>
            <a:r>
              <a:rPr lang="en-US" dirty="0" smtClean="0"/>
              <a:t> N., </a:t>
            </a:r>
            <a:r>
              <a:rPr lang="sk-SK" dirty="0" err="1" smtClean="0"/>
              <a:t>Levchenko</a:t>
            </a:r>
            <a:r>
              <a:rPr lang="sk-SK" dirty="0" smtClean="0"/>
              <a:t> A., </a:t>
            </a:r>
            <a:r>
              <a:rPr lang="en-US" dirty="0" err="1" smtClean="0"/>
              <a:t>Shitsevalova</a:t>
            </a:r>
            <a:r>
              <a:rPr lang="en-US" dirty="0" smtClean="0"/>
              <a:t> N., </a:t>
            </a:r>
            <a:r>
              <a:rPr lang="en-US" dirty="0" err="1" smtClean="0"/>
              <a:t>Flachbart</a:t>
            </a:r>
            <a:r>
              <a:rPr lang="en-US" dirty="0" smtClean="0"/>
              <a:t> K.</a:t>
            </a:r>
            <a:r>
              <a:rPr lang="cs-CZ" dirty="0" smtClean="0">
                <a:cs typeface="Times New Roman" pitchFamily="18" charset="0"/>
              </a:rPr>
              <a:t>:</a:t>
            </a:r>
            <a:r>
              <a:rPr lang="sk-SK" dirty="0" smtClean="0">
                <a:latin typeface="Times New Roman" pitchFamily="18" charset="0"/>
              </a:rPr>
              <a:t>        </a:t>
            </a:r>
          </a:p>
          <a:p>
            <a:pPr marL="342900" indent="-342900"/>
            <a:r>
              <a:rPr lang="sk-SK" i="1" dirty="0" smtClean="0"/>
              <a:t>	Transport </a:t>
            </a:r>
            <a:r>
              <a:rPr lang="sk-SK" i="1" dirty="0" err="1" smtClean="0"/>
              <a:t>properties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variously</a:t>
            </a:r>
            <a:r>
              <a:rPr lang="sk-SK" i="1" dirty="0" smtClean="0"/>
              <a:t> </a:t>
            </a:r>
            <a:r>
              <a:rPr lang="sk-SK" i="1" dirty="0" err="1" smtClean="0"/>
              <a:t>doped</a:t>
            </a:r>
            <a:r>
              <a:rPr lang="sk-SK" i="1" dirty="0" smtClean="0"/>
              <a:t> SmB</a:t>
            </a:r>
            <a:r>
              <a:rPr lang="sk-SK" i="1" baseline="-25000" dirty="0" smtClean="0"/>
              <a:t>6 </a:t>
            </a:r>
            <a:r>
              <a:rPr lang="sk-SK" i="1" dirty="0" smtClean="0"/>
              <a:t>,</a:t>
            </a:r>
            <a:r>
              <a:rPr lang="sk-SK" i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sk-SK" i="1" dirty="0" smtClean="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Philosophical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cs typeface="Times New Roman" pitchFamily="18" charset="0"/>
              </a:rPr>
              <a:t>Magazine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 96 (20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) 3274-3283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sk-SK" b="1" u="sng" dirty="0" err="1" smtClean="0"/>
              <a:t>Orendáč</a:t>
            </a:r>
            <a:r>
              <a:rPr lang="sk-SK" b="1" u="sng" dirty="0" smtClean="0"/>
              <a:t>  Mat.</a:t>
            </a:r>
            <a:r>
              <a:rPr lang="sk-SK" dirty="0" smtClean="0"/>
              <a:t>, </a:t>
            </a:r>
            <a:r>
              <a:rPr lang="sk-SK" dirty="0" err="1" smtClean="0"/>
              <a:t>Gabáni</a:t>
            </a:r>
            <a:r>
              <a:rPr lang="sk-SK" dirty="0" smtClean="0"/>
              <a:t> S., </a:t>
            </a:r>
            <a:r>
              <a:rPr lang="sk-SK" dirty="0" err="1" smtClean="0"/>
              <a:t>Pristáš</a:t>
            </a:r>
            <a:r>
              <a:rPr lang="sk-SK" dirty="0" smtClean="0"/>
              <a:t> G., </a:t>
            </a:r>
            <a:r>
              <a:rPr lang="sk-SK" dirty="0" err="1" smtClean="0"/>
              <a:t>Gažo</a:t>
            </a:r>
            <a:r>
              <a:rPr lang="sk-SK" dirty="0" smtClean="0"/>
              <a:t> E., </a:t>
            </a:r>
            <a:r>
              <a:rPr lang="sk-SK" dirty="0" err="1" smtClean="0"/>
              <a:t>Diko</a:t>
            </a:r>
            <a:r>
              <a:rPr lang="sk-SK" dirty="0" smtClean="0"/>
              <a:t> P., </a:t>
            </a:r>
            <a:r>
              <a:rPr lang="sk-SK" dirty="0" err="1" smtClean="0"/>
              <a:t>Farkašovský</a:t>
            </a:r>
            <a:r>
              <a:rPr lang="sk-SK" dirty="0" smtClean="0"/>
              <a:t> P., </a:t>
            </a:r>
            <a:r>
              <a:rPr lang="sk-SK" dirty="0" err="1" smtClean="0"/>
              <a:t>Levchenko</a:t>
            </a:r>
            <a:r>
              <a:rPr lang="sk-SK" dirty="0" smtClean="0"/>
              <a:t> A., </a:t>
            </a:r>
            <a:r>
              <a:rPr lang="sk-SK" dirty="0" err="1" smtClean="0"/>
              <a:t>Shitsevalova</a:t>
            </a:r>
            <a:r>
              <a:rPr lang="sk-SK" dirty="0" smtClean="0"/>
              <a:t> N., </a:t>
            </a:r>
            <a:r>
              <a:rPr lang="sk-SK" dirty="0" err="1" smtClean="0"/>
              <a:t>Flachbart</a:t>
            </a:r>
            <a:r>
              <a:rPr lang="sk-SK" dirty="0" smtClean="0"/>
              <a:t> K.: </a:t>
            </a:r>
          </a:p>
          <a:p>
            <a:pPr marL="342900" indent="-342900"/>
            <a:r>
              <a:rPr lang="sk-SK" i="1" dirty="0" smtClean="0"/>
              <a:t>	</a:t>
            </a:r>
            <a:r>
              <a:rPr lang="en-US" i="1" dirty="0" err="1" smtClean="0"/>
              <a:t>Isosbestic</a:t>
            </a:r>
            <a:r>
              <a:rPr lang="en-US" i="1" dirty="0" smtClean="0"/>
              <a:t> points in doped SmB</a:t>
            </a:r>
            <a:r>
              <a:rPr lang="en-US" i="1" baseline="-25000" dirty="0" smtClean="0"/>
              <a:t>6</a:t>
            </a:r>
            <a:r>
              <a:rPr lang="en-US" i="1" dirty="0" smtClean="0"/>
              <a:t> - features of universality and properties tuning</a:t>
            </a:r>
            <a:endParaRPr lang="sk-SK" i="1" dirty="0" smtClean="0"/>
          </a:p>
          <a:p>
            <a:pPr marL="342900" indent="-342900"/>
            <a:r>
              <a:rPr lang="sk-SK" dirty="0" smtClean="0"/>
              <a:t>	</a:t>
            </a:r>
            <a:r>
              <a:rPr lang="sk-SK" dirty="0" err="1" smtClean="0">
                <a:solidFill>
                  <a:srgbClr val="FF0000"/>
                </a:solidFill>
              </a:rPr>
              <a:t>Physical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Review</a:t>
            </a:r>
            <a:r>
              <a:rPr lang="sk-SK" dirty="0" smtClean="0">
                <a:solidFill>
                  <a:srgbClr val="FF0000"/>
                </a:solidFill>
              </a:rPr>
              <a:t> B </a:t>
            </a:r>
            <a:r>
              <a:rPr lang="en-US" dirty="0" smtClean="0">
                <a:solidFill>
                  <a:srgbClr val="FF0000"/>
                </a:solidFill>
              </a:rPr>
              <a:t>96, </a:t>
            </a:r>
            <a:r>
              <a:rPr lang="sk-SK" dirty="0" smtClean="0">
                <a:solidFill>
                  <a:srgbClr val="FF0000"/>
                </a:solidFill>
              </a:rPr>
              <a:t>(2017)</a:t>
            </a:r>
            <a:r>
              <a:rPr lang="en-US" dirty="0" smtClean="0">
                <a:solidFill>
                  <a:srgbClr val="FF0000"/>
                </a:solidFill>
              </a:rPr>
              <a:t> 115101</a:t>
            </a:r>
            <a:endParaRPr lang="sk-SK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sk-SK" dirty="0"/>
              <a:t>Frustrovaný kovový </a:t>
            </a:r>
            <a:r>
              <a:rPr lang="sk-SK" dirty="0" err="1"/>
              <a:t>antiferomagnet</a:t>
            </a:r>
            <a:r>
              <a:rPr lang="sk-SK" dirty="0"/>
              <a:t> TmB</a:t>
            </a:r>
            <a:r>
              <a:rPr lang="sk-SK" baseline="-25000" dirty="0"/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99909"/>
            <a:ext cx="3025472" cy="30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72" y="2996953"/>
            <a:ext cx="4067944" cy="27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107504" y="566124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PRL 101, 177201 (2008) PHYSICAL REVIEW LETTERS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07504" y="594928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K. </a:t>
            </a:r>
            <a:r>
              <a:rPr lang="sk-SK" dirty="0" err="1"/>
              <a:t>Siemensmeyer</a:t>
            </a:r>
            <a:r>
              <a:rPr lang="sk-SK" dirty="0" smtClean="0"/>
              <a:t>,  </a:t>
            </a:r>
            <a:r>
              <a:rPr lang="sk-SK" dirty="0"/>
              <a:t>E. </a:t>
            </a:r>
            <a:r>
              <a:rPr lang="sk-SK" dirty="0" err="1"/>
              <a:t>Wulf</a:t>
            </a:r>
            <a:r>
              <a:rPr lang="sk-SK" dirty="0" smtClean="0"/>
              <a:t>,  </a:t>
            </a:r>
            <a:r>
              <a:rPr lang="sk-SK" dirty="0"/>
              <a:t>H.-J. </a:t>
            </a:r>
            <a:r>
              <a:rPr lang="sk-SK" dirty="0" err="1"/>
              <a:t>Mikeska</a:t>
            </a:r>
            <a:r>
              <a:rPr lang="sk-SK" dirty="0" smtClean="0"/>
              <a:t>,  </a:t>
            </a:r>
          </a:p>
          <a:p>
            <a:r>
              <a:rPr lang="sk-SK" dirty="0" smtClean="0"/>
              <a:t>K</a:t>
            </a:r>
            <a:r>
              <a:rPr lang="sk-SK" dirty="0"/>
              <a:t>. </a:t>
            </a:r>
            <a:r>
              <a:rPr lang="sk-SK" dirty="0" err="1"/>
              <a:t>Flachbart</a:t>
            </a:r>
            <a:r>
              <a:rPr lang="sk-SK" dirty="0" smtClean="0"/>
              <a:t>,  </a:t>
            </a:r>
            <a:r>
              <a:rPr lang="sk-SK" dirty="0"/>
              <a:t>S. </a:t>
            </a:r>
            <a:r>
              <a:rPr lang="sk-SK" dirty="0" err="1" smtClean="0"/>
              <a:t>Gabáni</a:t>
            </a:r>
            <a:r>
              <a:rPr lang="sk-SK" dirty="0" smtClean="0"/>
              <a:t>, </a:t>
            </a:r>
            <a:r>
              <a:rPr lang="sk-SK" dirty="0"/>
              <a:t>S. </a:t>
            </a:r>
            <a:r>
              <a:rPr lang="sk-SK" dirty="0" err="1" smtClean="0"/>
              <a:t>Mat’a</a:t>
            </a:r>
            <a:r>
              <a:rPr lang="sk-SK" dirty="0" err="1"/>
              <a:t>š</a:t>
            </a:r>
            <a:r>
              <a:rPr lang="sk-SK" dirty="0" smtClean="0"/>
              <a:t>, </a:t>
            </a:r>
            <a:r>
              <a:rPr lang="sk-SK" dirty="0"/>
              <a:t>P. </a:t>
            </a:r>
            <a:r>
              <a:rPr lang="sk-SK" dirty="0" err="1" smtClean="0"/>
              <a:t>Priputen</a:t>
            </a:r>
            <a:r>
              <a:rPr lang="sk-SK" dirty="0" smtClean="0"/>
              <a:t>, </a:t>
            </a:r>
          </a:p>
          <a:p>
            <a:r>
              <a:rPr lang="sk-SK" dirty="0" smtClean="0"/>
              <a:t>A</a:t>
            </a:r>
            <a:r>
              <a:rPr lang="sk-SK" dirty="0"/>
              <a:t>. </a:t>
            </a:r>
            <a:r>
              <a:rPr lang="sk-SK" dirty="0" err="1"/>
              <a:t>Efdokimova</a:t>
            </a:r>
            <a:r>
              <a:rPr lang="sk-SK" dirty="0" smtClean="0"/>
              <a:t>,  and </a:t>
            </a:r>
            <a:r>
              <a:rPr lang="sk-SK" dirty="0"/>
              <a:t>N. </a:t>
            </a:r>
            <a:r>
              <a:rPr lang="sk-SK" dirty="0" err="1"/>
              <a:t>Shitsevalova</a:t>
            </a:r>
            <a:endParaRPr lang="sk-SK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03539"/>
            <a:ext cx="3600400" cy="149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8640" y="1484784"/>
            <a:ext cx="3169744" cy="23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Rotačný </a:t>
            </a:r>
            <a:r>
              <a:rPr lang="sk-SK" dirty="0" err="1" smtClean="0"/>
              <a:t>magnetokalorický</a:t>
            </a:r>
            <a:r>
              <a:rPr lang="sk-SK" dirty="0" smtClean="0"/>
              <a:t> jav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95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13681"/>
            <a:ext cx="3352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771800" y="48691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Potrebné poznať S</a:t>
            </a:r>
            <a:r>
              <a:rPr lang="en-US" baseline="-25000" dirty="0" smtClean="0"/>
              <a:t>c</a:t>
            </a:r>
            <a:r>
              <a:rPr lang="en-US" dirty="0" smtClean="0"/>
              <a:t>(T, H) a </a:t>
            </a:r>
            <a:r>
              <a:rPr lang="sk-SK" dirty="0" smtClean="0"/>
              <a:t>S</a:t>
            </a:r>
            <a:r>
              <a:rPr lang="en-US" baseline="-25000" dirty="0"/>
              <a:t>a</a:t>
            </a:r>
            <a:r>
              <a:rPr lang="en-US" dirty="0" smtClean="0"/>
              <a:t>(T, H)</a:t>
            </a:r>
          </a:p>
          <a:p>
            <a:pPr>
              <a:buFontTx/>
              <a:buChar char="-"/>
            </a:pPr>
            <a:r>
              <a:rPr lang="en-US" dirty="0" err="1" smtClean="0"/>
              <a:t>Izentropick</a:t>
            </a:r>
            <a:r>
              <a:rPr lang="sk-SK" dirty="0" smtClean="0"/>
              <a:t>ý rozdiel =</a:t>
            </a:r>
            <a:r>
              <a:rPr lang="en-US" dirty="0" smtClean="0"/>
              <a:t>&gt; </a:t>
            </a:r>
            <a:r>
              <a:rPr lang="el-GR" dirty="0" smtClean="0"/>
              <a:t>Δ</a:t>
            </a:r>
            <a:r>
              <a:rPr lang="en-US" dirty="0" smtClean="0"/>
              <a:t>T 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Meranie</a:t>
            </a:r>
            <a:r>
              <a:rPr lang="en-US" dirty="0" smtClean="0"/>
              <a:t> </a:t>
            </a:r>
            <a:r>
              <a:rPr lang="en-US" dirty="0" err="1" smtClean="0"/>
              <a:t>tepelnej</a:t>
            </a:r>
            <a:r>
              <a:rPr lang="en-US" dirty="0" smtClean="0"/>
              <a:t> </a:t>
            </a:r>
            <a:r>
              <a:rPr lang="en-US" dirty="0" err="1" smtClean="0"/>
              <a:t>kapacity</a:t>
            </a:r>
            <a:endParaRPr lang="sk-SK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7504" y="2314550"/>
          <a:ext cx="4076700" cy="2914650"/>
        </p:xfrm>
        <a:graphic>
          <a:graphicData uri="http://schemas.openxmlformats.org/presentationml/2006/ole">
            <p:oleObj spid="_x0000_s1025" name="Graph" r:id="rId3" imgW="3912413" imgH="3078480" progId="Origin50.Graph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27984" y="2348458"/>
          <a:ext cx="4124325" cy="2952750"/>
        </p:xfrm>
        <a:graphic>
          <a:graphicData uri="http://schemas.openxmlformats.org/presentationml/2006/ole">
            <p:oleObj spid="_x0000_s1027" name="Graph" r:id="rId4" imgW="3957523" imgH="3108960" progId="Origin50.Graph">
              <p:embed/>
            </p:oleObj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11560" y="1209526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PPMS</a:t>
            </a:r>
          </a:p>
          <a:p>
            <a:pPr>
              <a:buFontTx/>
              <a:buChar char="-"/>
            </a:pPr>
            <a:r>
              <a:rPr lang="en-US" dirty="0" smtClean="0"/>
              <a:t>B = 0 – 4.8 T</a:t>
            </a:r>
          </a:p>
          <a:p>
            <a:pPr>
              <a:buFontTx/>
              <a:buChar char="-"/>
            </a:pPr>
            <a:r>
              <a:rPr lang="en-US" dirty="0" smtClean="0"/>
              <a:t>T = </a:t>
            </a:r>
            <a:r>
              <a:rPr lang="sk-SK" dirty="0" smtClean="0"/>
              <a:t>2</a:t>
            </a:r>
            <a:r>
              <a:rPr lang="en-US" dirty="0" smtClean="0"/>
              <a:t> – 60 K</a:t>
            </a:r>
            <a:endParaRPr lang="sk-S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8084" y="5353739"/>
            <a:ext cx="4914156" cy="12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Entropia</a:t>
            </a:r>
            <a:endParaRPr lang="sk-SK" dirty="0"/>
          </a:p>
        </p:txBody>
      </p:sp>
      <p:pic>
        <p:nvPicPr>
          <p:cNvPr id="4" name="Obrázok 3" descr="D:\USERS\GABCY_OFFICE\Papers\Gabani\In Preparation\2017_R-MCE_TmB4_paper\Figs\JPG\Fig2a_v2.jpg"/>
          <p:cNvPicPr/>
          <p:nvPr/>
        </p:nvPicPr>
        <p:blipFill>
          <a:blip r:embed="rId2" cstate="print"/>
          <a:srcRect l="8812" t="13399" r="7049" b="6699"/>
          <a:stretch>
            <a:fillRect/>
          </a:stretch>
        </p:blipFill>
        <p:spPr bwMode="auto">
          <a:xfrm>
            <a:off x="251520" y="1916832"/>
            <a:ext cx="4123580" cy="30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D:\USERS\GABCY_OFFICE\Papers\Gabani\In Preparation\2017_R-MCE_TmB4_paper\Figs\JPG\Fig2b_v2.jpg"/>
          <p:cNvPicPr/>
          <p:nvPr/>
        </p:nvPicPr>
        <p:blipFill>
          <a:blip r:embed="rId3" cstate="print"/>
          <a:srcRect l="8812" t="13308" r="7049" b="6654"/>
          <a:stretch>
            <a:fillRect/>
          </a:stretch>
        </p:blipFill>
        <p:spPr bwMode="auto">
          <a:xfrm>
            <a:off x="4716016" y="1916832"/>
            <a:ext cx="4123580" cy="311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Adiabtick</a:t>
            </a:r>
            <a:r>
              <a:rPr lang="sk-SK" dirty="0" smtClean="0"/>
              <a:t>á zmena teploty</a:t>
            </a:r>
            <a:endParaRPr lang="sk-SK" dirty="0"/>
          </a:p>
        </p:txBody>
      </p:sp>
      <p:pic>
        <p:nvPicPr>
          <p:cNvPr id="4" name="Obrázok 3" descr="D:\USERS\GABCY_OFFICE\Papers\Gabani\In Preparation\2017_R-MCE_TmB4_paper\Figs\Fig3b.jpg"/>
          <p:cNvPicPr/>
          <p:nvPr/>
        </p:nvPicPr>
        <p:blipFill>
          <a:blip r:embed="rId2" cstate="print"/>
          <a:srcRect l="8787" t="13353" r="7029" b="6677"/>
          <a:stretch>
            <a:fillRect/>
          </a:stretch>
        </p:blipFill>
        <p:spPr bwMode="auto">
          <a:xfrm>
            <a:off x="1907704" y="1772816"/>
            <a:ext cx="5178425" cy="38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627784" y="595102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Predpoveď pre </a:t>
            </a:r>
            <a:r>
              <a:rPr lang="el-GR" dirty="0" smtClean="0"/>
              <a:t>Δ</a:t>
            </a:r>
            <a:r>
              <a:rPr lang="sk-SK" dirty="0" smtClean="0"/>
              <a:t>T </a:t>
            </a:r>
            <a:r>
              <a:rPr lang="sk-SK" dirty="0" smtClean="0"/>
              <a:t>potvrdiť experimentom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overenie </a:t>
            </a:r>
            <a:r>
              <a:rPr lang="el-GR" dirty="0" smtClean="0"/>
              <a:t>Δ</a:t>
            </a:r>
            <a:r>
              <a:rPr lang="sk-SK" dirty="0" smtClean="0"/>
              <a:t>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sk-SK" dirty="0" smtClean="0"/>
              <a:t>PPMS </a:t>
            </a:r>
            <a:r>
              <a:rPr lang="sk-SK" dirty="0" err="1" smtClean="0"/>
              <a:t>rotátor</a:t>
            </a:r>
            <a:endParaRPr lang="sk-SK" dirty="0" smtClean="0"/>
          </a:p>
          <a:p>
            <a:r>
              <a:rPr lang="sk-SK" dirty="0" smtClean="0"/>
              <a:t>Vyrobenie nového držiaka</a:t>
            </a:r>
          </a:p>
          <a:p>
            <a:r>
              <a:rPr lang="sk-SK" dirty="0" err="1" smtClean="0"/>
              <a:t>Adiabaticky</a:t>
            </a:r>
            <a:r>
              <a:rPr lang="sk-SK" dirty="0" smtClean="0"/>
              <a:t> </a:t>
            </a:r>
            <a:r>
              <a:rPr lang="sk-SK" dirty="0" smtClean="0"/>
              <a:t>oddelená </a:t>
            </a:r>
            <a:r>
              <a:rPr lang="sk-SK" dirty="0" smtClean="0"/>
              <a:t>vzorka</a:t>
            </a:r>
          </a:p>
          <a:p>
            <a:r>
              <a:rPr lang="sk-SK" dirty="0" smtClean="0"/>
              <a:t>Meranie T </a:t>
            </a:r>
            <a:r>
              <a:rPr lang="sk-SK" dirty="0" err="1" smtClean="0"/>
              <a:t>vs</a:t>
            </a:r>
            <a:r>
              <a:rPr lang="sk-SK" dirty="0" smtClean="0"/>
              <a:t> alfa </a:t>
            </a:r>
            <a:endParaRPr lang="sk-SK" dirty="0"/>
          </a:p>
        </p:txBody>
      </p:sp>
      <p:pic>
        <p:nvPicPr>
          <p:cNvPr id="4" name="Obrázok 3" descr="D:\USERS\GABCY_OFFICE\Papers\Gabani\In Preparation\2018_R-MCE_TmB4_paper\Figs\2018_New\R-calorim_popis_cisla.jpg"/>
          <p:cNvPicPr/>
          <p:nvPr/>
        </p:nvPicPr>
        <p:blipFill>
          <a:blip r:embed="rId2" cstate="print"/>
          <a:srcRect l="14998" t="2510" r="11249" b="-35135"/>
          <a:stretch>
            <a:fillRect/>
          </a:stretch>
        </p:blipFill>
        <p:spPr bwMode="auto">
          <a:xfrm>
            <a:off x="5940152" y="2132856"/>
            <a:ext cx="2520280" cy="3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303</Words>
  <Application>Microsoft Office PowerPoint</Application>
  <PresentationFormat>Prezentácia na obrazovke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Motív Office</vt:lpstr>
      <vt:lpstr>Graph</vt:lpstr>
      <vt:lpstr>Vplyv hydrostatického tlaku a substitúcie na silne korelované systémy</vt:lpstr>
      <vt:lpstr>I. Vplyv tlaku na supravodivosť</vt:lpstr>
      <vt:lpstr>II. Vplyv substitúcie na topologický kondovský izolátor SmB6</vt:lpstr>
      <vt:lpstr>Frustrovaný kovový antiferomagnet TmB4</vt:lpstr>
      <vt:lpstr>Rotačný magnetokalorický jav</vt:lpstr>
      <vt:lpstr>Meranie tepelnej kapacity</vt:lpstr>
      <vt:lpstr>Entropia</vt:lpstr>
      <vt:lpstr>Adiabtická zmena teploty</vt:lpstr>
      <vt:lpstr>Experimentálne overenie ΔT</vt:lpstr>
      <vt:lpstr>Experimentálne overenie ΔT</vt:lpstr>
      <vt:lpstr>Kontinuálne meranie T vs alfa</vt:lpstr>
      <vt:lpstr>Publikácia</vt:lpstr>
      <vt:lpstr>Ďalší postup</vt:lpstr>
      <vt:lpstr>Záver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hydrostatického tlaku a substitúcie na silne korelované systémy</dc:title>
  <dc:creator>ofnt</dc:creator>
  <cp:lastModifiedBy>ofnt</cp:lastModifiedBy>
  <cp:revision>35</cp:revision>
  <dcterms:created xsi:type="dcterms:W3CDTF">2018-06-21T07:06:56Z</dcterms:created>
  <dcterms:modified xsi:type="dcterms:W3CDTF">2018-06-25T14:05:18Z</dcterms:modified>
</cp:coreProperties>
</file>