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59" r:id="rId6"/>
    <p:sldId id="271" r:id="rId7"/>
    <p:sldId id="274" r:id="rId8"/>
    <p:sldId id="273" r:id="rId9"/>
    <p:sldId id="265" r:id="rId10"/>
    <p:sldId id="269" r:id="rId11"/>
    <p:sldId id="267" r:id="rId12"/>
    <p:sldId id="260" r:id="rId13"/>
    <p:sldId id="276" r:id="rId14"/>
    <p:sldId id="261" r:id="rId15"/>
    <p:sldId id="263" r:id="rId16"/>
    <p:sldId id="262" r:id="rId17"/>
    <p:sldId id="272" r:id="rId18"/>
    <p:sldId id="264" r:id="rId19"/>
    <p:sldId id="270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6537-77EF-4B3F-B705-FAEF822333F0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D3FFD-A189-419E-B519-751120A49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5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3FFD-A189-419E-B519-751120A490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05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32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92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40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5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7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6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7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7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E43F-261F-43E0-BD8B-B766BD7E81B7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2B5E-FA74-4E6E-B048-F8C42E70BF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Magnetické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vlastnosti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vybraných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rýchlochladených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kompozitných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materiálov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s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amorfnou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nanokryštalickou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štruktúrou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/>
          <a:lstStyle/>
          <a:p>
            <a:r>
              <a:rPr lang="sk-SK" dirty="0" smtClean="0"/>
              <a:t>Branislav Kunca</a:t>
            </a:r>
          </a:p>
          <a:p>
            <a:r>
              <a:rPr lang="sk-SK" dirty="0" smtClean="0"/>
              <a:t>Školiteľ: Ivan </a:t>
            </a:r>
            <a:r>
              <a:rPr lang="sk-SK" dirty="0" err="1" smtClean="0"/>
              <a:t>Škorvánek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LNAM, ÚEF SAV						    Doktorandský seminár, 27.06.2018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4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tvrdé zliatiny</a:t>
            </a:r>
            <a:br>
              <a:rPr lang="sk-SK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MnBi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MnAl</a:t>
            </a:r>
            <a:endParaRPr lang="sk-SK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sk-SK" sz="2800" dirty="0" smtClean="0"/>
              <a:t>I. </a:t>
            </a:r>
            <a:r>
              <a:rPr lang="sk-SK" sz="2800" dirty="0" err="1" smtClean="0"/>
              <a:t>Janotová</a:t>
            </a:r>
            <a:r>
              <a:rPr lang="sk-SK" sz="2800" dirty="0" smtClean="0"/>
              <a:t> et al.,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Alloys</a:t>
            </a:r>
            <a:r>
              <a:rPr lang="sk-SK" i="1" dirty="0"/>
              <a:t> and </a:t>
            </a:r>
            <a:r>
              <a:rPr lang="sk-SK" i="1" dirty="0" err="1"/>
              <a:t>Compounds</a:t>
            </a:r>
            <a:r>
              <a:rPr lang="sk-SK" i="1" dirty="0"/>
              <a:t> </a:t>
            </a:r>
            <a:r>
              <a:rPr lang="sk-SK" b="1" dirty="0"/>
              <a:t>749</a:t>
            </a:r>
            <a:r>
              <a:rPr lang="sk-SK" i="1" dirty="0"/>
              <a:t> </a:t>
            </a:r>
            <a:r>
              <a:rPr lang="sk-SK" dirty="0"/>
              <a:t>(2018) </a:t>
            </a:r>
            <a:r>
              <a:rPr lang="sk-SK" dirty="0" smtClean="0"/>
              <a:t>128-133</a:t>
            </a:r>
          </a:p>
          <a:p>
            <a:endParaRPr lang="sk-SK" dirty="0"/>
          </a:p>
          <a:p>
            <a:r>
              <a:rPr lang="sk-SK" dirty="0" smtClean="0"/>
              <a:t>Ďalší výskum:</a:t>
            </a:r>
          </a:p>
          <a:p>
            <a:pPr lvl="1"/>
            <a:r>
              <a:rPr lang="sk-SK" dirty="0" smtClean="0"/>
              <a:t>Časová degradácia α-</a:t>
            </a:r>
            <a:r>
              <a:rPr lang="sk-SK" dirty="0" err="1" smtClean="0"/>
              <a:t>MnBi</a:t>
            </a:r>
            <a:r>
              <a:rPr lang="sk-SK" dirty="0" smtClean="0"/>
              <a:t> fázy.</a:t>
            </a:r>
          </a:p>
          <a:p>
            <a:pPr lvl="1"/>
            <a:endParaRPr lang="sk-SK" dirty="0"/>
          </a:p>
          <a:p>
            <a:pPr lvl="1"/>
            <a:r>
              <a:rPr lang="sk-SK" dirty="0" smtClean="0"/>
              <a:t>Tepelné spracovanie </a:t>
            </a:r>
            <a:r>
              <a:rPr lang="sk-SK" dirty="0" err="1" smtClean="0"/>
              <a:t>MnAl</a:t>
            </a:r>
            <a:r>
              <a:rPr lang="sk-SK" dirty="0" smtClean="0"/>
              <a:t> vo</a:t>
            </a:r>
          </a:p>
          <a:p>
            <a:pPr marL="457200" lvl="1" indent="0">
              <a:buNone/>
            </a:pPr>
            <a:r>
              <a:rPr lang="sk-SK" dirty="0"/>
              <a:t> </a:t>
            </a:r>
            <a:r>
              <a:rPr lang="sk-SK" dirty="0" smtClean="0"/>
              <a:t>   vysokých magnetických poliach.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" t="3822" r="1062" b="639"/>
          <a:stretch/>
        </p:blipFill>
        <p:spPr>
          <a:xfrm>
            <a:off x="4913745" y="2429103"/>
            <a:ext cx="7146658" cy="294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Dokumenty\Škola\Škola\5. LS\ing\pictures\kryštalizácia.jpg"/>
          <p:cNvPicPr>
            <a:picLocks noChangeAspect="1" noChangeArrowheads="1"/>
          </p:cNvPicPr>
          <p:nvPr/>
        </p:nvPicPr>
        <p:blipFill>
          <a:blip r:embed="rId2" cstate="print"/>
          <a:srcRect l="4395" r="1953"/>
          <a:stretch>
            <a:fillRect/>
          </a:stretch>
        </p:blipFill>
        <p:spPr bwMode="auto">
          <a:xfrm>
            <a:off x="158149" y="4743222"/>
            <a:ext cx="6771513" cy="21019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Nanokryštalické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 magneticky mäkké materiály</a:t>
            </a:r>
            <a:endParaRPr lang="sk-SK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en-US" dirty="0" smtClean="0"/>
              <a:t>FM</a:t>
            </a:r>
            <a:r>
              <a:rPr lang="en-US" baseline="-25000" dirty="0" smtClean="0"/>
              <a:t>[66-91]</a:t>
            </a:r>
            <a:r>
              <a:rPr lang="en-US" dirty="0" smtClean="0"/>
              <a:t>TM</a:t>
            </a:r>
            <a:r>
              <a:rPr lang="en-US" baseline="-25000" dirty="0" smtClean="0"/>
              <a:t>[2-8]</a:t>
            </a:r>
            <a:r>
              <a:rPr lang="en-US" dirty="0" smtClean="0"/>
              <a:t>M</a:t>
            </a:r>
            <a:r>
              <a:rPr lang="en-US" baseline="-25000" dirty="0" smtClean="0"/>
              <a:t>[2-31]</a:t>
            </a:r>
            <a:r>
              <a:rPr lang="en-US" dirty="0" smtClean="0"/>
              <a:t>NM</a:t>
            </a:r>
            <a:r>
              <a:rPr lang="en-US" baseline="-25000" dirty="0" smtClean="0"/>
              <a:t>[0-1] </a:t>
            </a:r>
            <a:endParaRPr lang="sk-SK" baseline="-25000" dirty="0" smtClean="0"/>
          </a:p>
          <a:p>
            <a:pPr lvl="1"/>
            <a:r>
              <a:rPr lang="sk-SK" dirty="0" smtClean="0"/>
              <a:t>FM: feromagnetický kov (</a:t>
            </a:r>
            <a:r>
              <a:rPr lang="sk-SK" dirty="0" err="1" smtClean="0"/>
              <a:t>Fe</a:t>
            </a:r>
            <a:r>
              <a:rPr lang="sk-SK" dirty="0" smtClean="0"/>
              <a:t>, </a:t>
            </a:r>
            <a:r>
              <a:rPr lang="sk-SK" dirty="0" err="1" smtClean="0"/>
              <a:t>Co</a:t>
            </a:r>
            <a:r>
              <a:rPr lang="sk-SK" dirty="0" smtClean="0"/>
              <a:t>, </a:t>
            </a:r>
            <a:r>
              <a:rPr lang="sk-SK" dirty="0" err="1" smtClean="0"/>
              <a:t>Ni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TM: prechodný kov (</a:t>
            </a:r>
            <a:r>
              <a:rPr lang="sk-SK" dirty="0" err="1" smtClean="0"/>
              <a:t>Zr</a:t>
            </a:r>
            <a:r>
              <a:rPr lang="sk-SK" dirty="0" smtClean="0"/>
              <a:t>, </a:t>
            </a:r>
            <a:r>
              <a:rPr lang="sk-SK" dirty="0" err="1" smtClean="0"/>
              <a:t>Hf</a:t>
            </a:r>
            <a:r>
              <a:rPr lang="sk-SK" dirty="0" smtClean="0"/>
              <a:t>, </a:t>
            </a:r>
            <a:r>
              <a:rPr lang="sk-SK" dirty="0" err="1" smtClean="0"/>
              <a:t>Nb</a:t>
            </a:r>
            <a:r>
              <a:rPr lang="sk-SK" dirty="0" smtClean="0"/>
              <a:t>, </a:t>
            </a:r>
            <a:r>
              <a:rPr lang="sk-SK" dirty="0" err="1" smtClean="0"/>
              <a:t>Mo</a:t>
            </a:r>
            <a:r>
              <a:rPr lang="sk-SK" dirty="0" smtClean="0"/>
              <a:t>,...)</a:t>
            </a:r>
          </a:p>
          <a:p>
            <a:pPr lvl="1"/>
            <a:r>
              <a:rPr lang="sk-SK" dirty="0" smtClean="0"/>
              <a:t>M: </a:t>
            </a:r>
            <a:r>
              <a:rPr lang="sk-SK" dirty="0" err="1" smtClean="0"/>
              <a:t>polokov</a:t>
            </a:r>
            <a:r>
              <a:rPr lang="sk-SK" dirty="0" smtClean="0"/>
              <a:t> (Si, </a:t>
            </a:r>
            <a:r>
              <a:rPr lang="sk-SK" dirty="0" err="1" smtClean="0"/>
              <a:t>Al</a:t>
            </a:r>
            <a:r>
              <a:rPr lang="sk-SK" dirty="0" smtClean="0"/>
              <a:t>, B,...)</a:t>
            </a:r>
          </a:p>
          <a:p>
            <a:pPr lvl="1"/>
            <a:r>
              <a:rPr lang="sk-SK" dirty="0" smtClean="0"/>
              <a:t>NM: vzácny kov (Au, </a:t>
            </a:r>
            <a:r>
              <a:rPr lang="sk-SK" dirty="0" err="1" smtClean="0"/>
              <a:t>Cu</a:t>
            </a:r>
            <a:r>
              <a:rPr lang="sk-SK" dirty="0" smtClean="0"/>
              <a:t>)</a:t>
            </a:r>
          </a:p>
          <a:p>
            <a:endParaRPr lang="sk-SK" sz="2400" dirty="0" smtClean="0"/>
          </a:p>
          <a:p>
            <a:r>
              <a:rPr lang="sk-SK" dirty="0" smtClean="0"/>
              <a:t>Proces </a:t>
            </a:r>
            <a:r>
              <a:rPr lang="sk-SK" dirty="0" err="1" smtClean="0"/>
              <a:t>nanokryštalizácie</a:t>
            </a:r>
            <a:r>
              <a:rPr lang="sk-SK" dirty="0" smtClean="0"/>
              <a:t>:</a:t>
            </a:r>
          </a:p>
          <a:p>
            <a:endParaRPr lang="sk-SK" sz="2600" dirty="0" smtClean="0"/>
          </a:p>
          <a:p>
            <a:pPr lvl="1"/>
            <a:endParaRPr lang="sk-SK" sz="2200" dirty="0" smtClean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4" t="2378" r="7932" b="3743"/>
          <a:stretch/>
        </p:blipFill>
        <p:spPr>
          <a:xfrm>
            <a:off x="7418315" y="1825624"/>
            <a:ext cx="3462122" cy="3335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8" t="1569" r="5105" b="4335"/>
          <a:stretch/>
        </p:blipFill>
        <p:spPr>
          <a:xfrm>
            <a:off x="7406160" y="1605371"/>
            <a:ext cx="4434858" cy="51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Konvenčné </a:t>
            </a: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vs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. rýchle žíhanie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sk-SK" dirty="0" smtClean="0"/>
              <a:t>Požiadavky na proces </a:t>
            </a:r>
            <a:r>
              <a:rPr lang="sk-SK" dirty="0" err="1" smtClean="0"/>
              <a:t>nanokryštalizácie</a:t>
            </a:r>
            <a:endParaRPr lang="sk-SK" dirty="0" smtClean="0"/>
          </a:p>
          <a:p>
            <a:pPr lvl="1"/>
            <a:r>
              <a:rPr lang="sk-SK" dirty="0" smtClean="0"/>
              <a:t>maximálna rýchlosť </a:t>
            </a:r>
            <a:r>
              <a:rPr lang="sk-SK" dirty="0" err="1" smtClean="0"/>
              <a:t>nukleácie</a:t>
            </a:r>
            <a:r>
              <a:rPr lang="sk-SK" dirty="0" smtClean="0"/>
              <a:t> (NM: Cu, Au,... )</a:t>
            </a:r>
          </a:p>
          <a:p>
            <a:pPr lvl="1"/>
            <a:r>
              <a:rPr lang="sk-SK" dirty="0" smtClean="0"/>
              <a:t>malá rýchlosť rastu zŕn (TM: </a:t>
            </a:r>
            <a:r>
              <a:rPr lang="sk-SK" dirty="0" err="1" smtClean="0"/>
              <a:t>Zr</a:t>
            </a:r>
            <a:r>
              <a:rPr lang="sk-SK" dirty="0" smtClean="0"/>
              <a:t>, </a:t>
            </a:r>
            <a:r>
              <a:rPr lang="sk-SK" dirty="0" err="1" smtClean="0"/>
              <a:t>Hf</a:t>
            </a:r>
            <a:r>
              <a:rPr lang="sk-SK" dirty="0" smtClean="0"/>
              <a:t>, Nb, Mo,...)</a:t>
            </a:r>
          </a:p>
          <a:p>
            <a:pPr lvl="1"/>
            <a:r>
              <a:rPr lang="sk-SK" dirty="0" smtClean="0"/>
              <a:t>vytvorenie magneticky mäkkých zlúčenín.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Konvenčné žíhanie</a:t>
            </a:r>
          </a:p>
          <a:p>
            <a:pPr lvl="1"/>
            <a:r>
              <a:rPr lang="sk-SK" dirty="0" smtClean="0"/>
              <a:t>Teplota žíhania: T</a:t>
            </a:r>
            <a:r>
              <a:rPr lang="sk-SK" baseline="-25000" dirty="0" smtClean="0"/>
              <a:t>a</a:t>
            </a:r>
            <a:r>
              <a:rPr lang="sk-SK" dirty="0" smtClean="0"/>
              <a:t> </a:t>
            </a:r>
            <a:r>
              <a:rPr lang="sk-SK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 </a:t>
            </a:r>
            <a:r>
              <a:rPr lang="sk-SK" dirty="0" smtClean="0">
                <a:cs typeface="Times New Roman"/>
              </a:rPr>
              <a:t>T</a:t>
            </a:r>
            <a:r>
              <a:rPr lang="sk-SK" baseline="-25000" dirty="0" smtClean="0">
                <a:cs typeface="Times New Roman"/>
              </a:rPr>
              <a:t>x1</a:t>
            </a:r>
          </a:p>
          <a:p>
            <a:pPr lvl="1"/>
            <a:r>
              <a:rPr lang="sk-SK" dirty="0" smtClean="0"/>
              <a:t>Čas žíhania: t</a:t>
            </a:r>
            <a:r>
              <a:rPr lang="sk-SK" baseline="-25000" dirty="0" smtClean="0"/>
              <a:t>a</a:t>
            </a:r>
            <a:r>
              <a:rPr lang="sk-SK" dirty="0" smtClean="0"/>
              <a:t> </a:t>
            </a:r>
            <a:r>
              <a:rPr lang="sk-SK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 </a:t>
            </a:r>
            <a:r>
              <a:rPr lang="sk-SK" dirty="0" smtClean="0"/>
              <a:t>1h</a:t>
            </a:r>
          </a:p>
          <a:p>
            <a:r>
              <a:rPr lang="sk-SK" dirty="0" smtClean="0"/>
              <a:t>Rýchle žíhanie </a:t>
            </a:r>
            <a:r>
              <a:rPr lang="sk-SK" dirty="0"/>
              <a:t>(</a:t>
            </a:r>
            <a:r>
              <a:rPr lang="el-GR" dirty="0"/>
              <a:t>α</a:t>
            </a:r>
            <a:r>
              <a:rPr lang="sk-SK" dirty="0"/>
              <a:t> </a:t>
            </a:r>
            <a:r>
              <a:rPr lang="sk-SK" dirty="0">
                <a:latin typeface="Tahoma" pitchFamily="34" charset="0"/>
                <a:ea typeface="Tahoma" pitchFamily="34" charset="0"/>
                <a:cs typeface="Tahoma" pitchFamily="34" charset="0"/>
              </a:rPr>
              <a:t>~</a:t>
            </a:r>
            <a:r>
              <a:rPr lang="sk-SK" dirty="0" smtClean="0"/>
              <a:t> 10</a:t>
            </a:r>
            <a:r>
              <a:rPr lang="sk-SK" baseline="30000" dirty="0" smtClean="0"/>
              <a:t>2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dirty="0" smtClean="0"/>
              <a:t>10</a:t>
            </a:r>
            <a:r>
              <a:rPr lang="sk-SK" baseline="30000" dirty="0" smtClean="0"/>
              <a:t>3</a:t>
            </a:r>
            <a:r>
              <a:rPr lang="sk-SK" dirty="0" smtClean="0"/>
              <a:t> </a:t>
            </a:r>
            <a:r>
              <a:rPr lang="sk-SK" dirty="0"/>
              <a:t>K/s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Teplota žíhania: T</a:t>
            </a:r>
            <a:r>
              <a:rPr lang="sk-SK" baseline="-25000" dirty="0" smtClean="0"/>
              <a:t>a</a:t>
            </a:r>
            <a:r>
              <a:rPr lang="sk-SK" dirty="0" smtClean="0"/>
              <a:t> </a:t>
            </a:r>
            <a:r>
              <a:rPr lang="sk-SK" dirty="0">
                <a:ea typeface="Tahoma" pitchFamily="34" charset="0"/>
                <a:cs typeface="Times New Roman" pitchFamily="18" charset="0"/>
                <a:sym typeface="Symbol"/>
              </a:rPr>
              <a:t>  </a:t>
            </a:r>
            <a:r>
              <a:rPr lang="sk-SK" dirty="0" smtClean="0">
                <a:cs typeface="Times New Roman"/>
              </a:rPr>
              <a:t>T</a:t>
            </a:r>
            <a:r>
              <a:rPr lang="sk-SK" baseline="-25000" dirty="0" smtClean="0">
                <a:cs typeface="Times New Roman"/>
              </a:rPr>
              <a:t>x1</a:t>
            </a:r>
            <a:r>
              <a:rPr lang="sk-SK" dirty="0">
                <a:cs typeface="Times New Roman"/>
              </a:rPr>
              <a:t> </a:t>
            </a:r>
            <a:r>
              <a:rPr lang="sk-SK" dirty="0" smtClean="0">
                <a:cs typeface="Times New Roman"/>
              </a:rPr>
              <a:t>(</a:t>
            </a:r>
            <a:r>
              <a:rPr lang="sk-SK" dirty="0" smtClean="0">
                <a:ea typeface="Tahoma" pitchFamily="34" charset="0"/>
                <a:cs typeface="Times New Roman" pitchFamily="18" charset="0"/>
                <a:sym typeface="Symbol"/>
              </a:rPr>
              <a:t> </a:t>
            </a:r>
            <a:r>
              <a:rPr lang="sk-SK" dirty="0" err="1" smtClean="0">
                <a:cs typeface="Times New Roman"/>
              </a:rPr>
              <a:t>T</a:t>
            </a:r>
            <a:r>
              <a:rPr lang="sk-SK" baseline="-25000" dirty="0" err="1" smtClean="0">
                <a:cs typeface="Times New Roman"/>
              </a:rPr>
              <a:t>g</a:t>
            </a:r>
            <a:r>
              <a:rPr lang="sk-SK" dirty="0" smtClean="0">
                <a:ea typeface="Tahoma" pitchFamily="34" charset="0"/>
                <a:cs typeface="Times New Roman" pitchFamily="18" charset="0"/>
                <a:sym typeface="Symbol"/>
              </a:rPr>
              <a:t>)</a:t>
            </a:r>
            <a:endParaRPr lang="sk-SK" dirty="0" smtClean="0">
              <a:cs typeface="Times New Roman"/>
            </a:endParaRPr>
          </a:p>
          <a:p>
            <a:pPr lvl="1"/>
            <a:r>
              <a:rPr lang="sk-SK" dirty="0" smtClean="0"/>
              <a:t>Čas žíhania: t</a:t>
            </a:r>
            <a:r>
              <a:rPr lang="sk-SK" baseline="-25000" dirty="0" smtClean="0"/>
              <a:t>a</a:t>
            </a:r>
            <a:r>
              <a:rPr lang="sk-SK" dirty="0" smtClean="0"/>
              <a:t> </a:t>
            </a:r>
            <a:r>
              <a:rPr lang="sk-SK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</a:t>
            </a:r>
            <a:r>
              <a:rPr lang="sk-SK" dirty="0" smtClean="0">
                <a:ea typeface="Tahoma" pitchFamily="34" charset="0"/>
                <a:cs typeface="Tahoma" pitchFamily="34" charset="0"/>
              </a:rPr>
              <a:t> 4 - 30s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37" y="2635501"/>
            <a:ext cx="5183716" cy="37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7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Rýchle žíhanie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5"/>
          </a:xfrm>
        </p:spPr>
        <p:txBody>
          <a:bodyPr/>
          <a:lstStyle/>
          <a:p>
            <a:r>
              <a:rPr lang="sk-SK" dirty="0" smtClean="0"/>
              <a:t>Žíhacia </a:t>
            </a:r>
            <a:r>
              <a:rPr lang="sk-SK" dirty="0" smtClean="0"/>
              <a:t>aparatúra</a:t>
            </a: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13" b="-23713"/>
          <a:stretch/>
        </p:blipFill>
        <p:spPr>
          <a:xfrm>
            <a:off x="3343565" y="1788680"/>
            <a:ext cx="8783784" cy="65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2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8229392"/>
              </p:ext>
            </p:extLst>
          </p:nvPr>
        </p:nvGraphicFramePr>
        <p:xfrm>
          <a:off x="6403975" y="2249488"/>
          <a:ext cx="5516563" cy="4186237"/>
        </p:xfrm>
        <a:graphic>
          <a:graphicData uri="http://schemas.openxmlformats.org/presentationml/2006/ole">
            <p:oleObj spid="_x0000_s1122" name="Graph" r:id="rId3" imgW="3399120" imgH="2574720" progId="Origin50.Grap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Rýchle žíhanie 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- Fe</a:t>
            </a:r>
            <a:r>
              <a:rPr lang="sk-SK" b="1" baseline="-25000" dirty="0" smtClean="0">
                <a:solidFill>
                  <a:schemeClr val="tx2">
                    <a:lumMod val="50000"/>
                  </a:schemeClr>
                </a:solidFill>
              </a:rPr>
              <a:t>80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Nb</a:t>
            </a:r>
            <a:r>
              <a:rPr lang="sk-SK" b="1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Cu</a:t>
            </a:r>
            <a:r>
              <a:rPr lang="sk-SK" b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sk-SK" b="1" baseline="-250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sk-SK" b="1" baseline="-250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en-US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sk-SK" dirty="0" smtClean="0"/>
              <a:t>FINEMET </a:t>
            </a:r>
            <a:r>
              <a:rPr lang="en-US" dirty="0"/>
              <a:t>Fe</a:t>
            </a:r>
            <a:r>
              <a:rPr lang="en-US" baseline="-25000" dirty="0"/>
              <a:t>73.5</a:t>
            </a:r>
            <a:r>
              <a:rPr lang="en-US" dirty="0"/>
              <a:t>Cu</a:t>
            </a:r>
            <a:r>
              <a:rPr lang="en-US" baseline="-25000" dirty="0"/>
              <a:t>1</a:t>
            </a: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Si</a:t>
            </a:r>
            <a:r>
              <a:rPr lang="en-US" baseline="-25000" dirty="0"/>
              <a:t>13.5</a:t>
            </a:r>
            <a:r>
              <a:rPr lang="en-US" dirty="0"/>
              <a:t>B</a:t>
            </a:r>
            <a:r>
              <a:rPr lang="en-US" baseline="-25000" dirty="0"/>
              <a:t>9</a:t>
            </a:r>
            <a:endParaRPr lang="sk-SK" baseline="-25000" dirty="0" smtClean="0"/>
          </a:p>
          <a:p>
            <a:pPr lvl="1"/>
            <a:r>
              <a:rPr lang="sk-SK" dirty="0" smtClean="0"/>
              <a:t>↑Fe, ↓Si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Teplotná závislosť magnetizácie</a:t>
            </a:r>
          </a:p>
          <a:p>
            <a:pPr lvl="1"/>
            <a:r>
              <a:rPr lang="sk-SK" dirty="0" err="1" smtClean="0"/>
              <a:t>Curieho</a:t>
            </a:r>
            <a:r>
              <a:rPr lang="sk-SK" dirty="0" smtClean="0"/>
              <a:t> teplota T</a:t>
            </a:r>
            <a:r>
              <a:rPr lang="sk-SK" baseline="-25000" dirty="0" smtClean="0"/>
              <a:t>C</a:t>
            </a:r>
            <a:r>
              <a:rPr lang="sk-SK" dirty="0" smtClean="0"/>
              <a:t> </a:t>
            </a:r>
            <a:r>
              <a:rPr lang="sk-SK" dirty="0"/>
              <a:t>≈</a:t>
            </a:r>
            <a:r>
              <a:rPr lang="sk-SK" dirty="0" smtClean="0"/>
              <a:t> 541K</a:t>
            </a:r>
          </a:p>
          <a:p>
            <a:pPr lvl="1"/>
            <a:r>
              <a:rPr lang="sk-SK" dirty="0" smtClean="0"/>
              <a:t>Teplota primárnej kryštalizácie T</a:t>
            </a:r>
            <a:r>
              <a:rPr lang="sk-SK" baseline="-25000" dirty="0" smtClean="0"/>
              <a:t>x1</a:t>
            </a:r>
            <a:r>
              <a:rPr lang="sk-SK" dirty="0" smtClean="0"/>
              <a:t> </a:t>
            </a:r>
            <a:r>
              <a:rPr lang="sk-SK" dirty="0"/>
              <a:t>≈ </a:t>
            </a:r>
            <a:r>
              <a:rPr lang="sk-SK" dirty="0" smtClean="0"/>
              <a:t>736K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62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Rýchle žíhanie - Fe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80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Nb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Cu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3905" y="1829530"/>
            <a:ext cx="121920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XRD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6179103"/>
              </p:ext>
            </p:extLst>
          </p:nvPr>
        </p:nvGraphicFramePr>
        <p:xfrm>
          <a:off x="214384" y="2529621"/>
          <a:ext cx="5877711" cy="4140000"/>
        </p:xfrm>
        <a:graphic>
          <a:graphicData uri="http://schemas.openxmlformats.org/presentationml/2006/ole">
            <p:oleObj spid="_x0000_s4140" name="Graph" r:id="rId3" imgW="3425760" imgH="2412720" progId="Origin50.Graph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9110406"/>
              </p:ext>
            </p:extLst>
          </p:nvPr>
        </p:nvGraphicFramePr>
        <p:xfrm>
          <a:off x="6181967" y="2529621"/>
          <a:ext cx="5916256" cy="4140000"/>
        </p:xfrm>
        <a:graphic>
          <a:graphicData uri="http://schemas.openxmlformats.org/presentationml/2006/ole">
            <p:oleObj spid="_x0000_s4141" name="Graph" r:id="rId4" imgW="3404880" imgH="2382120" progId="Origin50.Grap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235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Rýchle žíhanie 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- Fe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80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Nb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Cu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sk-SK" b="1" baseline="-25000" dirty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sk-SK" dirty="0" err="1" smtClean="0"/>
              <a:t>Hysterézne</a:t>
            </a:r>
            <a:r>
              <a:rPr lang="sk-SK" dirty="0" smtClean="0"/>
              <a:t> slučky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7767369"/>
              </p:ext>
            </p:extLst>
          </p:nvPr>
        </p:nvGraphicFramePr>
        <p:xfrm>
          <a:off x="269875" y="2595563"/>
          <a:ext cx="5670550" cy="4000500"/>
        </p:xfrm>
        <a:graphic>
          <a:graphicData uri="http://schemas.openxmlformats.org/presentationml/2006/ole">
            <p:oleObj spid="_x0000_s2147" name="Graph" r:id="rId4" imgW="4135320" imgH="2926440" progId="Origin50.Graph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879" y="2601656"/>
            <a:ext cx="5669755" cy="3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1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Rýchle žíhanie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Ďalší výskum:</a:t>
            </a:r>
            <a:endParaRPr lang="sk-SK" dirty="0"/>
          </a:p>
          <a:p>
            <a:pPr lvl="1" algn="just"/>
            <a:r>
              <a:rPr lang="sk-SK" dirty="0" smtClean="0"/>
              <a:t>Modifikácia a dokončenie aparatúry.</a:t>
            </a:r>
          </a:p>
          <a:p>
            <a:pPr lvl="1" algn="just"/>
            <a:r>
              <a:rPr lang="sk-SK" dirty="0" smtClean="0"/>
              <a:t>Tepelné spracovanie </a:t>
            </a:r>
            <a:r>
              <a:rPr lang="sk-SK" dirty="0" err="1" smtClean="0"/>
              <a:t>rýchlochladených</a:t>
            </a:r>
            <a:r>
              <a:rPr lang="sk-SK" dirty="0" smtClean="0"/>
              <a:t> pások</a:t>
            </a:r>
          </a:p>
          <a:p>
            <a:pPr lvl="2" algn="just"/>
            <a:r>
              <a:rPr lang="sk-SK" dirty="0"/>
              <a:t>Štruktúrna analýza rýchlo-žíhaných </a:t>
            </a:r>
            <a:r>
              <a:rPr lang="sk-SK" dirty="0" err="1" smtClean="0"/>
              <a:t>nanokryštalických</a:t>
            </a:r>
            <a:r>
              <a:rPr lang="sk-SK" dirty="0" smtClean="0"/>
              <a:t> zliatin, </a:t>
            </a:r>
          </a:p>
          <a:p>
            <a:pPr marL="914400" lvl="2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  a </a:t>
            </a:r>
            <a:r>
              <a:rPr lang="sk-SK" dirty="0"/>
              <a:t>jej vplyv </a:t>
            </a:r>
            <a:r>
              <a:rPr lang="sk-SK" dirty="0" smtClean="0"/>
              <a:t>na magnetické </a:t>
            </a:r>
            <a:r>
              <a:rPr lang="sk-SK" dirty="0"/>
              <a:t>či mechanické </a:t>
            </a:r>
            <a:r>
              <a:rPr lang="sk-SK" dirty="0" smtClean="0"/>
              <a:t>vlastnosti</a:t>
            </a:r>
            <a:r>
              <a:rPr lang="sk-SK" dirty="0"/>
              <a:t>.</a:t>
            </a:r>
            <a:endParaRPr lang="sk-SK" dirty="0" smtClean="0"/>
          </a:p>
          <a:p>
            <a:pPr lvl="2" algn="just"/>
            <a:r>
              <a:rPr lang="sk-SK" dirty="0" smtClean="0"/>
              <a:t>Magnetické vlastnosti </a:t>
            </a:r>
            <a:r>
              <a:rPr lang="sk-SK" dirty="0"/>
              <a:t>rýchlo-žíhaných </a:t>
            </a:r>
            <a:r>
              <a:rPr lang="sk-SK" dirty="0" err="1" smtClean="0"/>
              <a:t>nanokryštalických</a:t>
            </a:r>
            <a:r>
              <a:rPr lang="sk-SK" dirty="0" smtClean="0"/>
              <a:t> zliatin </a:t>
            </a:r>
          </a:p>
          <a:p>
            <a:pPr marL="914400" lvl="2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  s cielene modifikovaným chemickým zložením.</a:t>
            </a:r>
          </a:p>
          <a:p>
            <a:pPr lvl="2" algn="just"/>
            <a:r>
              <a:rPr lang="sk-SK" dirty="0" smtClean="0"/>
              <a:t>Možnosť vytvorenia (</a:t>
            </a:r>
            <a:r>
              <a:rPr lang="sk-SK" dirty="0" err="1" smtClean="0"/>
              <a:t>nano</a:t>
            </a:r>
            <a:r>
              <a:rPr lang="sk-SK" dirty="0" smtClean="0"/>
              <a:t>)kryštalickej štruktúry v zliatinách </a:t>
            </a:r>
          </a:p>
          <a:p>
            <a:pPr marL="914400" lvl="2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  s nižším obsahom </a:t>
            </a:r>
            <a:r>
              <a:rPr lang="sk-SK" dirty="0" err="1" smtClean="0"/>
              <a:t>metaloidov</a:t>
            </a:r>
            <a:r>
              <a:rPr lang="sk-SK" dirty="0" smtClean="0"/>
              <a:t>.</a:t>
            </a:r>
          </a:p>
          <a:p>
            <a:pPr marL="914400" lvl="2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4801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Sumár ak. roka 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2017/2018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166"/>
            <a:ext cx="12192000" cy="536883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Publikácie</a:t>
            </a:r>
          </a:p>
          <a:p>
            <a:pPr lvl="1"/>
            <a:r>
              <a:rPr lang="sk-SK" dirty="0"/>
              <a:t>I. </a:t>
            </a:r>
            <a:r>
              <a:rPr lang="sk-SK" dirty="0" err="1"/>
              <a:t>Janotova</a:t>
            </a:r>
            <a:r>
              <a:rPr lang="sk-SK" dirty="0"/>
              <a:t>, P. Švec Sr., P. Švec, D. </a:t>
            </a:r>
            <a:r>
              <a:rPr lang="sk-SK" dirty="0" err="1"/>
              <a:t>Janičkovič</a:t>
            </a:r>
            <a:r>
              <a:rPr lang="sk-SK" dirty="0"/>
              <a:t>, I. Maťko, </a:t>
            </a:r>
            <a:r>
              <a:rPr lang="sk-SK" b="1" u="sng" dirty="0"/>
              <a:t>B. Kunca</a:t>
            </a:r>
            <a:r>
              <a:rPr lang="sk-SK" dirty="0"/>
              <a:t>, J. </a:t>
            </a:r>
            <a:r>
              <a:rPr lang="sk-SK" dirty="0" err="1"/>
              <a:t>Marcin</a:t>
            </a:r>
            <a:r>
              <a:rPr lang="sk-SK" dirty="0"/>
              <a:t>, I. </a:t>
            </a:r>
            <a:r>
              <a:rPr lang="sk-SK" dirty="0" err="1"/>
              <a:t>Škorvánek</a:t>
            </a:r>
            <a:r>
              <a:rPr lang="sk-SK" dirty="0"/>
              <a:t>, </a:t>
            </a:r>
            <a:r>
              <a:rPr lang="sk-SK" i="1" dirty="0" err="1"/>
              <a:t>Journal</a:t>
            </a:r>
            <a:r>
              <a:rPr lang="sk-SK" i="1" dirty="0"/>
              <a:t> of </a:t>
            </a:r>
            <a:r>
              <a:rPr lang="sk-SK" i="1" dirty="0" err="1"/>
              <a:t>Alloys</a:t>
            </a:r>
            <a:r>
              <a:rPr lang="sk-SK" i="1" dirty="0"/>
              <a:t> and </a:t>
            </a:r>
            <a:r>
              <a:rPr lang="sk-SK" i="1" dirty="0" err="1"/>
              <a:t>Compounds</a:t>
            </a:r>
            <a:r>
              <a:rPr lang="sk-SK" i="1" dirty="0"/>
              <a:t> </a:t>
            </a:r>
            <a:r>
              <a:rPr lang="sk-SK" dirty="0"/>
              <a:t>749</a:t>
            </a:r>
            <a:r>
              <a:rPr lang="sk-SK" i="1" dirty="0"/>
              <a:t> </a:t>
            </a:r>
            <a:r>
              <a:rPr lang="sk-SK" dirty="0"/>
              <a:t>(2018) 128-133</a:t>
            </a:r>
            <a:endParaRPr lang="sk-SK" dirty="0" smtClean="0"/>
          </a:p>
          <a:p>
            <a:r>
              <a:rPr lang="sk-SK" dirty="0" smtClean="0"/>
              <a:t>Absolvované predmety:</a:t>
            </a:r>
            <a:endParaRPr lang="sk-SK" dirty="0"/>
          </a:p>
          <a:p>
            <a:pPr lvl="1"/>
            <a:r>
              <a:rPr lang="sk-SK" dirty="0"/>
              <a:t>Predmet špecializácie (ZS)</a:t>
            </a:r>
          </a:p>
          <a:p>
            <a:pPr lvl="1"/>
            <a:r>
              <a:rPr lang="sk-SK" dirty="0"/>
              <a:t>Vedecká činnosť 2 (ZS)</a:t>
            </a:r>
          </a:p>
          <a:p>
            <a:pPr lvl="1"/>
            <a:r>
              <a:rPr lang="sk-SK" dirty="0"/>
              <a:t>Dizertačná skúška (LS, 06.03.2018)</a:t>
            </a:r>
          </a:p>
          <a:p>
            <a:r>
              <a:rPr lang="sk-SK" dirty="0"/>
              <a:t>Účasť na konferenciách:</a:t>
            </a:r>
          </a:p>
          <a:p>
            <a:pPr lvl="1"/>
            <a:r>
              <a:rPr lang="sk-SK" dirty="0"/>
              <a:t>23rd Soft </a:t>
            </a:r>
            <a:r>
              <a:rPr lang="sk-SK" dirty="0" err="1"/>
              <a:t>Magnetic</a:t>
            </a:r>
            <a:r>
              <a:rPr lang="sk-SK" dirty="0"/>
              <a:t> </a:t>
            </a:r>
            <a:r>
              <a:rPr lang="sk-SK" dirty="0" err="1"/>
              <a:t>Materials</a:t>
            </a:r>
            <a:r>
              <a:rPr lang="sk-SK" dirty="0"/>
              <a:t> </a:t>
            </a:r>
            <a:r>
              <a:rPr lang="sk-SK" dirty="0" err="1"/>
              <a:t>Conference</a:t>
            </a:r>
            <a:r>
              <a:rPr lang="sk-SK" dirty="0"/>
              <a:t> (10-13.09.2017, Sevilla (ESP))</a:t>
            </a:r>
          </a:p>
          <a:p>
            <a:pPr lvl="1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Scientific</a:t>
            </a:r>
            <a:r>
              <a:rPr lang="sk-SK" dirty="0"/>
              <a:t> </a:t>
            </a:r>
            <a:r>
              <a:rPr lang="sk-SK" dirty="0" err="1"/>
              <a:t>Conference</a:t>
            </a:r>
            <a:r>
              <a:rPr lang="sk-SK" dirty="0"/>
              <a:t> of </a:t>
            </a:r>
            <a:r>
              <a:rPr lang="sk-SK" dirty="0" err="1"/>
              <a:t>Young</a:t>
            </a:r>
            <a:r>
              <a:rPr lang="sk-SK" dirty="0"/>
              <a:t> </a:t>
            </a:r>
            <a:r>
              <a:rPr lang="sk-SK" dirty="0" err="1"/>
              <a:t>Researchers</a:t>
            </a:r>
            <a:r>
              <a:rPr lang="sk-SK" dirty="0"/>
              <a:t> (14.05.2018, Herľany (SVK))</a:t>
            </a:r>
          </a:p>
          <a:p>
            <a:r>
              <a:rPr lang="sk-SK" dirty="0"/>
              <a:t>Zahraničné pobyty:</a:t>
            </a:r>
          </a:p>
          <a:p>
            <a:pPr lvl="1"/>
            <a:r>
              <a:rPr lang="sk-SK" dirty="0" err="1"/>
              <a:t>Wigner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Centre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Physics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H.A.S., </a:t>
            </a:r>
            <a:r>
              <a:rPr lang="sk-SK" dirty="0" err="1"/>
              <a:t>Res</a:t>
            </a:r>
            <a:r>
              <a:rPr lang="sk-SK" dirty="0"/>
              <a:t>. </a:t>
            </a:r>
            <a:r>
              <a:rPr lang="sk-SK" dirty="0" err="1"/>
              <a:t>Institute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Solid</a:t>
            </a:r>
            <a:r>
              <a:rPr lang="sk-SK" dirty="0"/>
              <a:t> State </a:t>
            </a:r>
            <a:r>
              <a:rPr lang="sk-SK" dirty="0" err="1"/>
              <a:t>Physics</a:t>
            </a:r>
            <a:r>
              <a:rPr lang="sk-SK" dirty="0"/>
              <a:t> and </a:t>
            </a:r>
            <a:r>
              <a:rPr lang="sk-SK" dirty="0" err="1"/>
              <a:t>Optics</a:t>
            </a:r>
            <a:r>
              <a:rPr lang="sk-SK" dirty="0"/>
              <a:t> (05-08.12.2017, Budapešť (HUN</a:t>
            </a:r>
            <a:r>
              <a:rPr lang="sk-SK" dirty="0" smtClean="0"/>
              <a:t>))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624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							</a:t>
            </a:r>
            <a:r>
              <a:rPr lang="sk-SK" sz="3200" b="1" dirty="0" smtClean="0">
                <a:solidFill>
                  <a:schemeClr val="tx2">
                    <a:lumMod val="50000"/>
                  </a:schemeClr>
                </a:solidFill>
              </a:rPr>
              <a:t>Ďakujem za pozornosť!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7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Obsah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5"/>
          </a:xfrm>
        </p:spPr>
        <p:txBody>
          <a:bodyPr>
            <a:normAutofit/>
          </a:bodyPr>
          <a:lstStyle/>
          <a:p>
            <a:pPr lvl="1"/>
            <a:r>
              <a:rPr lang="sk-SK" sz="2800" dirty="0" smtClean="0"/>
              <a:t>Magneticky tvrdé zliatiny na báze Mn (</a:t>
            </a:r>
            <a:r>
              <a:rPr lang="sk-SK" sz="2800" dirty="0" err="1" smtClean="0"/>
              <a:t>MnBi</a:t>
            </a:r>
            <a:r>
              <a:rPr lang="sk-SK" sz="2800" dirty="0" smtClean="0"/>
              <a:t>, </a:t>
            </a:r>
            <a:r>
              <a:rPr lang="sk-SK" sz="2800" dirty="0" err="1" smtClean="0"/>
              <a:t>MnAl</a:t>
            </a:r>
            <a:r>
              <a:rPr lang="sk-SK" sz="2800" dirty="0" smtClean="0"/>
              <a:t>)</a:t>
            </a:r>
          </a:p>
          <a:p>
            <a:pPr lvl="1"/>
            <a:endParaRPr lang="sk-SK" sz="2800" dirty="0" smtClean="0"/>
          </a:p>
          <a:p>
            <a:pPr lvl="1"/>
            <a:r>
              <a:rPr lang="sk-SK" sz="2800" dirty="0" smtClean="0"/>
              <a:t>Rýchle žíhanie (Rapid </a:t>
            </a:r>
            <a:r>
              <a:rPr lang="sk-SK" sz="2800" dirty="0" err="1" smtClean="0"/>
              <a:t>Annealing</a:t>
            </a:r>
            <a:r>
              <a:rPr lang="sk-SK" sz="2800" dirty="0" smtClean="0"/>
              <a:t>) - Fe</a:t>
            </a:r>
            <a:r>
              <a:rPr lang="sk-SK" sz="2800" baseline="-25000" dirty="0" smtClean="0"/>
              <a:t>80</a:t>
            </a:r>
            <a:r>
              <a:rPr lang="sk-SK" sz="2800" dirty="0" smtClean="0"/>
              <a:t>Nb</a:t>
            </a:r>
            <a:r>
              <a:rPr lang="sk-SK" sz="2800" baseline="-25000" dirty="0" smtClean="0"/>
              <a:t>3</a:t>
            </a:r>
            <a:r>
              <a:rPr lang="sk-SK" sz="2800" dirty="0" smtClean="0"/>
              <a:t>Cu</a:t>
            </a:r>
            <a:r>
              <a:rPr lang="sk-SK" sz="2800" baseline="-25000" dirty="0" smtClean="0"/>
              <a:t>1</a:t>
            </a:r>
            <a:r>
              <a:rPr lang="sk-SK" sz="2800" dirty="0" smtClean="0"/>
              <a:t>Si</a:t>
            </a:r>
            <a:r>
              <a:rPr lang="sk-SK" sz="2800" baseline="-25000" dirty="0" smtClean="0"/>
              <a:t>6</a:t>
            </a:r>
            <a:r>
              <a:rPr lang="sk-SK" sz="2800" dirty="0" smtClean="0"/>
              <a:t>B</a:t>
            </a:r>
            <a:r>
              <a:rPr lang="sk-SK" sz="2800" baseline="-25000" dirty="0" smtClean="0"/>
              <a:t>10</a:t>
            </a:r>
            <a:endParaRPr lang="sk-SK" sz="2800" dirty="0" smtClean="0"/>
          </a:p>
          <a:p>
            <a:pPr lvl="1"/>
            <a:endParaRPr lang="sk-SK" sz="2800" dirty="0" smtClean="0"/>
          </a:p>
          <a:p>
            <a:pPr lvl="1"/>
            <a:r>
              <a:rPr lang="sk-SK" sz="2800" dirty="0" smtClean="0"/>
              <a:t>Sumár ak. roka 2017/2018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803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tvrdá zliatina</a:t>
            </a:r>
            <a:b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MnAl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4092"/>
            <a:ext cx="12192000" cy="5083907"/>
          </a:xfrm>
        </p:spPr>
        <p:txBody>
          <a:bodyPr>
            <a:normAutofit/>
          </a:bodyPr>
          <a:lstStyle/>
          <a:p>
            <a:r>
              <a:rPr lang="sk-SK" dirty="0" smtClean="0"/>
              <a:t>Motivácia </a:t>
            </a:r>
          </a:p>
          <a:p>
            <a:pPr lvl="1"/>
            <a:r>
              <a:rPr lang="sk-SK" dirty="0" smtClean="0"/>
              <a:t>permanentné magnety bez obsahu kovov vzácnych zemín</a:t>
            </a:r>
          </a:p>
          <a:p>
            <a:endParaRPr lang="sk-SK" sz="2000" dirty="0"/>
          </a:p>
          <a:p>
            <a:r>
              <a:rPr lang="sk-SK" dirty="0" smtClean="0"/>
              <a:t>Príprava vzoriek (FÚ SAV)</a:t>
            </a:r>
          </a:p>
          <a:p>
            <a:pPr lvl="1"/>
            <a:r>
              <a:rPr lang="sk-SK" dirty="0" smtClean="0"/>
              <a:t>vysokočisté elementy (&gt;99.95%)</a:t>
            </a:r>
          </a:p>
          <a:p>
            <a:pPr lvl="1"/>
            <a:r>
              <a:rPr lang="sk-SK" dirty="0" smtClean="0"/>
              <a:t>indukčné tavenie </a:t>
            </a:r>
            <a:r>
              <a:rPr lang="sk-SK" dirty="0"/>
              <a:t>v </a:t>
            </a:r>
            <a:r>
              <a:rPr lang="sk-SK" dirty="0" err="1"/>
              <a:t>Ar</a:t>
            </a:r>
            <a:r>
              <a:rPr lang="sk-SK" dirty="0"/>
              <a:t> atmosfére </a:t>
            </a:r>
          </a:p>
          <a:p>
            <a:pPr lvl="1"/>
            <a:r>
              <a:rPr lang="sk-SK" dirty="0" smtClean="0"/>
              <a:t>následné rýchle ochladenie </a:t>
            </a:r>
            <a:r>
              <a:rPr lang="sk-SK" dirty="0"/>
              <a:t>taveniny </a:t>
            </a:r>
            <a:endParaRPr lang="sk-SK" dirty="0" smtClean="0"/>
          </a:p>
          <a:p>
            <a:pPr marL="457200" lvl="1" indent="0">
              <a:buNone/>
            </a:pPr>
            <a:r>
              <a:rPr lang="sk-SK" dirty="0"/>
              <a:t> </a:t>
            </a:r>
            <a:r>
              <a:rPr lang="sk-SK" dirty="0" smtClean="0"/>
              <a:t>  na </a:t>
            </a:r>
            <a:r>
              <a:rPr lang="sk-SK" dirty="0"/>
              <a:t>vzduchu </a:t>
            </a:r>
            <a:r>
              <a:rPr lang="sk-SK" dirty="0" smtClean="0"/>
              <a:t>(Mn</a:t>
            </a:r>
            <a:r>
              <a:rPr lang="sk-SK" baseline="-25000" dirty="0" smtClean="0"/>
              <a:t>55</a:t>
            </a:r>
            <a:r>
              <a:rPr lang="sk-SK" dirty="0" smtClean="0"/>
              <a:t>Al</a:t>
            </a:r>
            <a:r>
              <a:rPr lang="sk-SK" baseline="-25000" dirty="0" smtClean="0"/>
              <a:t>45</a:t>
            </a:r>
            <a:r>
              <a:rPr lang="sk-SK" dirty="0" smtClean="0"/>
              <a:t>)</a:t>
            </a:r>
          </a:p>
          <a:p>
            <a:pPr marL="457200" lvl="1" indent="0">
              <a:buNone/>
            </a:pPr>
            <a:endParaRPr lang="sk-SK" sz="2000" dirty="0" smtClean="0"/>
          </a:p>
          <a:p>
            <a:r>
              <a:rPr lang="sk-SK" dirty="0" smtClean="0"/>
              <a:t>Požadovaná štruktúra:</a:t>
            </a:r>
          </a:p>
          <a:p>
            <a:pPr lvl="1"/>
            <a:r>
              <a:rPr lang="sk-SK" dirty="0" err="1" smtClean="0"/>
              <a:t>tetragonálna</a:t>
            </a:r>
            <a:r>
              <a:rPr lang="sk-SK" dirty="0" smtClean="0"/>
              <a:t> τ-</a:t>
            </a:r>
            <a:r>
              <a:rPr lang="sk-SK" dirty="0" err="1" smtClean="0"/>
              <a:t>MnAl</a:t>
            </a:r>
            <a:endParaRPr lang="sk-SK" baseline="-25000" dirty="0" smtClean="0"/>
          </a:p>
          <a:p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4" t="5011" r="8471" b="3137"/>
          <a:stretch/>
        </p:blipFill>
        <p:spPr>
          <a:xfrm>
            <a:off x="6278400" y="2592911"/>
            <a:ext cx="5129835" cy="417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8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tvrdá zliatina</a:t>
            </a:r>
            <a:b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MnBi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4092"/>
            <a:ext cx="12192000" cy="5083907"/>
          </a:xfrm>
        </p:spPr>
        <p:txBody>
          <a:bodyPr>
            <a:normAutofit/>
          </a:bodyPr>
          <a:lstStyle/>
          <a:p>
            <a:r>
              <a:rPr lang="sk-SK" dirty="0" smtClean="0"/>
              <a:t>Motivácia </a:t>
            </a:r>
          </a:p>
          <a:p>
            <a:pPr lvl="1"/>
            <a:r>
              <a:rPr lang="sk-SK" dirty="0" smtClean="0"/>
              <a:t>permanentné magnety bez obsahu kovov vzácnych zemín</a:t>
            </a:r>
          </a:p>
          <a:p>
            <a:endParaRPr lang="sk-SK" sz="2000" dirty="0"/>
          </a:p>
          <a:p>
            <a:r>
              <a:rPr lang="sk-SK" dirty="0" smtClean="0"/>
              <a:t>Príprava vzoriek (FÚ SAV)</a:t>
            </a:r>
          </a:p>
          <a:p>
            <a:pPr lvl="1"/>
            <a:r>
              <a:rPr lang="sk-SK" dirty="0" smtClean="0"/>
              <a:t>vysokočisté elementy (&gt;99.95%)</a:t>
            </a:r>
          </a:p>
          <a:p>
            <a:pPr lvl="1"/>
            <a:r>
              <a:rPr lang="sk-SK" dirty="0" smtClean="0"/>
              <a:t>indukčné tavenie </a:t>
            </a:r>
            <a:r>
              <a:rPr lang="sk-SK" dirty="0"/>
              <a:t>v </a:t>
            </a:r>
            <a:r>
              <a:rPr lang="sk-SK" dirty="0" err="1"/>
              <a:t>Ar</a:t>
            </a:r>
            <a:r>
              <a:rPr lang="sk-SK" dirty="0"/>
              <a:t> atmosfére </a:t>
            </a:r>
          </a:p>
          <a:p>
            <a:pPr lvl="1"/>
            <a:r>
              <a:rPr lang="sk-SK" dirty="0" smtClean="0"/>
              <a:t>následné rýchle ochladenie </a:t>
            </a:r>
            <a:r>
              <a:rPr lang="sk-SK" dirty="0"/>
              <a:t>taveniny </a:t>
            </a:r>
            <a:endParaRPr lang="sk-SK" dirty="0" smtClean="0"/>
          </a:p>
          <a:p>
            <a:pPr marL="457200" lvl="1" indent="0">
              <a:buNone/>
            </a:pPr>
            <a:r>
              <a:rPr lang="sk-SK" dirty="0" smtClean="0"/>
              <a:t>   v</a:t>
            </a:r>
            <a:r>
              <a:rPr lang="sk-SK" dirty="0"/>
              <a:t> ochrannej </a:t>
            </a:r>
            <a:r>
              <a:rPr lang="sk-SK" dirty="0" err="1" smtClean="0"/>
              <a:t>Ar</a:t>
            </a:r>
            <a:r>
              <a:rPr lang="sk-SK" dirty="0" smtClean="0"/>
              <a:t> </a:t>
            </a:r>
            <a:r>
              <a:rPr lang="sk-SK" dirty="0"/>
              <a:t>atmosfére </a:t>
            </a:r>
            <a:r>
              <a:rPr lang="sk-SK" dirty="0" smtClean="0"/>
              <a:t>(Mn</a:t>
            </a:r>
            <a:r>
              <a:rPr lang="sk-SK" baseline="-25000" dirty="0" smtClean="0"/>
              <a:t>45</a:t>
            </a:r>
            <a:r>
              <a:rPr lang="sk-SK" dirty="0" smtClean="0"/>
              <a:t>Bi</a:t>
            </a:r>
            <a:r>
              <a:rPr lang="sk-SK" baseline="-25000" dirty="0"/>
              <a:t>5</a:t>
            </a:r>
            <a:r>
              <a:rPr lang="sk-SK" baseline="-25000" dirty="0" smtClean="0"/>
              <a:t>5</a:t>
            </a:r>
            <a:r>
              <a:rPr lang="sk-SK" dirty="0" smtClean="0"/>
              <a:t>). </a:t>
            </a:r>
            <a:endParaRPr lang="sk-SK" dirty="0"/>
          </a:p>
          <a:p>
            <a:pPr marL="457200" lvl="1" indent="0">
              <a:buNone/>
            </a:pPr>
            <a:endParaRPr lang="sk-SK" sz="2000" dirty="0" smtClean="0"/>
          </a:p>
          <a:p>
            <a:r>
              <a:rPr lang="sk-SK" dirty="0" smtClean="0"/>
              <a:t>Požadovaná štruktúra:</a:t>
            </a:r>
          </a:p>
          <a:p>
            <a:pPr lvl="1"/>
            <a:r>
              <a:rPr lang="sk-SK" dirty="0" smtClean="0"/>
              <a:t>LTP </a:t>
            </a:r>
            <a:r>
              <a:rPr lang="sk-SK" dirty="0" err="1" smtClean="0"/>
              <a:t>hexagonálna</a:t>
            </a:r>
            <a:r>
              <a:rPr lang="sk-SK" dirty="0" smtClean="0"/>
              <a:t> </a:t>
            </a:r>
            <a:r>
              <a:rPr lang="sk-SK" dirty="0"/>
              <a:t>α-</a:t>
            </a:r>
            <a:r>
              <a:rPr lang="sk-SK" dirty="0" err="1"/>
              <a:t>MnBi</a:t>
            </a:r>
            <a:r>
              <a:rPr lang="sk-SK" dirty="0"/>
              <a:t> </a:t>
            </a:r>
            <a:endParaRPr lang="sk-SK" baseline="-25000" dirty="0"/>
          </a:p>
          <a:p>
            <a:endParaRPr lang="sk-SK" baseline="-25000" dirty="0" smtClean="0"/>
          </a:p>
          <a:p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" t="3967" r="174" b="7389"/>
          <a:stretch/>
        </p:blipFill>
        <p:spPr>
          <a:xfrm>
            <a:off x="6278859" y="2592000"/>
            <a:ext cx="5146522" cy="41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9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tvrdá zliatina</a:t>
            </a:r>
            <a:br>
              <a:rPr lang="sk-SK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>
                <a:solidFill>
                  <a:schemeClr val="tx2">
                    <a:lumMod val="50000"/>
                  </a:schemeClr>
                </a:solidFill>
              </a:rPr>
              <a:t>MnAl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6"/>
          </a:xfrm>
        </p:spPr>
        <p:txBody>
          <a:bodyPr lIns="72000" rIns="90000">
            <a:normAutofit/>
          </a:bodyPr>
          <a:lstStyle/>
          <a:p>
            <a:r>
              <a:rPr lang="sk-SK" dirty="0" smtClean="0"/>
              <a:t>Štruktúrna analýza (DSC)</a:t>
            </a:r>
          </a:p>
          <a:p>
            <a:pPr lvl="1"/>
            <a:r>
              <a:rPr lang="sk-SK" sz="2600" dirty="0" smtClean="0"/>
              <a:t>ε-</a:t>
            </a:r>
            <a:r>
              <a:rPr lang="sk-SK" sz="2600" dirty="0" err="1" smtClean="0"/>
              <a:t>MnAl</a:t>
            </a:r>
            <a:r>
              <a:rPr lang="sk-SK" sz="2600" dirty="0" smtClean="0"/>
              <a:t> (as-q) → τ-</a:t>
            </a:r>
            <a:r>
              <a:rPr lang="sk-SK" sz="2600" dirty="0" err="1" smtClean="0"/>
              <a:t>MnAl</a:t>
            </a:r>
            <a:endParaRPr lang="sk-SK" sz="2600" dirty="0" smtClean="0"/>
          </a:p>
          <a:p>
            <a:pPr lvl="1"/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12h@673K: </a:t>
            </a:r>
            <a:r>
              <a:rPr lang="el-GR" sz="2600" dirty="0">
                <a:solidFill>
                  <a:schemeClr val="tx1">
                    <a:alpha val="50000"/>
                  </a:schemeClr>
                </a:solidFill>
              </a:rPr>
              <a:t>ε</a:t>
            </a: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-</a:t>
            </a:r>
            <a:r>
              <a:rPr lang="sk-SK" sz="2600" dirty="0" err="1">
                <a:solidFill>
                  <a:schemeClr val="tx1">
                    <a:alpha val="50000"/>
                  </a:schemeClr>
                </a:solidFill>
              </a:rPr>
              <a:t>MnAl</a:t>
            </a: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, v malých </a:t>
            </a:r>
          </a:p>
          <a:p>
            <a:pPr marL="457200" lvl="1" indent="0">
              <a:buNone/>
            </a:pP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      množstvách zárodky τ-</a:t>
            </a:r>
            <a:r>
              <a:rPr lang="sk-SK" sz="2600" dirty="0" err="1">
                <a:solidFill>
                  <a:schemeClr val="tx1">
                    <a:alpha val="50000"/>
                  </a:schemeClr>
                </a:solidFill>
              </a:rPr>
              <a:t>MnAl</a:t>
            </a: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.</a:t>
            </a:r>
          </a:p>
          <a:p>
            <a:pPr lvl="1"/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12h@713K: transformácia na </a:t>
            </a:r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τ-</a:t>
            </a:r>
            <a:r>
              <a:rPr lang="sk-SK" sz="2600" dirty="0" err="1" smtClean="0">
                <a:solidFill>
                  <a:schemeClr val="tx1">
                    <a:alpha val="50000"/>
                  </a:schemeClr>
                </a:solidFill>
              </a:rPr>
              <a:t>MnAl</a:t>
            </a:r>
            <a:r>
              <a:rPr lang="sk-SK" sz="2500" dirty="0" smtClean="0"/>
              <a:t>	</a:t>
            </a:r>
            <a:endParaRPr lang="sk-SK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45" r="4773" b="237"/>
          <a:stretch/>
        </p:blipFill>
        <p:spPr>
          <a:xfrm>
            <a:off x="6132946" y="1979527"/>
            <a:ext cx="5748322" cy="43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tvrdá zliatina</a:t>
            </a:r>
            <a:br>
              <a:rPr lang="sk-SK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>
                <a:solidFill>
                  <a:schemeClr val="tx2">
                    <a:lumMod val="50000"/>
                  </a:schemeClr>
                </a:solidFill>
              </a:rPr>
              <a:t>MnAl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6"/>
          </a:xfrm>
        </p:spPr>
        <p:txBody>
          <a:bodyPr lIns="72000" rIns="90000">
            <a:normAutofit/>
          </a:bodyPr>
          <a:lstStyle/>
          <a:p>
            <a:r>
              <a:rPr lang="sk-SK" dirty="0" smtClean="0"/>
              <a:t>Štruktúrna analýza (XRD)</a:t>
            </a:r>
          </a:p>
          <a:p>
            <a:pPr lvl="1"/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ε-</a:t>
            </a:r>
            <a:r>
              <a:rPr lang="sk-SK" sz="2600" dirty="0" err="1" smtClean="0">
                <a:solidFill>
                  <a:schemeClr val="tx1">
                    <a:alpha val="50000"/>
                  </a:schemeClr>
                </a:solidFill>
              </a:rPr>
              <a:t>MnAl</a:t>
            </a:r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 (as-q) → τ-</a:t>
            </a:r>
            <a:r>
              <a:rPr lang="sk-SK" sz="2600" dirty="0" err="1" smtClean="0">
                <a:solidFill>
                  <a:schemeClr val="tx1">
                    <a:alpha val="50000"/>
                  </a:schemeClr>
                </a:solidFill>
              </a:rPr>
              <a:t>MnAl</a:t>
            </a:r>
            <a:endParaRPr lang="sk-SK" sz="2600" dirty="0">
              <a:solidFill>
                <a:schemeClr val="tx1">
                  <a:alpha val="50000"/>
                </a:schemeClr>
              </a:solidFill>
            </a:endParaRPr>
          </a:p>
          <a:p>
            <a:pPr lvl="1"/>
            <a:r>
              <a:rPr lang="sk-SK" sz="2600" dirty="0" smtClean="0"/>
              <a:t>12h@673K: </a:t>
            </a:r>
            <a:r>
              <a:rPr lang="el-GR" sz="2600" dirty="0" smtClean="0"/>
              <a:t>ε</a:t>
            </a:r>
            <a:r>
              <a:rPr lang="sk-SK" sz="2600" dirty="0" smtClean="0"/>
              <a:t>-</a:t>
            </a:r>
            <a:r>
              <a:rPr lang="sk-SK" sz="2600" dirty="0" err="1" smtClean="0"/>
              <a:t>MnAl</a:t>
            </a:r>
            <a:r>
              <a:rPr lang="sk-SK" sz="2600" dirty="0" smtClean="0"/>
              <a:t>, v malých </a:t>
            </a:r>
          </a:p>
          <a:p>
            <a:pPr marL="457200" lvl="1" indent="0">
              <a:buNone/>
            </a:pPr>
            <a:r>
              <a:rPr lang="sk-SK" sz="2600" dirty="0" smtClean="0"/>
              <a:t>      množstvách zárodky </a:t>
            </a:r>
            <a:r>
              <a:rPr lang="sk-SK" sz="2600" dirty="0" err="1" smtClean="0"/>
              <a:t>τ-MnAl</a:t>
            </a:r>
            <a:r>
              <a:rPr lang="sk-SK" sz="2600" dirty="0" smtClean="0"/>
              <a:t>.</a:t>
            </a:r>
          </a:p>
          <a:p>
            <a:pPr lvl="1"/>
            <a:r>
              <a:rPr lang="sk-SK" sz="2600" dirty="0"/>
              <a:t>12h@713K</a:t>
            </a:r>
            <a:r>
              <a:rPr lang="sk-SK" sz="2600" dirty="0" smtClean="0"/>
              <a:t>: transformácia na </a:t>
            </a:r>
            <a:r>
              <a:rPr lang="sk-SK" sz="2600" dirty="0" err="1" smtClean="0"/>
              <a:t>τ-MnAl</a:t>
            </a:r>
            <a:endParaRPr lang="sk-SK" sz="2600"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5" t="3281" r="520" b="2379"/>
          <a:stretch/>
        </p:blipFill>
        <p:spPr>
          <a:xfrm>
            <a:off x="6180765" y="1998000"/>
            <a:ext cx="6008400" cy="42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tvrdá zliatina</a:t>
            </a:r>
            <a:br>
              <a:rPr lang="sk-SK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>
                <a:solidFill>
                  <a:schemeClr val="tx2">
                    <a:lumMod val="50000"/>
                  </a:schemeClr>
                </a:solidFill>
              </a:rPr>
              <a:t>MnBi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6"/>
          </a:xfrm>
        </p:spPr>
        <p:txBody>
          <a:bodyPr lIns="72000" rIns="90000">
            <a:normAutofit/>
          </a:bodyPr>
          <a:lstStyle/>
          <a:p>
            <a:r>
              <a:rPr lang="sk-SK" dirty="0" smtClean="0"/>
              <a:t>Štruktúrna analýza (DSC)</a:t>
            </a:r>
          </a:p>
          <a:p>
            <a:pPr lvl="1"/>
            <a:r>
              <a:rPr lang="sk-SK" sz="2600" dirty="0" smtClean="0"/>
              <a:t>535K: α-</a:t>
            </a:r>
            <a:r>
              <a:rPr lang="sk-SK" sz="2600" dirty="0" err="1" smtClean="0"/>
              <a:t>MnBi</a:t>
            </a:r>
            <a:r>
              <a:rPr lang="sk-SK" sz="2600" dirty="0" smtClean="0"/>
              <a:t> a tavenina bohatá na Bi. </a:t>
            </a:r>
          </a:p>
          <a:p>
            <a:pPr lvl="1"/>
            <a:r>
              <a:rPr lang="sk-SK" sz="2600" dirty="0" smtClean="0"/>
              <a:t>629K: transformácia α-</a:t>
            </a:r>
            <a:r>
              <a:rPr lang="sk-SK" sz="2600" dirty="0" err="1" smtClean="0"/>
              <a:t>MnBi</a:t>
            </a:r>
            <a:r>
              <a:rPr lang="sk-SK" sz="2600" dirty="0" smtClean="0"/>
              <a:t> na β-</a:t>
            </a:r>
            <a:r>
              <a:rPr lang="sk-SK" sz="2600" dirty="0" err="1" smtClean="0"/>
              <a:t>MnBi</a:t>
            </a:r>
            <a:r>
              <a:rPr lang="sk-SK" sz="2600" dirty="0" smtClean="0"/>
              <a:t>.</a:t>
            </a:r>
          </a:p>
          <a:p>
            <a:pPr lvl="1"/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12h@598K: 60% koncentrácia α-</a:t>
            </a:r>
            <a:r>
              <a:rPr lang="sk-SK" sz="2600" dirty="0" err="1">
                <a:solidFill>
                  <a:schemeClr val="tx1">
                    <a:alpha val="50000"/>
                  </a:schemeClr>
                </a:solidFill>
              </a:rPr>
              <a:t>MnBi</a:t>
            </a: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.</a:t>
            </a:r>
          </a:p>
          <a:p>
            <a:pPr lvl="1"/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12h@623K/648K: transformácia α-</a:t>
            </a:r>
            <a:r>
              <a:rPr lang="sk-SK" sz="2600" dirty="0" err="1">
                <a:solidFill>
                  <a:schemeClr val="tx1">
                    <a:alpha val="50000"/>
                  </a:schemeClr>
                </a:solidFill>
              </a:rPr>
              <a:t>MnBi</a:t>
            </a:r>
            <a:endParaRPr lang="sk-SK" sz="2600" dirty="0">
              <a:solidFill>
                <a:schemeClr val="tx1">
                  <a:alpha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    na </a:t>
            </a:r>
            <a:r>
              <a:rPr lang="el-GR" sz="2600" dirty="0">
                <a:solidFill>
                  <a:schemeClr val="tx1">
                    <a:alpha val="50000"/>
                  </a:schemeClr>
                </a:solidFill>
              </a:rPr>
              <a:t>β</a:t>
            </a:r>
            <a:r>
              <a:rPr lang="sk-SK" sz="2600" dirty="0">
                <a:solidFill>
                  <a:schemeClr val="tx1">
                    <a:alpha val="50000"/>
                  </a:schemeClr>
                </a:solidFill>
              </a:rPr>
              <a:t>-</a:t>
            </a:r>
            <a:r>
              <a:rPr lang="sk-SK" sz="2600" dirty="0" err="1">
                <a:solidFill>
                  <a:schemeClr val="tx1">
                    <a:alpha val="50000"/>
                  </a:schemeClr>
                </a:solidFill>
              </a:rPr>
              <a:t>MnBi</a:t>
            </a:r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.</a:t>
            </a:r>
            <a:endParaRPr lang="sk-SK" sz="2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1" y="2280015"/>
            <a:ext cx="5902036" cy="41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tvrdá zliatina</a:t>
            </a:r>
            <a:br>
              <a:rPr lang="sk-SK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>
                <a:solidFill>
                  <a:schemeClr val="tx2">
                    <a:lumMod val="50000"/>
                  </a:schemeClr>
                </a:solidFill>
              </a:rPr>
              <a:t>MnBi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6"/>
          </a:xfrm>
        </p:spPr>
        <p:txBody>
          <a:bodyPr lIns="72000" rIns="90000">
            <a:normAutofit/>
          </a:bodyPr>
          <a:lstStyle/>
          <a:p>
            <a:r>
              <a:rPr lang="sk-SK" dirty="0" smtClean="0"/>
              <a:t>Štruktúrna analýza (XRD)</a:t>
            </a:r>
          </a:p>
          <a:p>
            <a:pPr lvl="1"/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535K: α-</a:t>
            </a:r>
            <a:r>
              <a:rPr lang="sk-SK" sz="2600" dirty="0" err="1" smtClean="0">
                <a:solidFill>
                  <a:schemeClr val="tx1">
                    <a:alpha val="50000"/>
                  </a:schemeClr>
                </a:solidFill>
              </a:rPr>
              <a:t>MnBi</a:t>
            </a:r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 a tavenina bohatá na Bi. </a:t>
            </a:r>
          </a:p>
          <a:p>
            <a:pPr lvl="1"/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629K: transformácia α-</a:t>
            </a:r>
            <a:r>
              <a:rPr lang="sk-SK" sz="2600" dirty="0" err="1" smtClean="0">
                <a:solidFill>
                  <a:schemeClr val="tx1">
                    <a:alpha val="50000"/>
                  </a:schemeClr>
                </a:solidFill>
              </a:rPr>
              <a:t>MnBi</a:t>
            </a:r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 na β-</a:t>
            </a:r>
            <a:r>
              <a:rPr lang="sk-SK" sz="2600" dirty="0" err="1" smtClean="0">
                <a:solidFill>
                  <a:schemeClr val="tx1">
                    <a:alpha val="50000"/>
                  </a:schemeClr>
                </a:solidFill>
              </a:rPr>
              <a:t>MnBi</a:t>
            </a:r>
            <a:r>
              <a:rPr lang="sk-SK" sz="2600" dirty="0" smtClean="0">
                <a:solidFill>
                  <a:schemeClr val="tx1">
                    <a:alpha val="50000"/>
                  </a:schemeClr>
                </a:solidFill>
              </a:rPr>
              <a:t>.</a:t>
            </a:r>
          </a:p>
          <a:p>
            <a:pPr lvl="1"/>
            <a:r>
              <a:rPr lang="sk-SK" sz="2600" dirty="0"/>
              <a:t>12h@598K</a:t>
            </a:r>
            <a:r>
              <a:rPr lang="sk-SK" sz="2600" dirty="0" smtClean="0"/>
              <a:t>: 60% koncentrácia α-</a:t>
            </a:r>
            <a:r>
              <a:rPr lang="sk-SK" sz="2600" dirty="0" err="1" smtClean="0"/>
              <a:t>MnBi</a:t>
            </a:r>
            <a:r>
              <a:rPr lang="sk-SK" sz="2600" dirty="0" smtClean="0"/>
              <a:t>.</a:t>
            </a:r>
          </a:p>
          <a:p>
            <a:pPr lvl="1"/>
            <a:r>
              <a:rPr lang="sk-SK" sz="2600" dirty="0"/>
              <a:t>12h@623K/648K</a:t>
            </a:r>
            <a:r>
              <a:rPr lang="sk-SK" sz="2600" dirty="0" smtClean="0"/>
              <a:t>: transformácia α-</a:t>
            </a:r>
            <a:r>
              <a:rPr lang="sk-SK" sz="2600" dirty="0" err="1" smtClean="0"/>
              <a:t>MnBi</a:t>
            </a:r>
            <a:endParaRPr lang="sk-SK" sz="2600" dirty="0"/>
          </a:p>
          <a:p>
            <a:pPr marL="457200" lvl="1" indent="0">
              <a:buNone/>
            </a:pPr>
            <a:r>
              <a:rPr lang="sk-SK" sz="2600" dirty="0" smtClean="0"/>
              <a:t>    na </a:t>
            </a:r>
            <a:r>
              <a:rPr lang="el-GR" sz="2600" dirty="0" smtClean="0"/>
              <a:t>β</a:t>
            </a:r>
            <a:r>
              <a:rPr lang="sk-SK" sz="2600" dirty="0" smtClean="0"/>
              <a:t>-</a:t>
            </a:r>
            <a:r>
              <a:rPr lang="sk-SK" sz="2600" dirty="0" err="1" smtClean="0"/>
              <a:t>MnBi</a:t>
            </a:r>
            <a:r>
              <a:rPr lang="sk-SK" sz="26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4" t="2697" r="-28" b="3868"/>
          <a:stretch/>
        </p:blipFill>
        <p:spPr>
          <a:xfrm>
            <a:off x="6174153" y="1997563"/>
            <a:ext cx="6009900" cy="4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8" t="7327" r="8328" b="9982"/>
          <a:stretch/>
        </p:blipFill>
        <p:spPr>
          <a:xfrm>
            <a:off x="6797599" y="1961844"/>
            <a:ext cx="4958957" cy="3292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Magneticky tvrdé zliatiny</a:t>
            </a:r>
            <a:br>
              <a:rPr lang="sk-SK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MnBi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sk-SK" b="1" dirty="0" err="1" smtClean="0">
                <a:solidFill>
                  <a:schemeClr val="tx2">
                    <a:lumMod val="50000"/>
                  </a:schemeClr>
                </a:solidFill>
              </a:rPr>
              <a:t>MnAl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sk-SK" dirty="0" err="1" smtClean="0"/>
              <a:t>Hysterézne</a:t>
            </a:r>
            <a:r>
              <a:rPr lang="sk-SK" dirty="0" smtClean="0"/>
              <a:t> slučky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544085"/>
              </p:ext>
            </p:extLst>
          </p:nvPr>
        </p:nvGraphicFramePr>
        <p:xfrm>
          <a:off x="323276" y="2312124"/>
          <a:ext cx="6382334" cy="4458123"/>
        </p:xfrm>
        <a:graphic>
          <a:graphicData uri="http://schemas.openxmlformats.org/presentationml/2006/ole">
            <p:oleObj spid="_x0000_s3142" name="Graph" r:id="rId4" imgW="4152900" imgH="2908300" progId="Origin50.Graph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8717105"/>
              </p:ext>
            </p:extLst>
          </p:nvPr>
        </p:nvGraphicFramePr>
        <p:xfrm>
          <a:off x="8029282" y="4526280"/>
          <a:ext cx="3055813" cy="210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244"/>
                <a:gridCol w="1266092"/>
                <a:gridCol w="953477"/>
              </a:tblGrid>
              <a:tr h="47988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Vzorka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Podmienky žíhania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(BH)</a:t>
                      </a:r>
                      <a:r>
                        <a:rPr lang="sk-SK" baseline="-25000" dirty="0" smtClean="0"/>
                        <a:t>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sk-SK" dirty="0" err="1" smtClean="0"/>
                        <a:t>MGOe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  <a:tr h="305706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MnAl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673K/1h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</a:tr>
              <a:tr h="3057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713K/1h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MnBi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623K/1h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0.63</a:t>
                      </a:r>
                      <a:endParaRPr lang="en-US" dirty="0"/>
                    </a:p>
                  </a:txBody>
                  <a:tcPr/>
                </a:tc>
              </a:tr>
              <a:tr h="3057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648K/1h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7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655</Words>
  <Application>Microsoft Office PowerPoint</Application>
  <PresentationFormat>Vlastná</PresentationFormat>
  <Paragraphs>158</Paragraphs>
  <Slides>19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1" baseType="lpstr">
      <vt:lpstr>Office Theme</vt:lpstr>
      <vt:lpstr>Graph</vt:lpstr>
      <vt:lpstr>Magnetické vlastnosti vybraných rýchlochladených kompozitných materiálov s amorfnou a nanokryštalickou štruktúrou</vt:lpstr>
      <vt:lpstr>Obsah</vt:lpstr>
      <vt:lpstr>Magneticky tvrdá zliatina MnAl</vt:lpstr>
      <vt:lpstr>Magneticky tvrdá zliatina MnBi</vt:lpstr>
      <vt:lpstr>Magneticky tvrdá zliatina MnAl</vt:lpstr>
      <vt:lpstr>Magneticky tvrdá zliatina MnAl</vt:lpstr>
      <vt:lpstr>Magneticky tvrdá zliatina MnBi</vt:lpstr>
      <vt:lpstr>Magneticky tvrdá zliatina MnBi</vt:lpstr>
      <vt:lpstr>Magneticky tvrdé zliatiny MnBi, MnAl</vt:lpstr>
      <vt:lpstr>Magneticky tvrdé zliatiny MnBi, MnAl</vt:lpstr>
      <vt:lpstr>Nanokryštalické magneticky mäkké materiály</vt:lpstr>
      <vt:lpstr>Konvenčné vs. rýchle žíhanie</vt:lpstr>
      <vt:lpstr>Rýchle žíhanie</vt:lpstr>
      <vt:lpstr>Rýchle žíhanie - Fe80Nb3Cu1Si6B10</vt:lpstr>
      <vt:lpstr>Rýchle žíhanie - Fe80Nb3Cu1Si6B10</vt:lpstr>
      <vt:lpstr>Rýchle žíhanie - Fe80Nb3Cu1Si6B10</vt:lpstr>
      <vt:lpstr>Rýchle žíhanie</vt:lpstr>
      <vt:lpstr>Sumár ak. roka 2017/2018</vt:lpstr>
      <vt:lpstr>Snímka 19</vt:lpstr>
    </vt:vector>
  </TitlesOfParts>
  <Company>Ústav experimentálnej fyziky SAV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Magnetické vlastnosti vybraných rýchlochladených kompozitných materiálov s amorfnou a nanokryštalickou štruktúrou. </dc:title>
  <dc:creator>Branislav Kunca</dc:creator>
  <cp:lastModifiedBy>Home PC</cp:lastModifiedBy>
  <cp:revision>185</cp:revision>
  <dcterms:created xsi:type="dcterms:W3CDTF">2018-06-01T11:00:27Z</dcterms:created>
  <dcterms:modified xsi:type="dcterms:W3CDTF">2018-06-26T19:46:56Z</dcterms:modified>
</cp:coreProperties>
</file>