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6" r:id="rId3"/>
    <p:sldId id="287" r:id="rId4"/>
    <p:sldId id="310" r:id="rId5"/>
    <p:sldId id="334" r:id="rId6"/>
    <p:sldId id="313" r:id="rId7"/>
    <p:sldId id="314" r:id="rId8"/>
    <p:sldId id="315" r:id="rId9"/>
    <p:sldId id="318" r:id="rId10"/>
    <p:sldId id="319" r:id="rId11"/>
    <p:sldId id="320" r:id="rId12"/>
    <p:sldId id="321" r:id="rId13"/>
    <p:sldId id="322" r:id="rId14"/>
    <p:sldId id="337" r:id="rId15"/>
    <p:sldId id="350" r:id="rId16"/>
    <p:sldId id="351" r:id="rId17"/>
    <p:sldId id="352" r:id="rId18"/>
    <p:sldId id="338" r:id="rId19"/>
    <p:sldId id="339" r:id="rId20"/>
    <p:sldId id="316" r:id="rId21"/>
    <p:sldId id="317" r:id="rId22"/>
    <p:sldId id="327" r:id="rId23"/>
    <p:sldId id="328" r:id="rId24"/>
    <p:sldId id="330" r:id="rId25"/>
    <p:sldId id="329" r:id="rId26"/>
    <p:sldId id="340" r:id="rId27"/>
    <p:sldId id="341" r:id="rId28"/>
    <p:sldId id="344" r:id="rId29"/>
    <p:sldId id="349" r:id="rId30"/>
    <p:sldId id="345" r:id="rId31"/>
    <p:sldId id="348" r:id="rId32"/>
    <p:sldId id="346" r:id="rId33"/>
    <p:sldId id="343" r:id="rId34"/>
    <p:sldId id="353" r:id="rId35"/>
    <p:sldId id="282" r:id="rId3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2" autoAdjust="0"/>
    <p:restoredTop sz="94556" autoAdjust="0"/>
  </p:normalViewPr>
  <p:slideViewPr>
    <p:cSldViewPr>
      <p:cViewPr varScale="1">
        <p:scale>
          <a:sx n="108" d="100"/>
          <a:sy n="108" d="100"/>
        </p:scale>
        <p:origin x="22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26C17-CD9E-4D03-BFBC-22FC43C93551}" type="datetimeFigureOut">
              <a:rPr lang="sk-SK" smtClean="0"/>
              <a:t>27. 6. 2018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B3FF6-B2F4-44ED-B2FB-DA0C26DBB3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429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9A5-CA2C-43A5-A40A-05585F12F330}" type="datetimeFigureOut">
              <a:rPr lang="sk-SK" smtClean="0"/>
              <a:t>27. 6. 2018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DBB-ADB5-47FB-8EF7-83B04AB19E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933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9A5-CA2C-43A5-A40A-05585F12F330}" type="datetimeFigureOut">
              <a:rPr lang="sk-SK" smtClean="0"/>
              <a:t>27. 6. 2018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DBB-ADB5-47FB-8EF7-83B04AB19E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999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9A5-CA2C-43A5-A40A-05585F12F330}" type="datetimeFigureOut">
              <a:rPr lang="sk-SK" smtClean="0"/>
              <a:t>27. 6. 2018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DBB-ADB5-47FB-8EF7-83B04AB19E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374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9A5-CA2C-43A5-A40A-05585F12F330}" type="datetimeFigureOut">
              <a:rPr lang="sk-SK" smtClean="0"/>
              <a:t>27. 6. 2018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DBB-ADB5-47FB-8EF7-83B04AB19E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829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9A5-CA2C-43A5-A40A-05585F12F330}" type="datetimeFigureOut">
              <a:rPr lang="sk-SK" smtClean="0"/>
              <a:t>27. 6. 2018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DBB-ADB5-47FB-8EF7-83B04AB19E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249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9A5-CA2C-43A5-A40A-05585F12F330}" type="datetimeFigureOut">
              <a:rPr lang="sk-SK" smtClean="0"/>
              <a:t>27. 6. 2018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DBB-ADB5-47FB-8EF7-83B04AB19E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72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9A5-CA2C-43A5-A40A-05585F12F330}" type="datetimeFigureOut">
              <a:rPr lang="sk-SK" smtClean="0"/>
              <a:t>27. 6. 2018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DBB-ADB5-47FB-8EF7-83B04AB19E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656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9A5-CA2C-43A5-A40A-05585F12F330}" type="datetimeFigureOut">
              <a:rPr lang="sk-SK" smtClean="0"/>
              <a:t>27. 6. 2018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DBB-ADB5-47FB-8EF7-83B04AB19E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632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9A5-CA2C-43A5-A40A-05585F12F330}" type="datetimeFigureOut">
              <a:rPr lang="sk-SK" smtClean="0"/>
              <a:t>27. 6. 2018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DBB-ADB5-47FB-8EF7-83B04AB19E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36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9A5-CA2C-43A5-A40A-05585F12F330}" type="datetimeFigureOut">
              <a:rPr lang="sk-SK" smtClean="0"/>
              <a:t>27. 6. 2018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DBB-ADB5-47FB-8EF7-83B04AB19E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779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9A5-CA2C-43A5-A40A-05585F12F330}" type="datetimeFigureOut">
              <a:rPr lang="sk-SK" smtClean="0"/>
              <a:t>27. 6. 2018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DBB-ADB5-47FB-8EF7-83B04AB19E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757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B9A5-CA2C-43A5-A40A-05585F12F330}" type="datetimeFigureOut">
              <a:rPr lang="sk-SK" smtClean="0"/>
              <a:t>27. 6. 2018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5ADBB-ADB5-47FB-8EF7-83B04AB19E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160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jpeg"/><Relationship Id="rId5" Type="http://schemas.openxmlformats.org/officeDocument/2006/relationships/image" Target="../media/image1.jpe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jpeg"/><Relationship Id="rId5" Type="http://schemas.openxmlformats.org/officeDocument/2006/relationships/image" Target="../media/image1.jpeg"/><Relationship Id="rId4" Type="http://schemas.openxmlformats.org/officeDocument/2006/relationships/image" Target="../media/image20.wmf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jpeg"/><Relationship Id="rId5" Type="http://schemas.openxmlformats.org/officeDocument/2006/relationships/image" Target="../media/image1.jpeg"/><Relationship Id="rId4" Type="http://schemas.openxmlformats.org/officeDocument/2006/relationships/image" Target="../media/image20.wmf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jpeg"/><Relationship Id="rId5" Type="http://schemas.openxmlformats.org/officeDocument/2006/relationships/image" Target="../media/image1.jpeg"/><Relationship Id="rId10" Type="http://schemas.openxmlformats.org/officeDocument/2006/relationships/image" Target="../media/image26.png"/><Relationship Id="rId4" Type="http://schemas.openxmlformats.org/officeDocument/2006/relationships/image" Target="../media/image20.wmf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27.wmf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10" Type="http://schemas.openxmlformats.org/officeDocument/2006/relationships/image" Target="../media/image29.e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jpeg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7" Type="http://schemas.openxmlformats.org/officeDocument/2006/relationships/image" Target="../media/image8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32.png"/><Relationship Id="rId9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7" Type="http://schemas.openxmlformats.org/officeDocument/2006/relationships/image" Target="../media/image8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3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9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33.png"/><Relationship Id="rId7" Type="http://schemas.openxmlformats.org/officeDocument/2006/relationships/image" Target="../media/image9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9.png"/><Relationship Id="rId10" Type="http://schemas.openxmlformats.org/officeDocument/2006/relationships/image" Target="../media/image75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image" Target="../media/image1.jpe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jpeg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-4385" y="0"/>
            <a:ext cx="9166998" cy="830263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sk-SK" sz="2400" b="1">
              <a:solidFill>
                <a:schemeClr val="bg1"/>
              </a:solidFill>
            </a:endParaRPr>
          </a:p>
          <a:p>
            <a:pPr algn="ctr" eaLnBrk="0" hangingPunct="0"/>
            <a:endParaRPr lang="sk-SK" sz="2400" b="1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123728" y="91965"/>
            <a:ext cx="5159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/>
              <a:t>	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0290" y="63093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i="0" u="none" strike="noStrike" baseline="0" dirty="0">
                <a:solidFill>
                  <a:srgbClr val="000000"/>
                </a:solidFill>
                <a:latin typeface="Times New Roman"/>
              </a:rPr>
              <a:t>Košice 2018</a:t>
            </a:r>
            <a:r>
              <a:rPr lang="sk-SK" b="0" i="0" u="none" strike="noStrike" baseline="0" dirty="0">
                <a:solidFill>
                  <a:srgbClr val="000000"/>
                </a:solidFill>
                <a:latin typeface="Times New Roman"/>
              </a:rPr>
              <a:t>	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131288" y="632403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latin typeface="Times New Roman" pitchFamily="18" charset="0"/>
                <a:cs typeface="Times New Roman" pitchFamily="18" charset="0"/>
              </a:rPr>
              <a:t>Michal </a:t>
            </a:r>
            <a:r>
              <a:rPr lang="sk-SK" b="1" dirty="0" err="1">
                <a:latin typeface="Times New Roman" pitchFamily="18" charset="0"/>
                <a:cs typeface="Times New Roman" pitchFamily="18" charset="0"/>
              </a:rPr>
              <a:t>Kopčík</a:t>
            </a:r>
            <a:r>
              <a:rPr lang="sk-SK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/>
              <a:t>	</a:t>
            </a:r>
          </a:p>
        </p:txBody>
      </p:sp>
      <p:sp>
        <p:nvSpPr>
          <p:cNvPr id="14" name="AutoShape 4" descr="data:image/jpeg;base64,/9j/4AAQSkZJRgABAQAAAQABAAD/2wCEAAkGBhQSEBQUExQUFRUWGB0YGBgWGBcdHxweHxwcHiEcHhwbHCcgGhwlGhsZIC8gIygpLCwsFh8xODAqNSgrLCoBCQoKDgwOGg8PGikkHyU0KiwsLDQpKSwpKSwpLCwtLSwyLCwsLCwpKSw2LCovLC8sLSwsLC4sLCwsLCwsKSwsLP/AABEIAMAAwAMBIgACEQEDEQH/xAAcAAACAwEBAQEAAAAAAAAAAAAGBwAEBQEDAgj/xABOEAACAQIEAwQFBwkGBAMJAAABAgMEEQAFEiEGBzETIkFRFDJhcYEII0JSYpGhFTNygpKxssHRJDRDc6LwNVPC8WN0oxYXGCVUlLPD4f/EABsBAQADAQEBAQAAAAAAAAAAAAAEBQYDAgcB/8QANBEAAgEDAgQDBgUEAwAAAAAAAAECAwQRBSESMUFREzJhBiJxgaGxFJHB0fAVIzRCJFLh/9oADAMBAAIRAxEAPwB34mJiYAmJiYmAJiYmMLirjOly+PXUyab+og3d/wBFRv8AHYC/XAG7fGBxJxzR0I/tE6K1riMd5z+ou+/gTYYVU/G+b507R5bEaanuVMt7Hp9KXoptvpj3Fxudjjc4f5D00XztfK1TJ6zblI/Mkm+p/G5JF/EYApZn8oFpH7PL6J5WPQyXJNvKKO7EW3vqHuxTlqeJ6pS5tSRgajfs4gB43vd7Ab74anCk9E0brQdj2cbaGMCgLqAG2pRZyFK779RvivzIzBYMprHddS9kV07gEvZADYg2LML2N8AKnIuXdfmMZkObs8RYjUrVTAkddIfQGAJtcbXBHgbXm+Tdq3bMGJ8/R/6zXxq8luPjOGopkjidFDwIi6B2ZAOkDxIuGublg5Nza+GxgBJL8m3TuuYMD5+j/wBJ8fTcnc2h/u2aGw3AMlRH+ALDDrwtOUfFlVXT5g00mqFJbRAhe7dnNgQLkBQOuABwvxRR7kCpUbn83J091n+7FnLflANG/ZZhRSQuPWMdwRfzikswFvtE+zBZLzBf8vrlqxo0fZ6me7alPZtJ52ItoHQetgj4hp6VoT6aITCCATMF0gsQo3b1SSwF9uvXAFbhrjmjrgPR50drX0HuuP1G328xcY374U/EPIemltNQStTSbMouWj8wQQdSb27wJ9gxiQcb5tkrrHmMRqae4VZb3PT6Mv0jbfS+5t1G5wA88TGFwpxrS5hFrppAxHrIdnT9JfAe3cHzxu4AmJiYmAJiYmJgCYmJiYAmOE4hOFDzL5mSSTfk3LLvO50SPH1B8UQ32brqe9lF9+pUDS5i83xSv6JRL29Yx0d0ahGxNgLD15L9EHQ9fI5PCPJuSol9Mzh2llY6uxLX93aMPD/w12HS/hgk5ccrocuQSy2kqyLtIdwl+qpf2Xu3U3PQG2MCbjXNs0ll/JKxxU0TFO1k03kOx2LggbWIUC4DC53FgGNnJelopTSQozxRsY4h3VNt9ICjyvYC1zYXF74Vue80zVcNyyEqtRI/ozquw73eJAO+kw3HvJ8sM7hAVnocfp5Q1BuWCKBYeANjpLW6lQBvbwuUZxBwTHTcQxU8x0UdRMsqjfSQxPc2O3fvHfwDg7A4AcPKujiiymlWJ0kGnU7IQRrYlmBPmCdNjuLWwM/KHzPRl0UIveaYX9yAn+Ir92MvMuWtfldQajJpGeNiNVOxF/cQxCyKLnc2ZfM9cE2bcDVGZy0FRWGOBqYhnhjvIGOtWI1XGkFVA+kRc7nqQFTxBn5ZqOuoaOqgNJGiNMyHs2CAKLlQVtuVNzupAx+guF+Io66kiqIvVddx4qw2ZT7Qdvx8Ri9V0qyxPHIupHUqwPQhhYj3WvjH4e4fo8tjMcBESu2oh5SbtsL99tjaw28hgDUzmQrTTML3EbkW8wpwsvk7RqMvnYG8jTnULi4ARdNx13u344aC1sbggOjeYDKfwvheZnyOpmkeSmnqKQvfUsbDRY9QBswUn6OojyAwBk8u5PSuJczqdmWMNGpG/wBJI1I96RH78UefmePNNFQQ97s1aplAttpRiL/oxh2t9oezDJ4N4IgyuneOAO7N3nZiNTkDYeAUdQB4X6nc4DOBOEKmRs0q66NkqKgSQqr32Urc233X1FBFxZNjgD04d42FHwtDUkqZEVoY1Pi/aOqC197INRHkp8sG3DVU9bl0L1kMYaaMM8dtSFTuCQ1+q6Wsb2v1vj89cDUkmYy0eWkHsIZZJ5dzbT3b3226aB7Zfbhr84uM2hiXL6W7VVUAtltdUO1vYz+qPIajttgDJ4t5NyU8npmTyNFKh1djqt7+zY+FvoNsRtfwxr8uuby1TCkrV7CrB07jSshGxFj6klxuh6np9UadHVpkOTxelSPKY9KGxBOpj6kYYjuoNVh9VD06Crx1y6p83p1qqchahkV4pQCBICLqH2B3FrNa67eG2AGHfHcJ/lrzMljm/JuZ6knQ6I5JOpPhG56X6aXvZhbfoS31OAO4mJiYAmJiYwuNOKky+jkqXF9OyLf13Pqr7LncnwAOAA/m/wAxWpVFHSXarmsO5ctGrbCwH+I17KOo6/Vv68v+CIMmo2qqsqs5XVNIxv2a7HQp+69rlmsBfYYw+TvCUlRK+b1t3llY9jqFtzsZLeX0VHQAH2YM6XmNQVFZNQM1pFYx2lUBJNrMq6tjvddLdbbXwBq5PntPmVIZIJNSOGQ+DKbbqw30sL39xB3BwsOUHEa5dNPlVZpikEpaNmNgzEBStz9YKrL53I8hj54k4PqsjqGr8su1Md5oDchRfoR1aMXuGHeS/lvgjhy/K+JKdZipWZAFfQwWWP7J2IdOuklSDvaxBAAp83uKJlqKGmoahhO8nfiiYb3KaNfiLm+xI2vfbBpxTwRTZiYTUqzdixZdLab3t3SRvp2B2I6DGPknAeW5Kj1PQoCTPOwJUHay2UAE9O6tze297YV3HHOKornaCh1QwdCw2kceJZh6i/ZG/mfAHtzPUYuT4YrLGrxbzYoaAlGcyyj/AA4bMR7Ga+lD7Cb+zCrzjnlmNUSKWNKdPNRrb4u4sPgoPvwH0eSIu795vLwH9caQ8vDESdyltE0lr7PzmlKs8enX/wAKdbV19Tcz1crX6hpHI/ZBtiiOGx4v/p//ALjaOOY4O4my6hodpFYab+bMVuG/J/vXBXkXB+cLAs9HO+nfSqTlTsSvqsQvhjOw9ODqbs6CmHnGGPvbvH8Tit1DU6trBSjhvPUq9V022oU06aw2+7FfTc3M3y5wldD2q9PnkKMbfVkUaW8NyGwy+E+cFDXFU1mCYkARzWFz5K/qsfZsTfpjaqKdXUq6q6nqrAEH4EWwueLOStPMC9IfR5PqbmNvh1T3i49njjzae0VKo1GsuH16fujNyoNcg5yjginy01VRRwu0sqbR6xuRc6EZvUDMbm5I2HS2BPlbwfPLVTZpmKMKh3YRI4sU+iWsd1sBoUeABPiDgR4d5jV+Sz+i5gjyQjoGN2UfWifo6/ZJI2tdTfD0yfO4qunE1M6yow7puQL/AFW8VN9iLXHl56SMlJJp5RHxgVfMt2zTOqXK0J7KLvzWv1I1N8RFYD2yHzwZ8Vc0KDLPm2bXIoA7GHSSo6ANvpSw8Cb9NsK/JOAM6krKs39FMrss1QbAsC2oiJh3ipJB7lh3QCQVsGXwjyioqGzlfSJxv2swBsfNU6L533Ptx6BQ4/4IizmjSqphao0B4mYFC69ezcNa3jYnofGxOPLlFzFaqVqOrJWrhuO/cNIq7G4P+ItrMOp6/WtqZxzeoIKtKbtNbM4R3QjRH4d5ibbHqBe297WwKc4+E5KeVM3ou5LGwM2kX6bCW3S3RWHQgj24AcgOJjC4L4rTMKOOoQW1Czr9Rx6y/f0PiCMbuAIcIvjids7zyLL42Po9OT2pUjqPzjX8wLRi97G/mcNXjniP0HL56i41Kto7+Ltsu3j3iCR5A4BuQ/D/AGVHLXTH5yoY2Z/CNSbkk/WfUxN99KnAG/xjzFpcmEEBidiU7scVgFRe6N2PTawH2Tf2rfjHj3J80T56Cpgmt3J1SMsPABhr76+w+WxGHPneQ0uY0+iZUmjbdWU3I8mRxuD7R8dtsKasyCsyBy6Itfl17skiKWjB94JQ/bXuE9QDbAFHl5znmhkWlqddXEWCRuoJl3NlFr3kB8j3t7XPTDbpcioMqWpqlSOnVu/K+9gB9FR4DV0RerNYA7DHpw16JVQQ1cNMiBxqTVCiuOo229+4uCLEdcKLmvxTLmdemW0fejR9Jt0eQdSSPoIL7+Yc+Ax+SaSy+QMfibiGrz+pdYVdaWAFwngqgHvvbYyNYgD22HicZFLSrGLKPj4nD34V4VioaVYIxfxke27sRYsf3AeAGEzm1F2M8sR+g7L8AdvwxnaWpq8qTjDyrl6+prdApwUpcS97bBUvjmJiYkmuJiYmJgDqpc2HU7D44/Q1LDpjRfqqB9wAwiOH6btKuBPrSIP9Qw+y3j/v/f8AXGc1yXkivVmY1yWZQj8WdxMVpMxjWJpi69kgLF7ggBb3Nx1tY/dhb5JxDJnlTPH6RLS08QDLHDZZJFJI1NJYkW2uALDUB7cVVvZTqqU3tGPN77fLqzOylwvHUPuIuGYa2ExVCal6hvpIfrKfA/gfG+E7DNV8NVw3MtNL1HRZVH36JVv/AN1ODvMOCqKB4UFTVU80zaYmWokLM4F+jAr5dbdbXGK9bA8h/JmaESrPf0WrVQpLL0DDosoB8PWvY31Xxe6ZcO2aUJuUHvhpp46uO7Tx1RHqR4ua3GdkmdxVdOk8Dao5BcHx9qnyYHYjwthP5jn2Z55WT0MFqKKEkTKzDXYNp72nvPv9FO7uLk3BOVy64jlybMnoKo2hkcKTc2Vj6kq+GltgfeD9G2DTmVkc1JWwZvRozyIwjqI0uTIrWUGw632Q28dBtscbOMlJKUeTIoJ8DcG000VfldTEkWYJcrKbkkAjSVPgoOkkD1lkBsbGx3yuzGWpopqKuicyUxNPJrU6XWxAGrozAbGx3Gk+N8ED8I001bBmDJIk6R2XfTsemtR1ZQWW17WJuDtaznfFtHRgmoqIoj10lhqPuQXZvgMegKXgedslzyXL5GPo9QQIixHU/mm95F4za1zbyGHphS89MiE9FDXwHvwEHWvjG9rNcC/dfSwO1tTYO+BeJPTsvgqNtTLaS3g42bbw7wvbyYYAXPygMzaRqPL4t3mfWRuLkns4x5WLF/2QcM1OG4xQ+hgsIhD2N1OltOnSTcCwJFz8T54VLj0zjIA7rTDx3/Nx3+HzjX9+DbmJwdW1jwy0dYad4Q1lGpdRbqS6nyAFipA388ALXibg6fJqqmjy2tn11TlUiNgRuou1u4wuRuVHQ+AOCrIOYGaxVMNJmNAWMriNZUGkG/UkrqicAbnSRYX2wH1tZmlBmcNdmdM9T2CmNXTTot3rMGjBUNuxswBN98OHgjjuDNIneASLoIDh1tYkX2YEq3Q9Nx5C4uBU5m8UDLcsdo7JIw7GECwsxB3A8NKgnyuB4YAeSHCmiF62Qd+W6RX8EB7ze9m29y+3FHnnmT1eaU1BHvoCrb/xJiPhsujf7TYbOXUKwQxxJ6kaBF9wFr/Hr8cZv2hu3SoKlHnL7I70I5eSwcKLmdQdnW6/CVA3xHdP7gfjhu4B+a9Bqpo5bbxvY+5h/VcZbSqvh3CXfYvtMq+HcR9dhV4mO2xCMbM2uTmJiYmB+lzKcyanmSVApZCSNQJF7EXsCOl7/DFnMuI6io/Oyu48FvZfdpG2MrGvwpQ9tWwIehcE+5e8fwBxxqKEc1JJZS5/AjVo045rSSylz+AYcx6WSLJYKWIXaSSGAjYXuGa1ybC7oOvnjDV6rLpqBxl7RKiGkIM8J7ZpLsLsCdBMgL77bW2wxeM8iaro5I0IEoKyRE22kQ6l69L7r7mOMKvzD8q5VKI1tVxWZoSO/HNGwa2k77kEA+IYjrfFLZ3WaMYuKcXJ8fPbi5Pny+2D51VzKbk+YH8TTV2Y1Msi0bKaJQoCzRHspQwkLE6gJDoUqVW9r+YxS4r41rMxiE0MPZwUhWWQh0Yaye4xOxuOmkXIub2vhpcvsoeCiUy39ImZp5rjfXIb2ItcEDSCPA6sDddlFO8gyuhUdm03pFawOoIoYER3+sxCqFvcAb9TaXRvKTq+GqaxT5PfCX+z3+nqzm4vGcnzzn4X9IpFq0HzsAGv2xnrf2qxv7mb2YK+T3FhrsuTWbzQfNSE9TYd1veUsCfMHG3UU6ujIwurAqw9hBBH3bYTnKSpbLs9moXPdk1xb7AshLRt8V1Af5uJXs/eeLTlRf8Aruvg/wBjzWjjcJs04Rz6tmlWWtWnpw7qmg6dSBtm0x7kFQD32uPHAdwBwBTZhl1bKzSNVxawo1jSDp1I9hYkkhl7xI67bYYfOPPaoLBQUkbF63UpceQtqQeVwbsx6L77jIk5ESxxotJWtCzRBKn19Mh3NxpPq7kaT4D2nGlOBv8ALKdcxyBYZdxoelboSABZT06hCtv0Rge+T/mTxtWZfLs8T6wNzYg9nIPKwYJ+0cMTgbg5MspFp0Yubl3cgDUxtvYdBYAAezCyj/sfGRA2SpHht+cjv8fnFv78AfXJ1e2zvNKnqAXAJ+3MSP8AShGDTiHmlFT5hBQpG00sjoshU2EYdgL9DqOk6rdALb9bBXybm1flBj1LQ3/9Y/vOPXKM7gy7iTMPTSI+3sYZmGwBINr/AEVYbaul03tgBhcb8bw5ZFHJOrMJH0aUsTaxJNiRcAeHtGNPIhTNEJaUR9nN85qiUKGJAGogAb2ABvuNNvDAnx5xxljZfUK89PUa42Cxo6OWYg6SApJFmsdX0bXx6cmqV48lp9YILa3UH6rOSp+I3+OAFlwz/a+KppT0SSZx4+pdF/kfhh1jCU5HAtmFVIwNzETc3+lIpO5wfc0M+mo8vM1O+iQSIt9KNsdVxZwR4eWMNrMJXOoRox54SXbfLJtL3IZYXYzs+yr0mmkhvbWLA9bEEEH7xhE0/M7OZBeOR3HS600JF/K4i/3fBlyy4rzKprTHWFzF2THvQRoNQK23EanoTtfHCpote1i6vHH3d+bzt8j1C4xJOIUZNy3pobGQGZvt+r8FG333+GBPmnShKqMgAK0QtYWHdZr7D2EYbGFzzcpv7u/6a/wn+WOWnXVSrdJ1JN80XmnXFSd1Fzec5X0FziYmJjVmwJg75UZfqqJZT0jTSPex/op+/AKMN3ljQaKLWRvK7N8B3R+IY/HFbqlTw7aWOuxVarV4LdrvhBHmmaR08TSzNpjW2ptLN1IHRFJO5Hh+F8L3PuJckqpBKat4ZxsJ4EqEf3EiIhh06i/tGGdj8/8APGkRMyXQirqhVm0gC51MLm3jYAfDFRotKnWrcDclLGcprGO2MfzsYas2lk3/AMs0DXWXPq6SM/QCTrce1uyN/uwf8E1VA0DLl2ns0azWWQHURe7GQBmNvHf34/LwOHjyB/ulV/nL/Bi61iwjTtZTU5bY22S545JI5Up5lgaOElzKPofEFNUjuhuylJ/RbS3+lcO3CZ5/U95aRgCT2cgPuDAj95xTez8+G8S7pr9f0O1dZiMDnXmk9LQJPSv2brKEZwqFgjq1wCVJW7LHutjtjByLnNNSutPnEDRtYaZ0XZh9Yqlww8dUdx9nBTzLomqcimABL9mkgABJJBVrADri1kGSx1uUUkdZBq+YRWSVSGBVQpIOzKx03uLHfH0IggrU50P/AGoo3jn7SCqpyF0PdL2cbWNvWUH44zOccfY53ldR0F0Fx17kwJ/0uBi7ScjWpcygqaSoHYxyBykoJYWO6grswIvubW9uKPykmscvYdQZrf8Aon+WAOfJuXT+UFPUGH/9w/lho8R8G0teoWqhWTT6rXZWW/XSykEe69j5YWHJx+xzvNKfoLuQD9iYgfg5ONzK694+K6mF5JGjlpwyKzEquyMbAmw9Vh8TgC3T8mcqpSZ5I2dYwXPbOSgCi5JUABgAOhuPZgyybOIKqAS0zh4jqUMAQO6SpsGAPUW6YXnKSSzZvRyklIqg+uT6r60sSfDTGP2se/IKpP5PmhYgtBUulgfAhTf4trwBg8ru7WzoeoQj9lxjS52/8Jb/ADo/+rGblY9Fz+RD0aSRd/t3cfyA9+NLnb/wlv8AOj/6sYqrTcdVp564+mxodV96Sn/2jF/QEeUvH1JQ0csdRKyO0xcAI7baEF7qD4g4ZXD/ADAo66bsaeVnfSWsUkXYW8WAHiMKzlfy5pcwpZJZzMGWUoOzdQLaFPQod7k4ZXCvLSloKjtoDNrKlO+6kWJB6BBvsPHHnVFYOrUy5eJ9MlTT48LHI+Z+auWI7I1TZlJUjsqjYg2PSPzwJcw+PaCqgjENRrdJL27OYbEEHdkA8sL7K8iWszg07syrJPKCy2uLaz4+7BvxJyYp6alkmSeZiljpYJbdgD09hv8ADEpWFhZ1ocU5cT3Xbfbsd7WtWVWMoJZzt8wXxzHbWxMWZ9HjnG/Mignp18MP/J6LsaeKL6kar8QN/wAb4S/CNB21dAh6awx9y3Y/gPxw9LYzet1d40/izNa5VzKNP4smELz5/wCJR/8Al1/ifD7whefA/wDmUf8A5df4nx49nv8AM+T/AEMzX8otcPLkB/dKr/OX+DCNGHlyB/ulV/nL/BjUa7/hT+X3RGo+dDRwsub0vzkCjqEc/ebfywzcK/i/+05zDCNwDHHb3nU34HGO0eHFcp9k/wBjQaav73F2Tf0GbxDT1ZoNNCypU2QIzabCxGr1lYerfw8cLwNxXGekM3/2g/mhwecacfU+VpE04kIkYqojCk90XJszDbcePiMZlBzryuW16gxk+Ekcg+9gpX8cfSjNt5eTMyDiDPzVwx1dHEkDNaR0UGw33uszAb+NsD/ykV1fk9R1JmH/AOEYJqLj9qrP0pqaWOWjEBdygVrsATcONxuUFum3TA1zjfts7yunO4uhIH25gD/pQYH4fL/2LjIE7LU9L7fnEt8fnFt78EfMDlzWVmYw1VHUJTFIezZ9Uiv6znbQN+6wHrDpjF+UBljRtR5hFs8T6C25sQe0jPuDB/2hg54j4mm/JDVtEEL9ksyhxqGmwZtgR3lW/wCycAA0PyemdnepzCR2c3Yqm7fpFmOo+/B5wPy9gytZBA0rdrpLdoynddVrAAW9Y369Bgbj56USUUMsjNJUNGC8MS7huhuTZVGoHqb2YbHGXl/G2d5lKjUlKtPTh1YtL0ZQbkF2FyCNj2aX8RgDvNygaCthqk21Ab/bjNx962/YOPTmgGq8mVoEaTW8TgICxt3r7Dy6YOuOOHvTKKSMD5xe/H+kL2HsuLr8cAnK/PtmpXJDLdkvsbX7y+8G5t7TjOatTlSnG5isuLz8upfr/lWSxzp7P4dD45JZdJDQzLLG8bGckB1IJHZoL2Ph1+7DFTqPfjl8dTqPfjF3Vw7iu6rWMvJCUeGOD8tRyVC5o5pA5nE0nZ6AGa93vYEG/dvgmrqziB42WVKsxkHWGhW1vaQnsxgZdm/oubtP3fm5pT3gxH0xY6d972+OGXBzupnQrNGw1KRdLsNxboQP34315KrGUXCip7LfqjhQp597ixh90n9xf1NUsa6mvbbp7RjtLVLIupb2vbfFPPfzHxX+eOcP/mf1j+4Y7OC8Pj6m3hd1Pxqt8+7w5GdynoNU8spB7iBR72N/3D8cNDCv4L4tpqOlIcuZHcsQi32sABckDzOx8cGPDfFPphYpE6xrtrcjc+QUDwHU322xi9To1p1ZVce6im1KFWVaVRxfCtka2YCXsz2BjEm2kyBivUXuFIJ7t/HCz4o5T1lfOZ56qn1aQoCRuAAPAC58STuT1w1ccxDtb6ravNLGe+E2U8oKXMSf/wAP0/8A9VD+w+CbhDl/X5b2ghqaZlksWWSOQi4BFxYgg7/hhj45iVV1q6qxcKjTT6cKPKoxXI8qipEaM7myqpZj7ALn92F5y0pmq80lqmGyan9zPcKPgur9kYvcz+INEQpkPek3f2J5frH8AfPBby64dNJRKGFpZPnH8wSNl+C2Hvvi70C1aXivr9izcvw9nKb809l8OrO5hxdRflBcvn0mR0DLrVSpLE2juejkC4HQ9L3sDyu5YZZMO9RQD/LUxn74yt8AvOuhWsraGigjQ1jksZTcFI97Bio3W4Z9wSujb1jfS5ecxZVm/JuaAx1aHSjv/i+Ss3QuR0cXDj2+trjOlTlbwwsGd5k0UbxwxARRhtW4ZwSQzbsLxne52YYzo/7ZxkSN0pupG/5uO3w+ca2HDm+ZrTU8s730xIzncfRF7bnqenvIwp/k/wCWtK1ZmEu7yvoDb7kntJD7QWKfsnADG464b9Oy+ensNTKTHfwdd1N/DvAC/kxwDchuIe1o5aGb85TsbK3/AC2JuCD9V9QPlqXDYOEXxxA2S55FmEan0eoJ7VVHifzi+8i0g6b38jgDS5bcEpS5rXQzUmtYmD087oWCqTcKGa66tJWxG91bfDhAx40lSsqLJGwZHAZWHQgi4I+Bx74A4wwoeZPDT0lQtdT3VWcFrfQk8/0W+69x0a2G/jwrKRZY2jkUMrAhgehBxyq01UjwsmWV07apxLdPZrugS4Y4iSsgDrYMNnX6rf0PUHy9xxsA74VmeZHUZNVCaEloGNgT0Ivfs5PJvI/EeIwd8O8TxVkeqM2Yesh6r/Ue0fgdsfPNS02dtNyivd+xa3FukvFpbwf09GCVXyPo5JHcy1F3YsbFLXJJ27vtwG8a8sI6JkaNpGifa7WuGHUGw6Ebj44e2KGeZQlTA8T9GGx8iNw3wP8APzx7tdZuIVF4k249f56ES3jShUTnHK6n5yz4Wgt7R/PHOH/zP6x/cMWOLKNoleNxZkcKR7Rf/vjy4ahLRhVBLFyABuSTbYY2ef7GTQxlH+qZXLh+gQZBkj1U6xJ47s3gq+JP+9zh45ZlyQRLFGLKosPP3nzJO5PiTjI4N4ZWjgsbGV7GRv3KD5Df3m59xBjD6neuvPgj5V9Sv1G8dxUxHyrl6+p3ExMcxUFYTGdn+epSQmRzv0VfFm8AP5nwF8fOfcQxUkeuQ7m+lB6zHyA/n0GF7lmWVGdVWuS6QIbEjog+ol+rnxPxPgMW+nabO5lmXl+5Mt7dSXi1doLm+/oi7wDw++YVjVlRvGj6vYzjooH1VFj+yPOzH4y4ZavpWpxM0AcqWZRckDfT1Ft9J+FvHGpluXRwRJFEoVEFgB/vck7k9STfFrH0SjSVKKiisvbt3NTi5JbJdkJlfk8ujh48xkVx0bszcD2ESAjH1JyEnlliapzF51QgWdZC2gG5VWMp0X36dCcOTHjW1SxRtJIwVEUszHoABck+wDHYhCu5+cS9nSR0URJkqWBKr17NT0sN+8+kDz0sMHHAvDfoOXwU9hqVbyW8XbdvfZja/kMKrgeBs6z2XMJFPo9OR2QYDqPza9bXAvIbX3t5g4emAJjC414VTMKOSnc2Lbo1r6HHqtbx36jxBON3EwAnOTfFslPK+UVgKSxswh1H3lo79LfSU9CCfZhx3wsub/LpqpRWUgK1cO50XDSKu4sRv2i2up6np9W1/lZzJXMYeylIWrjHzi9NYH+Io/iA6H2EYA1uFOYlLmEs0ULMJImI0uNJZQba1B3032INiD1G4wUYFzy8pfykMwCsswB2U2Usdu0IG5bSSD4Hqd8E5wB5VVGkiMkihkYWZWFwR7RhS8Tctp6ST0igZ2VbtpB+cT3f8xfC3W3gcanF/MOpGb02X5eI3kv8/rF1330kjdQiAsSPMe7DFnrY0Kh3RS50qGZQWPkLnvH2DHKpSjUWJEy1vals/d3T5p8mKnIeaA9SrUqw21qDa/2l6qfdf3DBxRZjHMuqJ1dfNTf/ALfHH3xBwNS1m8kdpP8AmJ3W+JtZvjfADXcpKqBtdJOGt07xjf7xsfvGMzd6BGT4qW32/L9i1jUs7jdPw5dn5fzPnmtwossYqQt9NhKB5dFb4Xt7iPLHeV3BawoKh1sTcxKfAEWL+8jYezfxxSmrs3gVkmhkkQ3UiSISAjx3TqD7cd/96FTHs1PELeYkW1vZfwxGnb3sbb8MsP1z0J34eq6PBDhk+XEms8PYaAxMK5ealS/qQRH3CRv3HH0M7zip2jikX2pFp/F8VkNFuZPfBF/p1VbzcYr1aGTV1qRLqkdUXzY2H49TgIz/AJoIt0pV1t07Rh3R7h1Y++w9+K9FyprahtdXME89TGV/36R9592Dzh3gClo7Mqa5P+ZJZm/V8F+A+OLu19n4xfFU3+xzc7O33lLxJdl5fzALh/l5U10npFazoh3s2zuPAAf4a/Dp0Hjhs5dl0cEaxxIERRZVH+7k+ZO5O5wJcY81qShJjBNRU30iGIgnV5M24Q38LFt+mNHgLM66enaSvgWB2cmNRsdBAsGW5IIN+u58saelRjSWIlXd3tS5fvbJckuSCUDA3xNzCpKCaGGdzrlYABRqKA3GtwOi3sPEnewIBwS4FIeXFKMzfMG1vKwBVXOpUYba1vve1gB0Xe1trdSEFIfCd5x8XPUyplFHd5ZWAm07eRWO/QfWY+AAHngl5p8yVy6ExxMGq5B82vXQD/iMP4R4n2A4o8oeXLUqmsqwWq5rnv3LRq25uT/iNe7HqBt9bABhwXwqmX0cdOhuVF3a1tbn1mt4b9B4ADG7iDEwBMTExMAcIwoOZnLWSOb8pZZqSdDrkjj6k+LoOhNr6ktZhfbqC4McK4AAuWnNKLMUEUloqtR3o+ge3Vo79duq9Rv4C+N7jjixMvopKht2A0xr9Zz6o93ifYD7sCXMblCtUxq6Juwq1OvY6VkYG4Nx6kl+j+dr29YCEHHMdQPydxDCyvGw0zWKsp8C4XpcH11uCOo8cAC1PQ5rT08uahuyWfrMWXtGEjj1erLc7322HXB7wfyZhraeGsrKmonedBIRqt1HQudTMR53HuwU806L0nI3WkXtV+bKCLvAqrD1dN7gAeHgMafKqfVk1F7I9P7LFf5YAy+LOYlNk6xUyLJUTAALEJGZgD01yPqYE+AsSdtgLYoZRzwiMyxVtNPRM/qtJcrvtdrorKL7X0keZGMLlPTirzvMauazSRswS++ks7LcX6WRdI8gcEnPqKI5SzSAGQSoIieoYnvWPtjD393uwAxla4uPHC0zbjeujrZaeCKkqtbqIHEiLoBPeWVRJqLLYi4t5/ZxyvkqzwpGYi5m9GjuVvr0XXUQet+yvfxtfxwt8hyfJaqhEZlenr9Fg07lYzJ4G9iugnbzAv4i+AyfosyrFHrlaNNIGttlUHa5ux2F+lzj0o6xJUDxusiG9mRgwNiQbEbGxBHwwEQ5FVjIKmmq3SWUQyqjqxYMmklCSwBJHT3AYz+Q1a0mTFQReOaRV9lwrj/UxwGSxxPzeSGpalo6aWtnS4cR3CqRsRcKxYgkA7AA+N9sevBXMlczeWlmp5KeYKQyHUQVOxGrSpjbfofgT0wM/J5lW9ejW7fWpY+OnvDr5a77e3DH4h4rpMvaPtzoaoawKxkliukd4qL7AqN8AJLLao8O5pUxPTCpZlHozW7/AHj3CrWJAIJVgovqUAG2GLwjlubT1S1tfP6NGoOmlTppYfTF7LbY3Ys1x9Hx++c3BXplH28QPpFL31K9WTqy3HiLah7Vt43wLQ5Zm2awK2YzihoUVdf0GlsN2YH6x379luRZTbADly/MY5k1xSJIlyNSEEXUkHce0WwE8yuacWXIYoyJath3Y+oS/RpLezcL1Nx0G+ASbjxKdBlnD8UjsxN5jdiW+kyBtugF3IAAGw8cFvLrlEtKwq609tVsde51CNjuTc+vJ5v0B6fWwBmcs+Wcsk35SzPU9Q51xxydQfB3Hgw20p0UAeQCt9RiWx3AExMTEwBMTExMATExMTAEtjC4q4LpcwiCVMYa3quNnT9FvAezofLG7iYARc/BGbZK7SZdKainvqMVrnp9KL6R+1Gbmw2GwxucMc+aZvm6yJqSQEhiAWTVfe9hrQ3JJBB8bnDYxgcScC0Vd/eYEdunaDuuP113NvI7YAXlXwlOtY+ZZBUQSCW5lh1KVu25+zYnvaW0sp6dbCtPwRm+cVERzPRT00ZvoQrf2hVVj3m6amOwPj0PtmXyfmjftcvrJIXHQSXBFz4Sx2YC32T064rdnxRR7AiqUbA/NydPfZ9/bgA05n5tWUNCktAFtEQJAU1aY7WB36KpABPkb+BOF1xjn+RVtC8oTs60pcCONkbtbX71u4y6jux3sOt7Y015w5rF/ecqJA2No6hPxIZfuxiPzcoQ+psjpw4+1H99jT+fswAy+UNPKckhWck6g4j1XuIiSF6+FrkfZK+FrC3yeZdHp9PvdJFb+Jf+kYrp8pG+y5exPkKj+kOPhObOZv8A3PKAisfCKdtz4kqqLe/ngDZ4p5aVkOYNmGUyIkjkmSJiACWtqsT3WVjuVNrHceyh/wCyNTLVRVufVVPFHAbxxBkAJU3tt3bEgEgamNrbYr6OKKzYkUq9D+bj6+67/dizlnyfmlftcxrJJnPrCO5J38ZZLsRb7I69cAXuJuftPHeOijaplOysQVS/QW+m5vbYAXv1xhQ8D5vnbrJmMpp6e4YRWsf1YfA2+lJuNXQ9MNXhvgajoQPRoERrW7Q95z+u24v5Cwxv2wBhcKcGUuXxaKaMLf1nO7vb6zHr42GwF+m+Ny2O4mAJiYmJgCYmJiY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Obdélník 7">
            <a:extLst>
              <a:ext uri="{FF2B5EF4-FFF2-40B4-BE49-F238E27FC236}">
                <a16:creationId xmlns:a16="http://schemas.microsoft.com/office/drawing/2014/main" id="{386174F1-E033-4839-834C-0AD50376F965}"/>
              </a:ext>
            </a:extLst>
          </p:cNvPr>
          <p:cNvSpPr/>
          <p:nvPr/>
        </p:nvSpPr>
        <p:spPr>
          <a:xfrm>
            <a:off x="1" y="30394"/>
            <a:ext cx="914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/>
              <a:t>Ústav experimentálnej fyziky SAV</a:t>
            </a:r>
            <a:endParaRPr lang="sk-SK" dirty="0"/>
          </a:p>
          <a:p>
            <a:pPr algn="ctr"/>
            <a:r>
              <a:rPr lang="sk-SK" b="1" dirty="0"/>
              <a:t>Oddelenie fyziky nízkych teplôt</a:t>
            </a:r>
            <a:endParaRPr lang="sk-SK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E78B1808-5876-47C8-AE6D-DA15EA947EE6}"/>
              </a:ext>
            </a:extLst>
          </p:cNvPr>
          <p:cNvSpPr txBox="1">
            <a:spLocks/>
          </p:cNvSpPr>
          <p:nvPr/>
        </p:nvSpPr>
        <p:spPr>
          <a:xfrm>
            <a:off x="115888" y="1525302"/>
            <a:ext cx="8902261" cy="2522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Štúdium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prechodu supravodič-izolant v homogénnych polykryštalických tenkých filmoch v špinavej limite</a:t>
            </a:r>
          </a:p>
        </p:txBody>
      </p:sp>
      <p:sp>
        <p:nvSpPr>
          <p:cNvPr id="19" name="Podnadpis 2">
            <a:extLst>
              <a:ext uri="{FF2B5EF4-FFF2-40B4-BE49-F238E27FC236}">
                <a16:creationId xmlns:a16="http://schemas.microsoft.com/office/drawing/2014/main" id="{4C502DD7-C4E5-4069-A863-229D9AB0C6F3}"/>
              </a:ext>
            </a:extLst>
          </p:cNvPr>
          <p:cNvSpPr txBox="1">
            <a:spLocks/>
          </p:cNvSpPr>
          <p:nvPr/>
        </p:nvSpPr>
        <p:spPr>
          <a:xfrm>
            <a:off x="1" y="3717032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1800" b="1" dirty="0">
                <a:solidFill>
                  <a:srgbClr val="000000"/>
                </a:solidFill>
                <a:latin typeface="Times New Roman"/>
              </a:rPr>
              <a:t>Doktorandský seminár ÚEF 2018</a:t>
            </a:r>
            <a:endParaRPr lang="sk-SK" sz="1800" dirty="0">
              <a:solidFill>
                <a:srgbClr val="000000"/>
              </a:solidFill>
              <a:latin typeface="Times New Roman"/>
            </a:endParaRP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297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">
            <a:extLst>
              <a:ext uri="{FF2B5EF4-FFF2-40B4-BE49-F238E27FC236}">
                <a16:creationId xmlns:a16="http://schemas.microsoft.com/office/drawing/2014/main" id="{6EC780D1-07CA-448E-8782-41A056932F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888" y="829084"/>
          <a:ext cx="3880048" cy="296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13" name="Objekt 1">
                        <a:extLst>
                          <a:ext uri="{FF2B5EF4-FFF2-40B4-BE49-F238E27FC236}">
                            <a16:creationId xmlns:a16="http://schemas.microsoft.com/office/drawing/2014/main" id="{6EC780D1-07CA-448E-8782-41A056932F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829084"/>
                        <a:ext cx="3880048" cy="29689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4084CA15-9A24-498E-8ECF-B58F3BCEFFE5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MoC 3 nm</a:t>
            </a:r>
          </a:p>
        </p:txBody>
      </p:sp>
      <p:sp>
        <p:nvSpPr>
          <p:cNvPr id="31" name="BlokTextu 3">
            <a:extLst>
              <a:ext uri="{FF2B5EF4-FFF2-40B4-BE49-F238E27FC236}">
                <a16:creationId xmlns:a16="http://schemas.microsoft.com/office/drawing/2014/main" id="{652F7EFF-C0E8-4894-894F-EA96440BC0AC}"/>
              </a:ext>
            </a:extLst>
          </p:cNvPr>
          <p:cNvSpPr txBox="1"/>
          <p:nvPr/>
        </p:nvSpPr>
        <p:spPr>
          <a:xfrm>
            <a:off x="2834441" y="870308"/>
            <a:ext cx="335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Poľová závislosť tunelových spektier</a:t>
            </a:r>
          </a:p>
        </p:txBody>
      </p:sp>
      <p:sp>
        <p:nvSpPr>
          <p:cNvPr id="14" name="Šípka: nahor 2">
            <a:extLst>
              <a:ext uri="{FF2B5EF4-FFF2-40B4-BE49-F238E27FC236}">
                <a16:creationId xmlns:a16="http://schemas.microsoft.com/office/drawing/2014/main" id="{2BD6BEDF-1F9F-449C-98C3-1249A6809877}"/>
              </a:ext>
            </a:extLst>
          </p:cNvPr>
          <p:cNvSpPr/>
          <p:nvPr/>
        </p:nvSpPr>
        <p:spPr>
          <a:xfrm>
            <a:off x="0" y="981347"/>
            <a:ext cx="423069" cy="2303638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4">
            <a:extLst>
              <a:ext uri="{FF2B5EF4-FFF2-40B4-BE49-F238E27FC236}">
                <a16:creationId xmlns:a16="http://schemas.microsoft.com/office/drawing/2014/main" id="{4B1D4DA0-3F9E-4C5E-9D10-C6B6ECF1DC2C}"/>
              </a:ext>
            </a:extLst>
          </p:cNvPr>
          <p:cNvSpPr txBox="1"/>
          <p:nvPr/>
        </p:nvSpPr>
        <p:spPr>
          <a:xfrm>
            <a:off x="44661" y="1973641"/>
            <a:ext cx="33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[T]</a:t>
            </a:r>
            <a:endParaRPr lang="sk-SK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ok 23" descr="ObrPZ.jpg">
            <a:extLst>
              <a:ext uri="{FF2B5EF4-FFF2-40B4-BE49-F238E27FC236}">
                <a16:creationId xmlns:a16="http://schemas.microsoft.com/office/drawing/2014/main" id="{C6BD8F65-6193-4290-95EF-D1956C9AA25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8939" y="1123980"/>
            <a:ext cx="5000400" cy="3423732"/>
          </a:xfrm>
          <a:prstGeom prst="rect">
            <a:avLst/>
          </a:prstGeom>
        </p:spPr>
      </p:pic>
      <p:pic>
        <p:nvPicPr>
          <p:cNvPr id="18" name="Obrázok 24" descr="ObrPZ3a.jpg">
            <a:extLst>
              <a:ext uri="{FF2B5EF4-FFF2-40B4-BE49-F238E27FC236}">
                <a16:creationId xmlns:a16="http://schemas.microsoft.com/office/drawing/2014/main" id="{9CE45C1D-CA34-43C9-BA2E-70CBD43939A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40424" y="4483642"/>
            <a:ext cx="3467779" cy="23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77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">
            <a:extLst>
              <a:ext uri="{FF2B5EF4-FFF2-40B4-BE49-F238E27FC236}">
                <a16:creationId xmlns:a16="http://schemas.microsoft.com/office/drawing/2014/main" id="{6EC780D1-07CA-448E-8782-41A056932F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888" y="829084"/>
          <a:ext cx="3880048" cy="296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13" name="Objekt 1">
                        <a:extLst>
                          <a:ext uri="{FF2B5EF4-FFF2-40B4-BE49-F238E27FC236}">
                            <a16:creationId xmlns:a16="http://schemas.microsoft.com/office/drawing/2014/main" id="{6EC780D1-07CA-448E-8782-41A056932F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829084"/>
                        <a:ext cx="3880048" cy="29689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4084CA15-9A24-498E-8ECF-B58F3BCEFFE5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MoC 3 nm</a:t>
            </a:r>
          </a:p>
        </p:txBody>
      </p:sp>
      <p:sp>
        <p:nvSpPr>
          <p:cNvPr id="31" name="BlokTextu 3">
            <a:extLst>
              <a:ext uri="{FF2B5EF4-FFF2-40B4-BE49-F238E27FC236}">
                <a16:creationId xmlns:a16="http://schemas.microsoft.com/office/drawing/2014/main" id="{652F7EFF-C0E8-4894-894F-EA96440BC0AC}"/>
              </a:ext>
            </a:extLst>
          </p:cNvPr>
          <p:cNvSpPr txBox="1"/>
          <p:nvPr/>
        </p:nvSpPr>
        <p:spPr>
          <a:xfrm>
            <a:off x="2834441" y="870308"/>
            <a:ext cx="335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Poľová závislosť tunelových spektier</a:t>
            </a:r>
          </a:p>
        </p:txBody>
      </p:sp>
      <p:sp>
        <p:nvSpPr>
          <p:cNvPr id="14" name="Šípka: nahor 2">
            <a:extLst>
              <a:ext uri="{FF2B5EF4-FFF2-40B4-BE49-F238E27FC236}">
                <a16:creationId xmlns:a16="http://schemas.microsoft.com/office/drawing/2014/main" id="{2BD6BEDF-1F9F-449C-98C3-1249A6809877}"/>
              </a:ext>
            </a:extLst>
          </p:cNvPr>
          <p:cNvSpPr/>
          <p:nvPr/>
        </p:nvSpPr>
        <p:spPr>
          <a:xfrm>
            <a:off x="0" y="981347"/>
            <a:ext cx="423069" cy="2303638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4">
            <a:extLst>
              <a:ext uri="{FF2B5EF4-FFF2-40B4-BE49-F238E27FC236}">
                <a16:creationId xmlns:a16="http://schemas.microsoft.com/office/drawing/2014/main" id="{4B1D4DA0-3F9E-4C5E-9D10-C6B6ECF1DC2C}"/>
              </a:ext>
            </a:extLst>
          </p:cNvPr>
          <p:cNvSpPr txBox="1"/>
          <p:nvPr/>
        </p:nvSpPr>
        <p:spPr>
          <a:xfrm>
            <a:off x="44661" y="1973641"/>
            <a:ext cx="33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[T]</a:t>
            </a:r>
            <a:endParaRPr lang="sk-SK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ok 23" descr="ObrPZ.jpg">
            <a:extLst>
              <a:ext uri="{FF2B5EF4-FFF2-40B4-BE49-F238E27FC236}">
                <a16:creationId xmlns:a16="http://schemas.microsoft.com/office/drawing/2014/main" id="{C6BD8F65-6193-4290-95EF-D1956C9AA25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8939" y="1123980"/>
            <a:ext cx="5000400" cy="3423732"/>
          </a:xfrm>
          <a:prstGeom prst="rect">
            <a:avLst/>
          </a:prstGeom>
        </p:spPr>
      </p:pic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0D84D84E-F704-4E15-86F1-6D32FE180F9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84168" y="4468851"/>
          <a:ext cx="3445690" cy="240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Graph" r:id="rId7" imgW="4152900" imgH="2905125" progId="Origin50.Graph">
                  <p:embed/>
                </p:oleObj>
              </mc:Choice>
              <mc:Fallback>
                <p:oleObj name="Graph" r:id="rId7" imgW="4152900" imgH="2905125" progId="Origin50.Graph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0D84D84E-F704-4E15-86F1-6D32FE180F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468851"/>
                        <a:ext cx="3445690" cy="2407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Obrázok 24" descr="ObrPZ3a.jpg">
            <a:extLst>
              <a:ext uri="{FF2B5EF4-FFF2-40B4-BE49-F238E27FC236}">
                <a16:creationId xmlns:a16="http://schemas.microsoft.com/office/drawing/2014/main" id="{9CE45C1D-CA34-43C9-BA2E-70CBD43939A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40424" y="4483642"/>
            <a:ext cx="3467779" cy="23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">
            <a:extLst>
              <a:ext uri="{FF2B5EF4-FFF2-40B4-BE49-F238E27FC236}">
                <a16:creationId xmlns:a16="http://schemas.microsoft.com/office/drawing/2014/main" id="{6EC780D1-07CA-448E-8782-41A056932F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888" y="829084"/>
          <a:ext cx="3880048" cy="296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13" name="Objekt 1">
                        <a:extLst>
                          <a:ext uri="{FF2B5EF4-FFF2-40B4-BE49-F238E27FC236}">
                            <a16:creationId xmlns:a16="http://schemas.microsoft.com/office/drawing/2014/main" id="{6EC780D1-07CA-448E-8782-41A056932F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829084"/>
                        <a:ext cx="3880048" cy="29689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4084CA15-9A24-498E-8ECF-B58F3BCEFFE5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MoC 3 nm</a:t>
            </a:r>
          </a:p>
        </p:txBody>
      </p:sp>
      <p:sp>
        <p:nvSpPr>
          <p:cNvPr id="31" name="BlokTextu 3">
            <a:extLst>
              <a:ext uri="{FF2B5EF4-FFF2-40B4-BE49-F238E27FC236}">
                <a16:creationId xmlns:a16="http://schemas.microsoft.com/office/drawing/2014/main" id="{652F7EFF-C0E8-4894-894F-EA96440BC0AC}"/>
              </a:ext>
            </a:extLst>
          </p:cNvPr>
          <p:cNvSpPr txBox="1"/>
          <p:nvPr/>
        </p:nvSpPr>
        <p:spPr>
          <a:xfrm>
            <a:off x="2834441" y="870308"/>
            <a:ext cx="335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Poľová závislosť tunelových spektier</a:t>
            </a:r>
          </a:p>
        </p:txBody>
      </p:sp>
      <p:sp>
        <p:nvSpPr>
          <p:cNvPr id="14" name="Šípka: nahor 2">
            <a:extLst>
              <a:ext uri="{FF2B5EF4-FFF2-40B4-BE49-F238E27FC236}">
                <a16:creationId xmlns:a16="http://schemas.microsoft.com/office/drawing/2014/main" id="{2BD6BEDF-1F9F-449C-98C3-1249A6809877}"/>
              </a:ext>
            </a:extLst>
          </p:cNvPr>
          <p:cNvSpPr/>
          <p:nvPr/>
        </p:nvSpPr>
        <p:spPr>
          <a:xfrm>
            <a:off x="0" y="981347"/>
            <a:ext cx="423069" cy="2303638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4">
            <a:extLst>
              <a:ext uri="{FF2B5EF4-FFF2-40B4-BE49-F238E27FC236}">
                <a16:creationId xmlns:a16="http://schemas.microsoft.com/office/drawing/2014/main" id="{4B1D4DA0-3F9E-4C5E-9D10-C6B6ECF1DC2C}"/>
              </a:ext>
            </a:extLst>
          </p:cNvPr>
          <p:cNvSpPr txBox="1"/>
          <p:nvPr/>
        </p:nvSpPr>
        <p:spPr>
          <a:xfrm>
            <a:off x="44661" y="1973641"/>
            <a:ext cx="33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[T]</a:t>
            </a:r>
            <a:endParaRPr lang="sk-SK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ok 23" descr="ObrPZ.jpg">
            <a:extLst>
              <a:ext uri="{FF2B5EF4-FFF2-40B4-BE49-F238E27FC236}">
                <a16:creationId xmlns:a16="http://schemas.microsoft.com/office/drawing/2014/main" id="{C6BD8F65-6193-4290-95EF-D1956C9AA25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8939" y="1123980"/>
            <a:ext cx="5000400" cy="3423732"/>
          </a:xfrm>
          <a:prstGeom prst="rect">
            <a:avLst/>
          </a:prstGeom>
        </p:spPr>
      </p:pic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0D84D84E-F704-4E15-86F1-6D32FE180F9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84168" y="4468851"/>
          <a:ext cx="3445690" cy="240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Graph" r:id="rId7" imgW="4152900" imgH="2905125" progId="Origin50.Graph">
                  <p:embed/>
                </p:oleObj>
              </mc:Choice>
              <mc:Fallback>
                <p:oleObj name="Graph" r:id="rId7" imgW="4152900" imgH="2905125" progId="Origin50.Graph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0D84D84E-F704-4E15-86F1-6D32FE180F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468851"/>
                        <a:ext cx="3445690" cy="2407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Obrázok 24" descr="ObrPZ3a.jpg">
            <a:extLst>
              <a:ext uri="{FF2B5EF4-FFF2-40B4-BE49-F238E27FC236}">
                <a16:creationId xmlns:a16="http://schemas.microsoft.com/office/drawing/2014/main" id="{9CE45C1D-CA34-43C9-BA2E-70CBD43939A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40424" y="4483642"/>
            <a:ext cx="3467779" cy="2374358"/>
          </a:xfrm>
          <a:prstGeom prst="rect">
            <a:avLst/>
          </a:prstGeom>
        </p:spPr>
      </p:pic>
      <p:cxnSp>
        <p:nvCxnSpPr>
          <p:cNvPr id="19" name="Rovná spojovacia šípka 9">
            <a:extLst>
              <a:ext uri="{FF2B5EF4-FFF2-40B4-BE49-F238E27FC236}">
                <a16:creationId xmlns:a16="http://schemas.microsoft.com/office/drawing/2014/main" id="{777D33B8-5F20-4746-A0B3-A4FD6D5C3B48}"/>
              </a:ext>
            </a:extLst>
          </p:cNvPr>
          <p:cNvCxnSpPr>
            <a:cxnSpLocks/>
          </p:cNvCxnSpPr>
          <p:nvPr/>
        </p:nvCxnSpPr>
        <p:spPr>
          <a:xfrm flipH="1" flipV="1">
            <a:off x="4788024" y="5085185"/>
            <a:ext cx="3312368" cy="792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2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">
            <a:extLst>
              <a:ext uri="{FF2B5EF4-FFF2-40B4-BE49-F238E27FC236}">
                <a16:creationId xmlns:a16="http://schemas.microsoft.com/office/drawing/2014/main" id="{6EC780D1-07CA-448E-8782-41A056932F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888" y="829084"/>
          <a:ext cx="3880048" cy="296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13" name="Objekt 1">
                        <a:extLst>
                          <a:ext uri="{FF2B5EF4-FFF2-40B4-BE49-F238E27FC236}">
                            <a16:creationId xmlns:a16="http://schemas.microsoft.com/office/drawing/2014/main" id="{6EC780D1-07CA-448E-8782-41A056932F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829084"/>
                        <a:ext cx="3880048" cy="29689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4084CA15-9A24-498E-8ECF-B58F3BCEFFE5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MoC 3 nm</a:t>
            </a:r>
          </a:p>
        </p:txBody>
      </p:sp>
      <p:sp>
        <p:nvSpPr>
          <p:cNvPr id="31" name="BlokTextu 3">
            <a:extLst>
              <a:ext uri="{FF2B5EF4-FFF2-40B4-BE49-F238E27FC236}">
                <a16:creationId xmlns:a16="http://schemas.microsoft.com/office/drawing/2014/main" id="{652F7EFF-C0E8-4894-894F-EA96440BC0AC}"/>
              </a:ext>
            </a:extLst>
          </p:cNvPr>
          <p:cNvSpPr txBox="1"/>
          <p:nvPr/>
        </p:nvSpPr>
        <p:spPr>
          <a:xfrm>
            <a:off x="2834441" y="870308"/>
            <a:ext cx="335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Poľová závislosť tunelových spektier</a:t>
            </a:r>
          </a:p>
        </p:txBody>
      </p:sp>
      <p:sp>
        <p:nvSpPr>
          <p:cNvPr id="14" name="Šípka: nahor 2">
            <a:extLst>
              <a:ext uri="{FF2B5EF4-FFF2-40B4-BE49-F238E27FC236}">
                <a16:creationId xmlns:a16="http://schemas.microsoft.com/office/drawing/2014/main" id="{2BD6BEDF-1F9F-449C-98C3-1249A6809877}"/>
              </a:ext>
            </a:extLst>
          </p:cNvPr>
          <p:cNvSpPr/>
          <p:nvPr/>
        </p:nvSpPr>
        <p:spPr>
          <a:xfrm>
            <a:off x="0" y="981347"/>
            <a:ext cx="423069" cy="2303638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4">
            <a:extLst>
              <a:ext uri="{FF2B5EF4-FFF2-40B4-BE49-F238E27FC236}">
                <a16:creationId xmlns:a16="http://schemas.microsoft.com/office/drawing/2014/main" id="{4B1D4DA0-3F9E-4C5E-9D10-C6B6ECF1DC2C}"/>
              </a:ext>
            </a:extLst>
          </p:cNvPr>
          <p:cNvSpPr txBox="1"/>
          <p:nvPr/>
        </p:nvSpPr>
        <p:spPr>
          <a:xfrm>
            <a:off x="44661" y="1973641"/>
            <a:ext cx="33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[T]</a:t>
            </a:r>
            <a:endParaRPr lang="sk-SK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ok 23" descr="ObrPZ.jpg">
            <a:extLst>
              <a:ext uri="{FF2B5EF4-FFF2-40B4-BE49-F238E27FC236}">
                <a16:creationId xmlns:a16="http://schemas.microsoft.com/office/drawing/2014/main" id="{C6BD8F65-6193-4290-95EF-D1956C9AA25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8939" y="1123980"/>
            <a:ext cx="5000400" cy="3423732"/>
          </a:xfrm>
          <a:prstGeom prst="rect">
            <a:avLst/>
          </a:prstGeom>
        </p:spPr>
      </p:pic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0D84D84E-F704-4E15-86F1-6D32FE180F9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84168" y="4468851"/>
          <a:ext cx="3445690" cy="240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Graph" r:id="rId7" imgW="4152900" imgH="2905125" progId="Origin50.Graph">
                  <p:embed/>
                </p:oleObj>
              </mc:Choice>
              <mc:Fallback>
                <p:oleObj name="Graph" r:id="rId7" imgW="4152900" imgH="2905125" progId="Origin50.Graph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0D84D84E-F704-4E15-86F1-6D32FE180F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468851"/>
                        <a:ext cx="3445690" cy="2407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Obrázok 24" descr="ObrPZ3a.jpg">
            <a:extLst>
              <a:ext uri="{FF2B5EF4-FFF2-40B4-BE49-F238E27FC236}">
                <a16:creationId xmlns:a16="http://schemas.microsoft.com/office/drawing/2014/main" id="{9CE45C1D-CA34-43C9-BA2E-70CBD43939A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40424" y="4483642"/>
            <a:ext cx="3467779" cy="2374358"/>
          </a:xfrm>
          <a:prstGeom prst="rect">
            <a:avLst/>
          </a:prstGeom>
        </p:spPr>
      </p:pic>
      <p:cxnSp>
        <p:nvCxnSpPr>
          <p:cNvPr id="19" name="Rovná spojovacia šípka 9">
            <a:extLst>
              <a:ext uri="{FF2B5EF4-FFF2-40B4-BE49-F238E27FC236}">
                <a16:creationId xmlns:a16="http://schemas.microsoft.com/office/drawing/2014/main" id="{777D33B8-5F20-4746-A0B3-A4FD6D5C3B48}"/>
              </a:ext>
            </a:extLst>
          </p:cNvPr>
          <p:cNvCxnSpPr>
            <a:cxnSpLocks/>
          </p:cNvCxnSpPr>
          <p:nvPr/>
        </p:nvCxnSpPr>
        <p:spPr>
          <a:xfrm flipH="1" flipV="1">
            <a:off x="4788024" y="5085185"/>
            <a:ext cx="3312368" cy="792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5">
            <a:extLst>
              <a:ext uri="{FF2B5EF4-FFF2-40B4-BE49-F238E27FC236}">
                <a16:creationId xmlns:a16="http://schemas.microsoft.com/office/drawing/2014/main" id="{F04BFB84-DD44-45A5-8F1B-2A5742239921}"/>
              </a:ext>
            </a:extLst>
          </p:cNvPr>
          <p:cNvSpPr txBox="1"/>
          <p:nvPr/>
        </p:nvSpPr>
        <p:spPr>
          <a:xfrm>
            <a:off x="122965" y="5303848"/>
            <a:ext cx="2377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err="1">
                <a:solidFill>
                  <a:srgbClr val="C00000"/>
                </a:solidFill>
              </a:rPr>
              <a:t>Altshuler</a:t>
            </a:r>
            <a:r>
              <a:rPr lang="en-GB" sz="1600" dirty="0" err="1">
                <a:solidFill>
                  <a:srgbClr val="C00000"/>
                </a:solidFill>
              </a:rPr>
              <a:t>ov</a:t>
            </a:r>
            <a:r>
              <a:rPr lang="sk-SK" sz="1600" dirty="0">
                <a:solidFill>
                  <a:srgbClr val="C00000"/>
                </a:solidFill>
              </a:rPr>
              <a:t>-</a:t>
            </a:r>
            <a:r>
              <a:rPr lang="sk-SK" sz="1600" dirty="0" err="1">
                <a:solidFill>
                  <a:srgbClr val="C00000"/>
                </a:solidFill>
              </a:rPr>
              <a:t>Aronov</a:t>
            </a:r>
            <a:r>
              <a:rPr lang="en-GB" sz="1600" dirty="0" err="1">
                <a:solidFill>
                  <a:srgbClr val="C00000"/>
                </a:solidFill>
              </a:rPr>
              <a:t>ov</a:t>
            </a:r>
            <a:r>
              <a:rPr lang="sk-SK" sz="1600" dirty="0">
                <a:solidFill>
                  <a:srgbClr val="C00000"/>
                </a:solidFill>
              </a:rPr>
              <a:t> jav?</a:t>
            </a:r>
          </a:p>
        </p:txBody>
      </p:sp>
      <p:sp>
        <p:nvSpPr>
          <p:cNvPr id="22" name="Šípka: doprava 10">
            <a:extLst>
              <a:ext uri="{FF2B5EF4-FFF2-40B4-BE49-F238E27FC236}">
                <a16:creationId xmlns:a16="http://schemas.microsoft.com/office/drawing/2014/main" id="{5D6D031E-0F2F-4E36-99C0-FB706A67C925}"/>
              </a:ext>
            </a:extLst>
          </p:cNvPr>
          <p:cNvSpPr/>
          <p:nvPr/>
        </p:nvSpPr>
        <p:spPr>
          <a:xfrm rot="10800000">
            <a:off x="2489634" y="5344290"/>
            <a:ext cx="606201" cy="273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Šípka: nadol 11">
            <a:extLst>
              <a:ext uri="{FF2B5EF4-FFF2-40B4-BE49-F238E27FC236}">
                <a16:creationId xmlns:a16="http://schemas.microsoft.com/office/drawing/2014/main" id="{7D1B6DD4-F62C-43C4-AC10-25E52D28F919}"/>
              </a:ext>
            </a:extLst>
          </p:cNvPr>
          <p:cNvSpPr/>
          <p:nvPr/>
        </p:nvSpPr>
        <p:spPr>
          <a:xfrm>
            <a:off x="1194225" y="5666658"/>
            <a:ext cx="274320" cy="380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BlokTextu 13">
            <a:extLst>
              <a:ext uri="{FF2B5EF4-FFF2-40B4-BE49-F238E27FC236}">
                <a16:creationId xmlns:a16="http://schemas.microsoft.com/office/drawing/2014/main" id="{0A7EF6D4-52AD-4DCE-AB4F-1A9F372DB14B}"/>
              </a:ext>
            </a:extLst>
          </p:cNvPr>
          <p:cNvSpPr txBox="1"/>
          <p:nvPr/>
        </p:nvSpPr>
        <p:spPr>
          <a:xfrm>
            <a:off x="235445" y="6071374"/>
            <a:ext cx="2151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accent2">
                    <a:lumMod val="75000"/>
                  </a:schemeClr>
                </a:solidFill>
              </a:rPr>
              <a:t>poľová závislosť iba v prípade </a:t>
            </a:r>
            <a:r>
              <a:rPr lang="sk-SK" sz="1400" b="1" dirty="0" err="1">
                <a:solidFill>
                  <a:schemeClr val="accent2">
                    <a:lumMod val="75000"/>
                  </a:schemeClr>
                </a:solidFill>
              </a:rPr>
              <a:t>paramagnetickej</a:t>
            </a:r>
            <a:r>
              <a:rPr lang="sk-SK" sz="1400" b="1" dirty="0">
                <a:solidFill>
                  <a:schemeClr val="accent2">
                    <a:lumMod val="75000"/>
                  </a:schemeClr>
                </a:solidFill>
              </a:rPr>
              <a:t> limity</a:t>
            </a:r>
          </a:p>
        </p:txBody>
      </p:sp>
      <p:pic>
        <p:nvPicPr>
          <p:cNvPr id="25" name="Picture 9">
            <a:extLst>
              <a:ext uri="{FF2B5EF4-FFF2-40B4-BE49-F238E27FC236}">
                <a16:creationId xmlns:a16="http://schemas.microsoft.com/office/drawing/2014/main" id="{1A7C7CC9-4A1F-44C4-BF5A-32C7C03EC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561" y="3675882"/>
            <a:ext cx="2211069" cy="17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4183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MoC 3 nm</a:t>
            </a: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9E5B7090-1177-4299-8E53-A8EDF0DE0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567098"/>
              </p:ext>
            </p:extLst>
          </p:nvPr>
        </p:nvGraphicFramePr>
        <p:xfrm>
          <a:off x="-108521" y="1052736"/>
          <a:ext cx="4140651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9E5B7090-1177-4299-8E53-A8EDF0DE0E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1" y="1052736"/>
                        <a:ext cx="4140651" cy="31683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lokTextu 3">
            <a:extLst>
              <a:ext uri="{FF2B5EF4-FFF2-40B4-BE49-F238E27FC236}">
                <a16:creationId xmlns:a16="http://schemas.microsoft.com/office/drawing/2014/main" id="{6FD3C18B-B0F1-4897-857B-C1CC136DC8CE}"/>
              </a:ext>
            </a:extLst>
          </p:cNvPr>
          <p:cNvSpPr txBox="1"/>
          <p:nvPr/>
        </p:nvSpPr>
        <p:spPr>
          <a:xfrm>
            <a:off x="3212219" y="843875"/>
            <a:ext cx="268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Kolmé horné kritické pole H</a:t>
            </a:r>
            <a:r>
              <a:rPr lang="sk-SK" sz="1400" b="1" baseline="-25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endParaRPr lang="sk-SK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1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MoC 3 nm</a:t>
            </a: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9E5B7090-1177-4299-8E53-A8EDF0DE0E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08521" y="1052736"/>
          <a:ext cx="4140651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9E5B7090-1177-4299-8E53-A8EDF0DE0E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1" y="1052736"/>
                        <a:ext cx="4140651" cy="31683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lokTextu 3">
            <a:extLst>
              <a:ext uri="{FF2B5EF4-FFF2-40B4-BE49-F238E27FC236}">
                <a16:creationId xmlns:a16="http://schemas.microsoft.com/office/drawing/2014/main" id="{6FD3C18B-B0F1-4897-857B-C1CC136DC8CE}"/>
              </a:ext>
            </a:extLst>
          </p:cNvPr>
          <p:cNvSpPr txBox="1"/>
          <p:nvPr/>
        </p:nvSpPr>
        <p:spPr>
          <a:xfrm>
            <a:off x="3212219" y="843875"/>
            <a:ext cx="268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Kolmé horné kritické pole H</a:t>
            </a:r>
            <a:r>
              <a:rPr lang="sk-SK" sz="1400" b="1" baseline="-25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endParaRPr lang="sk-SK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kt 12">
            <a:extLst>
              <a:ext uri="{FF2B5EF4-FFF2-40B4-BE49-F238E27FC236}">
                <a16:creationId xmlns:a16="http://schemas.microsoft.com/office/drawing/2014/main" id="{7A7A3B2F-50E5-4DA1-9EB5-AB3B819F9A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4048" y="1124069"/>
          <a:ext cx="4032448" cy="3085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10" name="Objekt 12">
                        <a:extLst>
                          <a:ext uri="{FF2B5EF4-FFF2-40B4-BE49-F238E27FC236}">
                            <a16:creationId xmlns:a16="http://schemas.microsoft.com/office/drawing/2014/main" id="{7A7A3B2F-50E5-4DA1-9EB5-AB3B819F9A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124069"/>
                        <a:ext cx="4032448" cy="30855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BlokTextu 2">
                <a:extLst>
                  <a:ext uri="{FF2B5EF4-FFF2-40B4-BE49-F238E27FC236}">
                    <a16:creationId xmlns:a16="http://schemas.microsoft.com/office/drawing/2014/main" id="{75ACB994-8614-4F70-B3F7-D89896FB7912}"/>
                  </a:ext>
                </a:extLst>
              </p:cNvPr>
              <p:cNvSpPr txBox="1"/>
              <p:nvPr/>
            </p:nvSpPr>
            <p:spPr>
              <a:xfrm>
                <a:off x="7308304" y="4092306"/>
                <a:ext cx="1662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sk-SK" baseline="-25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H</a:t>
                </a:r>
                <a:r>
                  <a:rPr lang="en-GB" baseline="-25000" dirty="0">
                    <a:solidFill>
                      <a:schemeClr val="accent2">
                        <a:lumMod val="75000"/>
                      </a:schemeClr>
                    </a:solidFill>
                  </a:rPr>
                  <a:t>c2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(0)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6,4</a:t>
                </a:r>
                <a:r>
                  <a:rPr lang="sk-SK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T</a:t>
                </a:r>
                <a:endParaRPr lang="sk-SK" baseline="-25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BlokTextu 2">
                <a:extLst>
                  <a:ext uri="{FF2B5EF4-FFF2-40B4-BE49-F238E27FC236}">
                    <a16:creationId xmlns:a16="http://schemas.microsoft.com/office/drawing/2014/main" id="{75ACB994-8614-4F70-B3F7-D89896FB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092306"/>
                <a:ext cx="1662635" cy="369332"/>
              </a:xfrm>
              <a:prstGeom prst="rect">
                <a:avLst/>
              </a:prstGeom>
              <a:blipFill>
                <a:blip r:embed="rId8"/>
                <a:stretch>
                  <a:fillRect l="-3297" t="-9836" r="-219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Šípka: doprava 1">
            <a:extLst>
              <a:ext uri="{FF2B5EF4-FFF2-40B4-BE49-F238E27FC236}">
                <a16:creationId xmlns:a16="http://schemas.microsoft.com/office/drawing/2014/main" id="{CA3B352A-A9F6-41F2-B89F-ED4FA6BA433F}"/>
              </a:ext>
            </a:extLst>
          </p:cNvPr>
          <p:cNvSpPr/>
          <p:nvPr/>
        </p:nvSpPr>
        <p:spPr>
          <a:xfrm>
            <a:off x="4032130" y="2405684"/>
            <a:ext cx="1282618" cy="23122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3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MoC 3 nm</a:t>
            </a: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9E5B7090-1177-4299-8E53-A8EDF0DE0E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08521" y="1052736"/>
          <a:ext cx="4140651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9E5B7090-1177-4299-8E53-A8EDF0DE0E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1" y="1052736"/>
                        <a:ext cx="4140651" cy="31683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lokTextu 3">
            <a:extLst>
              <a:ext uri="{FF2B5EF4-FFF2-40B4-BE49-F238E27FC236}">
                <a16:creationId xmlns:a16="http://schemas.microsoft.com/office/drawing/2014/main" id="{6FD3C18B-B0F1-4897-857B-C1CC136DC8CE}"/>
              </a:ext>
            </a:extLst>
          </p:cNvPr>
          <p:cNvSpPr txBox="1"/>
          <p:nvPr/>
        </p:nvSpPr>
        <p:spPr>
          <a:xfrm>
            <a:off x="3212219" y="843875"/>
            <a:ext cx="268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Kolmé horné kritické pole H</a:t>
            </a:r>
            <a:r>
              <a:rPr lang="sk-SK" sz="1400" b="1" baseline="-25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endParaRPr lang="sk-SK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Šípka: doprava 1">
            <a:extLst>
              <a:ext uri="{FF2B5EF4-FFF2-40B4-BE49-F238E27FC236}">
                <a16:creationId xmlns:a16="http://schemas.microsoft.com/office/drawing/2014/main" id="{9FB3157A-4215-4722-9A88-28E4D63DEB32}"/>
              </a:ext>
            </a:extLst>
          </p:cNvPr>
          <p:cNvSpPr/>
          <p:nvPr/>
        </p:nvSpPr>
        <p:spPr>
          <a:xfrm>
            <a:off x="4032130" y="2405684"/>
            <a:ext cx="1282618" cy="23122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Objekt 12">
            <a:extLst>
              <a:ext uri="{FF2B5EF4-FFF2-40B4-BE49-F238E27FC236}">
                <a16:creationId xmlns:a16="http://schemas.microsoft.com/office/drawing/2014/main" id="{7A7A3B2F-50E5-4DA1-9EB5-AB3B819F9A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4048" y="1124069"/>
          <a:ext cx="4032448" cy="3085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10" name="Objekt 12">
                        <a:extLst>
                          <a:ext uri="{FF2B5EF4-FFF2-40B4-BE49-F238E27FC236}">
                            <a16:creationId xmlns:a16="http://schemas.microsoft.com/office/drawing/2014/main" id="{7A7A3B2F-50E5-4DA1-9EB5-AB3B819F9A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124069"/>
                        <a:ext cx="4032448" cy="30855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4">
            <a:extLst>
              <a:ext uri="{FF2B5EF4-FFF2-40B4-BE49-F238E27FC236}">
                <a16:creationId xmlns:a16="http://schemas.microsoft.com/office/drawing/2014/main" id="{CA3B7E76-475B-4A1D-9F01-BE128A3EAB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178680"/>
              </p:ext>
            </p:extLst>
          </p:nvPr>
        </p:nvGraphicFramePr>
        <p:xfrm>
          <a:off x="2411760" y="3719166"/>
          <a:ext cx="4680519" cy="3224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Graph" r:id="rId8" imgW="3920760" imgH="3000960" progId="Origin50.Graph">
                  <p:embed/>
                </p:oleObj>
              </mc:Choice>
              <mc:Fallback>
                <p:oleObj name="Graph" r:id="rId8" imgW="3920760" imgH="3000960" progId="Origin50.Graph">
                  <p:embed/>
                  <p:pic>
                    <p:nvPicPr>
                      <p:cNvPr id="16" name="Objekt 14">
                        <a:extLst>
                          <a:ext uri="{FF2B5EF4-FFF2-40B4-BE49-F238E27FC236}">
                            <a16:creationId xmlns:a16="http://schemas.microsoft.com/office/drawing/2014/main" id="{4EAB79F3-D002-4357-BD54-7A6EA552A2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719166"/>
                        <a:ext cx="4680519" cy="32241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lokTextu 2">
                <a:extLst>
                  <a:ext uri="{FF2B5EF4-FFF2-40B4-BE49-F238E27FC236}">
                    <a16:creationId xmlns:a16="http://schemas.microsoft.com/office/drawing/2014/main" id="{32D7FC1D-01D6-4301-9911-AA7936389D5F}"/>
                  </a:ext>
                </a:extLst>
              </p:cNvPr>
              <p:cNvSpPr txBox="1"/>
              <p:nvPr/>
            </p:nvSpPr>
            <p:spPr>
              <a:xfrm>
                <a:off x="7308304" y="4092306"/>
                <a:ext cx="1662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sk-SK" baseline="-25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H</a:t>
                </a:r>
                <a:r>
                  <a:rPr lang="en-GB" baseline="-25000" dirty="0">
                    <a:solidFill>
                      <a:schemeClr val="accent2">
                        <a:lumMod val="75000"/>
                      </a:schemeClr>
                    </a:solidFill>
                  </a:rPr>
                  <a:t>c2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(0)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6,4</a:t>
                </a:r>
                <a:r>
                  <a:rPr lang="sk-SK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T</a:t>
                </a:r>
                <a:endParaRPr lang="sk-SK" baseline="-25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BlokTextu 2">
                <a:extLst>
                  <a:ext uri="{FF2B5EF4-FFF2-40B4-BE49-F238E27FC236}">
                    <a16:creationId xmlns:a16="http://schemas.microsoft.com/office/drawing/2014/main" id="{32D7FC1D-01D6-4301-9911-AA793638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092306"/>
                <a:ext cx="1662635" cy="369332"/>
              </a:xfrm>
              <a:prstGeom prst="rect">
                <a:avLst/>
              </a:prstGeom>
              <a:blipFill>
                <a:blip r:embed="rId10"/>
                <a:stretch>
                  <a:fillRect l="-3297" t="-9836" r="-219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18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MoC 3 nm</a:t>
            </a: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9E5B7090-1177-4299-8E53-A8EDF0DE0E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08521" y="1052736"/>
          <a:ext cx="4140651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9E5B7090-1177-4299-8E53-A8EDF0DE0E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1" y="1052736"/>
                        <a:ext cx="4140651" cy="31683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lokTextu 3">
            <a:extLst>
              <a:ext uri="{FF2B5EF4-FFF2-40B4-BE49-F238E27FC236}">
                <a16:creationId xmlns:a16="http://schemas.microsoft.com/office/drawing/2014/main" id="{6FD3C18B-B0F1-4897-857B-C1CC136DC8CE}"/>
              </a:ext>
            </a:extLst>
          </p:cNvPr>
          <p:cNvSpPr txBox="1"/>
          <p:nvPr/>
        </p:nvSpPr>
        <p:spPr>
          <a:xfrm>
            <a:off x="3212219" y="843875"/>
            <a:ext cx="2686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Kolmé horné kritické pole H</a:t>
            </a:r>
            <a:r>
              <a:rPr lang="sk-SK" sz="1400" b="1" baseline="-25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endParaRPr lang="sk-SK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Šípka: doprava 1">
            <a:extLst>
              <a:ext uri="{FF2B5EF4-FFF2-40B4-BE49-F238E27FC236}">
                <a16:creationId xmlns:a16="http://schemas.microsoft.com/office/drawing/2014/main" id="{9FB3157A-4215-4722-9A88-28E4D63DEB32}"/>
              </a:ext>
            </a:extLst>
          </p:cNvPr>
          <p:cNvSpPr/>
          <p:nvPr/>
        </p:nvSpPr>
        <p:spPr>
          <a:xfrm>
            <a:off x="4032130" y="2405684"/>
            <a:ext cx="1282618" cy="23122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Objekt 12">
            <a:extLst>
              <a:ext uri="{FF2B5EF4-FFF2-40B4-BE49-F238E27FC236}">
                <a16:creationId xmlns:a16="http://schemas.microsoft.com/office/drawing/2014/main" id="{7A7A3B2F-50E5-4DA1-9EB5-AB3B819F9A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4048" y="1124069"/>
          <a:ext cx="4032448" cy="3085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10" name="Objekt 12">
                        <a:extLst>
                          <a:ext uri="{FF2B5EF4-FFF2-40B4-BE49-F238E27FC236}">
                            <a16:creationId xmlns:a16="http://schemas.microsoft.com/office/drawing/2014/main" id="{7A7A3B2F-50E5-4DA1-9EB5-AB3B819F9A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124069"/>
                        <a:ext cx="4032448" cy="30855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BlokTextu 2">
                <a:extLst>
                  <a:ext uri="{FF2B5EF4-FFF2-40B4-BE49-F238E27FC236}">
                    <a16:creationId xmlns:a16="http://schemas.microsoft.com/office/drawing/2014/main" id="{32D7FC1D-01D6-4301-9911-AA7936389D5F}"/>
                  </a:ext>
                </a:extLst>
              </p:cNvPr>
              <p:cNvSpPr txBox="1"/>
              <p:nvPr/>
            </p:nvSpPr>
            <p:spPr>
              <a:xfrm>
                <a:off x="7308304" y="4092306"/>
                <a:ext cx="1662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sk-SK" baseline="-25000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H</a:t>
                </a:r>
                <a:r>
                  <a:rPr lang="en-GB" baseline="-25000" dirty="0">
                    <a:solidFill>
                      <a:schemeClr val="accent2">
                        <a:lumMod val="75000"/>
                      </a:schemeClr>
                    </a:solidFill>
                  </a:rPr>
                  <a:t>c2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(0)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6,4</a:t>
                </a:r>
                <a:r>
                  <a:rPr lang="sk-SK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</a:rPr>
                  <a:t>T</a:t>
                </a:r>
                <a:endParaRPr lang="sk-SK" baseline="-25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BlokTextu 2">
                <a:extLst>
                  <a:ext uri="{FF2B5EF4-FFF2-40B4-BE49-F238E27FC236}">
                    <a16:creationId xmlns:a16="http://schemas.microsoft.com/office/drawing/2014/main" id="{32D7FC1D-01D6-4301-9911-AA793638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092306"/>
                <a:ext cx="1662635" cy="369332"/>
              </a:xfrm>
              <a:prstGeom prst="rect">
                <a:avLst/>
              </a:prstGeom>
              <a:blipFill>
                <a:blip r:embed="rId8"/>
                <a:stretch>
                  <a:fillRect l="-3297" t="-9836" r="-2198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D478C32-0667-42FB-AC53-C996B5D05AB3}"/>
              </a:ext>
            </a:extLst>
          </p:cNvPr>
          <p:cNvGrpSpPr/>
          <p:nvPr/>
        </p:nvGrpSpPr>
        <p:grpSpPr>
          <a:xfrm>
            <a:off x="1885443" y="3717032"/>
            <a:ext cx="5575992" cy="3260175"/>
            <a:chOff x="-30832" y="3517976"/>
            <a:chExt cx="5575992" cy="3332183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Object 14">
                  <a:extLst>
                    <a:ext uri="{FF2B5EF4-FFF2-40B4-BE49-F238E27FC236}">
                      <a16:creationId xmlns:a16="http://schemas.microsoft.com/office/drawing/2014/main" id="{8C809976-0028-484C-8AE9-F57B8D955E1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1255746"/>
                    </p:ext>
                  </p:extLst>
                </p:nvPr>
              </p:nvGraphicFramePr>
              <p:xfrm>
                <a:off x="-30832" y="3517976"/>
                <a:ext cx="4368240" cy="333218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9715" name="Graph" r:id="rId9" imgW="3750934" imgH="2867974" progId="Origin50.Graph">
                        <p:embed/>
                      </p:oleObj>
                    </mc:Choice>
                    <mc:Fallback>
                      <p:oleObj name="Graph" r:id="rId9" imgW="3750934" imgH="2867974" progId="Origin50.Graph">
                        <p:embed/>
                        <p:pic>
                          <p:nvPicPr>
                            <p:cNvPr id="3" name="Object 2">
                              <a:extLst>
                                <a:ext uri="{FF2B5EF4-FFF2-40B4-BE49-F238E27FC236}">
                                  <a16:creationId xmlns:a16="http://schemas.microsoft.com/office/drawing/2014/main" id="{663D4A33-1EEC-444C-BFE6-70CE706EC4F2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30832" y="3517976"/>
                              <a:ext cx="4368240" cy="333218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" name="Object 14">
                  <a:extLst>
                    <a:ext uri="{FF2B5EF4-FFF2-40B4-BE49-F238E27FC236}">
                      <a16:creationId xmlns:a16="http://schemas.microsoft.com/office/drawing/2014/main" id="{8C809976-0028-484C-8AE9-F57B8D955E1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11255746"/>
                    </p:ext>
                  </p:extLst>
                </p:nvPr>
              </p:nvGraphicFramePr>
              <p:xfrm>
                <a:off x="-30832" y="3517976"/>
                <a:ext cx="4368240" cy="333218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9706" name="Graph" r:id="rId11" imgW="3750934" imgH="2867974" progId="Origin50.Graph">
                        <p:embed/>
                      </p:oleObj>
                    </mc:Choice>
                    <mc:Fallback>
                      <p:oleObj name="Graph" r:id="rId11" imgW="3750934" imgH="2867974" progId="Origin50.Graph">
                        <p:embed/>
                        <p:pic>
                          <p:nvPicPr>
                            <p:cNvPr id="3" name="Object 2">
                              <a:extLst>
                                <a:ext uri="{FF2B5EF4-FFF2-40B4-BE49-F238E27FC236}">
                                  <a16:creationId xmlns:a16="http://schemas.microsoft.com/office/drawing/2014/main" id="{663D4A33-1EEC-444C-BFE6-70CE706EC4F2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30832" y="3517976"/>
                              <a:ext cx="4368240" cy="333218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6" name="Šípka: doprava 26">
              <a:extLst>
                <a:ext uri="{FF2B5EF4-FFF2-40B4-BE49-F238E27FC236}">
                  <a16:creationId xmlns:a16="http://schemas.microsoft.com/office/drawing/2014/main" id="{CB07C285-6CDD-4067-8868-8A5D62B56FE3}"/>
                </a:ext>
              </a:extLst>
            </p:cNvPr>
            <p:cNvSpPr/>
            <p:nvPr/>
          </p:nvSpPr>
          <p:spPr>
            <a:xfrm>
              <a:off x="2938321" y="4697605"/>
              <a:ext cx="432846" cy="15388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BlokTextu 25">
              <a:extLst>
                <a:ext uri="{FF2B5EF4-FFF2-40B4-BE49-F238E27FC236}">
                  <a16:creationId xmlns:a16="http://schemas.microsoft.com/office/drawing/2014/main" id="{09F7B4ED-6780-4952-BF5B-5B1A614F8904}"/>
                </a:ext>
              </a:extLst>
            </p:cNvPr>
            <p:cNvSpPr txBox="1"/>
            <p:nvPr/>
          </p:nvSpPr>
          <p:spPr>
            <a:xfrm>
              <a:off x="3371167" y="4946732"/>
              <a:ext cx="21739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paramagnetická</a:t>
              </a:r>
              <a:r>
                <a:rPr lang="sk-SK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limita?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BlokTextu 25">
                  <a:extLst>
                    <a:ext uri="{FF2B5EF4-FFF2-40B4-BE49-F238E27FC236}">
                      <a16:creationId xmlns:a16="http://schemas.microsoft.com/office/drawing/2014/main" id="{2995BC30-66E8-4545-9728-0049733D0FE5}"/>
                    </a:ext>
                  </a:extLst>
                </p:cNvPr>
                <p:cNvSpPr txBox="1"/>
                <p:nvPr/>
              </p:nvSpPr>
              <p:spPr>
                <a:xfrm>
                  <a:off x="3413255" y="4545223"/>
                  <a:ext cx="1570622" cy="390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k-SK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GB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𝒄</m:t>
                            </m:r>
                            <m:r>
                              <a:rPr lang="en-GB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sk-SK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n-GB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sk-SK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sk-SK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GB" sz="1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GB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GB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𝑻</m:t>
                            </m:r>
                          </m:e>
                        </m:rad>
                      </m:oMath>
                    </m:oMathPara>
                  </a14:m>
                  <a:endParaRPr lang="sk-SK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BlokTextu 25">
                  <a:extLst>
                    <a:ext uri="{FF2B5EF4-FFF2-40B4-BE49-F238E27FC236}">
                      <a16:creationId xmlns:a16="http://schemas.microsoft.com/office/drawing/2014/main" id="{2995BC30-66E8-4545-9728-0049733D0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3255" y="4545223"/>
                  <a:ext cx="1570622" cy="39049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24456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1">
            <a:extLst>
              <a:ext uri="{FF2B5EF4-FFF2-40B4-BE49-F238E27FC236}">
                <a16:creationId xmlns:a16="http://schemas.microsoft.com/office/drawing/2014/main" id="{2D96ED0B-5C29-4537-9259-FAE1718D878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574" y="1168023"/>
          <a:ext cx="4582662" cy="350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33" name="Objekt 1">
                        <a:extLst>
                          <a:ext uri="{FF2B5EF4-FFF2-40B4-BE49-F238E27FC236}">
                            <a16:creationId xmlns:a16="http://schemas.microsoft.com/office/drawing/2014/main" id="{2D96ED0B-5C29-4537-9259-FAE1718D8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74" y="1168023"/>
                        <a:ext cx="4582662" cy="35065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3">
            <a:extLst>
              <a:ext uri="{FF2B5EF4-FFF2-40B4-BE49-F238E27FC236}">
                <a16:creationId xmlns:a16="http://schemas.microsoft.com/office/drawing/2014/main" id="{4CFBF698-B236-44A7-910A-9D3557AB618B}"/>
              </a:ext>
            </a:extLst>
          </p:cNvPr>
          <p:cNvSpPr txBox="1"/>
          <p:nvPr/>
        </p:nvSpPr>
        <p:spPr>
          <a:xfrm>
            <a:off x="2976033" y="875096"/>
            <a:ext cx="3497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Teplotn</a:t>
            </a:r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závislosť odporu v poli 0-8 T</a:t>
            </a: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5A73DB5B-F333-4B42-A904-3FE5C66A9E8B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Fluktuačná vodivosť</a:t>
            </a:r>
          </a:p>
        </p:txBody>
      </p:sp>
    </p:spTree>
    <p:extLst>
      <p:ext uri="{BB962C8B-B14F-4D97-AF65-F5344CB8AC3E}">
        <p14:creationId xmlns:p14="http://schemas.microsoft.com/office/powerpoint/2010/main" val="618991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3">
            <a:extLst>
              <a:ext uri="{FF2B5EF4-FFF2-40B4-BE49-F238E27FC236}">
                <a16:creationId xmlns:a16="http://schemas.microsoft.com/office/drawing/2014/main" id="{4CFBF698-B236-44A7-910A-9D3557AB618B}"/>
              </a:ext>
            </a:extLst>
          </p:cNvPr>
          <p:cNvSpPr txBox="1"/>
          <p:nvPr/>
        </p:nvSpPr>
        <p:spPr>
          <a:xfrm>
            <a:off x="2976033" y="875096"/>
            <a:ext cx="3497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Teplotn</a:t>
            </a:r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závislosť odporu v poli 0-8 T</a:t>
            </a:r>
          </a:p>
        </p:txBody>
      </p:sp>
      <p:graphicFrame>
        <p:nvGraphicFramePr>
          <p:cNvPr id="17" name="Objekt 4">
            <a:extLst>
              <a:ext uri="{FF2B5EF4-FFF2-40B4-BE49-F238E27FC236}">
                <a16:creationId xmlns:a16="http://schemas.microsoft.com/office/drawing/2014/main" id="{EA753AE3-501D-46D2-B153-E8A94BA5E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3331" y="1214094"/>
          <a:ext cx="4462246" cy="341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17" name="Objekt 4">
                        <a:extLst>
                          <a:ext uri="{FF2B5EF4-FFF2-40B4-BE49-F238E27FC236}">
                            <a16:creationId xmlns:a16="http://schemas.microsoft.com/office/drawing/2014/main" id="{EA753AE3-501D-46D2-B153-E8A94BA5E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331" y="1214094"/>
                        <a:ext cx="4462246" cy="34144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ál 10">
            <a:extLst>
              <a:ext uri="{FF2B5EF4-FFF2-40B4-BE49-F238E27FC236}">
                <a16:creationId xmlns:a16="http://schemas.microsoft.com/office/drawing/2014/main" id="{F829A7AD-AA6E-466A-9ACF-7A6690F7FA88}"/>
              </a:ext>
            </a:extLst>
          </p:cNvPr>
          <p:cNvSpPr/>
          <p:nvPr/>
        </p:nvSpPr>
        <p:spPr>
          <a:xfrm>
            <a:off x="1082909" y="1772598"/>
            <a:ext cx="2445764" cy="36064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33" name="Objekt 1">
            <a:extLst>
              <a:ext uri="{FF2B5EF4-FFF2-40B4-BE49-F238E27FC236}">
                <a16:creationId xmlns:a16="http://schemas.microsoft.com/office/drawing/2014/main" id="{2D96ED0B-5C29-4537-9259-FAE1718D878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574" y="1168023"/>
          <a:ext cx="4582662" cy="350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33" name="Objekt 1">
                        <a:extLst>
                          <a:ext uri="{FF2B5EF4-FFF2-40B4-BE49-F238E27FC236}">
                            <a16:creationId xmlns:a16="http://schemas.microsoft.com/office/drawing/2014/main" id="{2D96ED0B-5C29-4537-9259-FAE1718D8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74" y="1168023"/>
                        <a:ext cx="4582662" cy="35065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Rovná spojovacia šípka 5">
            <a:extLst>
              <a:ext uri="{FF2B5EF4-FFF2-40B4-BE49-F238E27FC236}">
                <a16:creationId xmlns:a16="http://schemas.microsoft.com/office/drawing/2014/main" id="{C402D2C4-7BE2-42BA-BCD3-D6301C417007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528673" y="1952920"/>
            <a:ext cx="1578264" cy="17245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adpis 1">
            <a:extLst>
              <a:ext uri="{FF2B5EF4-FFF2-40B4-BE49-F238E27FC236}">
                <a16:creationId xmlns:a16="http://schemas.microsoft.com/office/drawing/2014/main" id="{5A73DB5B-F333-4B42-A904-3FE5C66A9E8B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Fluktuačná vodivosť</a:t>
            </a:r>
          </a:p>
        </p:txBody>
      </p:sp>
    </p:spTree>
    <p:extLst>
      <p:ext uri="{BB962C8B-B14F-4D97-AF65-F5344CB8AC3E}">
        <p14:creationId xmlns:p14="http://schemas.microsoft.com/office/powerpoint/2010/main" val="223789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S-I prechod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620" y="3050082"/>
            <a:ext cx="3334620" cy="366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603" y="3224620"/>
            <a:ext cx="2287883" cy="31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13059" y="6303143"/>
            <a:ext cx="339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/>
              <a:t>S-I prechod vyvolaný prechodom z 3D do kvázi-2D systému v tenkých filmoch bizmutu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979645" y="3070732"/>
            <a:ext cx="1434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>
                <a:solidFill>
                  <a:schemeClr val="accent1"/>
                </a:solidFill>
              </a:rPr>
              <a:t>Bozónový</a:t>
            </a:r>
            <a:r>
              <a:rPr lang="sk-SK" sz="1400" b="1" dirty="0">
                <a:solidFill>
                  <a:schemeClr val="accent1"/>
                </a:solidFill>
              </a:rPr>
              <a:t> scenár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977661" y="4904323"/>
            <a:ext cx="1593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>
                <a:solidFill>
                  <a:schemeClr val="accent1"/>
                </a:solidFill>
              </a:rPr>
              <a:t>Fermiónový</a:t>
            </a:r>
            <a:r>
              <a:rPr lang="sk-SK" sz="1400" b="1" dirty="0">
                <a:solidFill>
                  <a:schemeClr val="accent1"/>
                </a:solidFill>
              </a:rPr>
              <a:t> scenár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782439" y="3429000"/>
            <a:ext cx="2102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200" dirty="0"/>
              <a:t>fluktuácie fázy </a:t>
            </a:r>
            <a:r>
              <a:rPr lang="el-GR" sz="1200" dirty="0"/>
              <a:t>Δ</a:t>
            </a:r>
            <a:endParaRPr lang="sk-SK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1200" dirty="0"/>
              <a:t>postupná strata makroskopickej fázovej koherencie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200" dirty="0"/>
              <a:t>priamy prechod do izolačného stavu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782439" y="5266075"/>
            <a:ext cx="2102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200" dirty="0"/>
              <a:t>fluktuácie  amplitúdy </a:t>
            </a:r>
            <a:r>
              <a:rPr lang="el-GR" sz="1200" dirty="0"/>
              <a:t>Δ</a:t>
            </a:r>
            <a:endParaRPr lang="sk-SK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1200" dirty="0"/>
              <a:t>postupný pokles amplitúdy parametra usporiadania </a:t>
            </a:r>
            <a:r>
              <a:rPr lang="el-GR" sz="1200" dirty="0"/>
              <a:t>Δ</a:t>
            </a:r>
            <a:r>
              <a:rPr lang="sk-SK" sz="1200" dirty="0"/>
              <a:t> na nulu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200" dirty="0"/>
              <a:t>prechod cez stav zlého kovu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869454" y="799413"/>
            <a:ext cx="5405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latin typeface="Abadi" panose="020B0604020202020204" pitchFamily="34" charset="0"/>
              </a:rPr>
              <a:t>Kvantový fázový prechod</a:t>
            </a:r>
          </a:p>
        </p:txBody>
      </p:sp>
      <p:sp>
        <p:nvSpPr>
          <p:cNvPr id="14" name="Zaoblený obdĺžnik 318">
            <a:extLst>
              <a:ext uri="{FF2B5EF4-FFF2-40B4-BE49-F238E27FC236}">
                <a16:creationId xmlns:a16="http://schemas.microsoft.com/office/drawing/2014/main" id="{59ABE92E-4D56-4DF1-A618-45592E5A7BBE}"/>
              </a:ext>
            </a:extLst>
          </p:cNvPr>
          <p:cNvSpPr/>
          <p:nvPr/>
        </p:nvSpPr>
        <p:spPr>
          <a:xfrm>
            <a:off x="2806558" y="1660399"/>
            <a:ext cx="3536624" cy="1192537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73" tIns="42886" rIns="85773" bIns="42886" rtlCol="0" anchor="ctr"/>
          <a:lstStyle/>
          <a:p>
            <a:pPr algn="ctr"/>
            <a:endParaRPr lang="sk-SK" sz="7240"/>
          </a:p>
        </p:txBody>
      </p:sp>
      <p:sp>
        <p:nvSpPr>
          <p:cNvPr id="15" name="BlokTextu 329">
            <a:extLst>
              <a:ext uri="{FF2B5EF4-FFF2-40B4-BE49-F238E27FC236}">
                <a16:creationId xmlns:a16="http://schemas.microsoft.com/office/drawing/2014/main" id="{43EBD0BD-F47A-445D-B4FA-6E91BB40CAEC}"/>
              </a:ext>
            </a:extLst>
          </p:cNvPr>
          <p:cNvSpPr txBox="1"/>
          <p:nvPr/>
        </p:nvSpPr>
        <p:spPr>
          <a:xfrm>
            <a:off x="3851919" y="1639621"/>
            <a:ext cx="1440160" cy="271276"/>
          </a:xfrm>
          <a:prstGeom prst="rect">
            <a:avLst/>
          </a:prstGeom>
          <a:noFill/>
        </p:spPr>
        <p:txBody>
          <a:bodyPr wrap="square" lIns="85773" tIns="42886" rIns="85773" bIns="42886" rtlCol="0">
            <a:spAutoFit/>
          </a:bodyPr>
          <a:lstStyle/>
          <a:p>
            <a:r>
              <a:rPr lang="sk-SK" sz="1200" b="1" dirty="0">
                <a:solidFill>
                  <a:schemeClr val="accent1">
                    <a:lumMod val="75000"/>
                  </a:schemeClr>
                </a:solidFill>
              </a:rPr>
              <a:t>Riadiace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</a:rPr>
              <a:t>paramet</a:t>
            </a:r>
            <a:r>
              <a:rPr lang="sk-SK" sz="1200" b="1" dirty="0">
                <a:solidFill>
                  <a:schemeClr val="accent1">
                    <a:lumMod val="75000"/>
                  </a:schemeClr>
                </a:solidFill>
              </a:rPr>
              <a:t>re</a:t>
            </a:r>
          </a:p>
        </p:txBody>
      </p:sp>
      <p:sp>
        <p:nvSpPr>
          <p:cNvPr id="16" name="Šípka dolu 312">
            <a:extLst>
              <a:ext uri="{FF2B5EF4-FFF2-40B4-BE49-F238E27FC236}">
                <a16:creationId xmlns:a16="http://schemas.microsoft.com/office/drawing/2014/main" id="{8FAA5A34-E225-4739-9EA0-CE7B896DD220}"/>
              </a:ext>
            </a:extLst>
          </p:cNvPr>
          <p:cNvSpPr/>
          <p:nvPr/>
        </p:nvSpPr>
        <p:spPr>
          <a:xfrm>
            <a:off x="4424825" y="1107190"/>
            <a:ext cx="261742" cy="2638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73" tIns="42886" rIns="85773" bIns="42886" rtlCol="0" anchor="ctr"/>
          <a:lstStyle/>
          <a:p>
            <a:pPr algn="ctr"/>
            <a:endParaRPr lang="sk-SK" sz="7240"/>
          </a:p>
        </p:txBody>
      </p:sp>
      <p:sp>
        <p:nvSpPr>
          <p:cNvPr id="18" name="BlokTextu 314">
            <a:extLst>
              <a:ext uri="{FF2B5EF4-FFF2-40B4-BE49-F238E27FC236}">
                <a16:creationId xmlns:a16="http://schemas.microsoft.com/office/drawing/2014/main" id="{15DC5319-C005-4C1B-A7F2-85817FC24FB5}"/>
              </a:ext>
            </a:extLst>
          </p:cNvPr>
          <p:cNvSpPr txBox="1"/>
          <p:nvPr/>
        </p:nvSpPr>
        <p:spPr>
          <a:xfrm>
            <a:off x="712283" y="1998386"/>
            <a:ext cx="1556643" cy="394386"/>
          </a:xfrm>
          <a:prstGeom prst="rect">
            <a:avLst/>
          </a:prstGeom>
          <a:noFill/>
        </p:spPr>
        <p:txBody>
          <a:bodyPr wrap="square" lIns="85773" tIns="42886" rIns="85773" bIns="42886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S</a:t>
            </a:r>
            <a:r>
              <a:rPr lang="sk-SK" sz="2000" b="1" dirty="0">
                <a:solidFill>
                  <a:srgbClr val="FF0000"/>
                </a:solidFill>
                <a:latin typeface="Abadi" panose="020B0604020104020204" pitchFamily="34" charset="0"/>
              </a:rPr>
              <a:t>upravodič</a:t>
            </a:r>
          </a:p>
        </p:txBody>
      </p:sp>
      <p:sp>
        <p:nvSpPr>
          <p:cNvPr id="19" name="BlokTextu 314">
            <a:extLst>
              <a:ext uri="{FF2B5EF4-FFF2-40B4-BE49-F238E27FC236}">
                <a16:creationId xmlns:a16="http://schemas.microsoft.com/office/drawing/2014/main" id="{22226680-7890-482B-916D-6BFF6B9E2268}"/>
              </a:ext>
            </a:extLst>
          </p:cNvPr>
          <p:cNvSpPr txBox="1"/>
          <p:nvPr/>
        </p:nvSpPr>
        <p:spPr>
          <a:xfrm>
            <a:off x="7083065" y="2014471"/>
            <a:ext cx="1556643" cy="394386"/>
          </a:xfrm>
          <a:prstGeom prst="rect">
            <a:avLst/>
          </a:prstGeom>
          <a:noFill/>
        </p:spPr>
        <p:txBody>
          <a:bodyPr wrap="square" lIns="85773" tIns="42886" rIns="85773" bIns="42886" rtlCol="0">
            <a:spAutoFit/>
          </a:bodyPr>
          <a:lstStyle/>
          <a:p>
            <a:r>
              <a:rPr lang="sk-SK" sz="2000" b="1" dirty="0">
                <a:solidFill>
                  <a:srgbClr val="00B050"/>
                </a:solidFill>
                <a:latin typeface="Abadi" panose="020B0604020104020204" pitchFamily="34" charset="0"/>
              </a:rPr>
              <a:t>Izolant</a:t>
            </a:r>
          </a:p>
        </p:txBody>
      </p:sp>
      <p:sp>
        <p:nvSpPr>
          <p:cNvPr id="21" name="Šípka doprava 316">
            <a:extLst>
              <a:ext uri="{FF2B5EF4-FFF2-40B4-BE49-F238E27FC236}">
                <a16:creationId xmlns:a16="http://schemas.microsoft.com/office/drawing/2014/main" id="{35ED151B-02AB-4FD4-8DA3-472909BFB855}"/>
              </a:ext>
            </a:extLst>
          </p:cNvPr>
          <p:cNvSpPr/>
          <p:nvPr/>
        </p:nvSpPr>
        <p:spPr>
          <a:xfrm>
            <a:off x="2088402" y="2100543"/>
            <a:ext cx="603135" cy="222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73" tIns="42886" rIns="85773" bIns="42886" rtlCol="0" anchor="ctr"/>
          <a:lstStyle/>
          <a:p>
            <a:pPr algn="ctr"/>
            <a:endParaRPr lang="sk-SK" sz="7240"/>
          </a:p>
        </p:txBody>
      </p:sp>
      <p:sp>
        <p:nvSpPr>
          <p:cNvPr id="22" name="Šípka doprava 316">
            <a:extLst>
              <a:ext uri="{FF2B5EF4-FFF2-40B4-BE49-F238E27FC236}">
                <a16:creationId xmlns:a16="http://schemas.microsoft.com/office/drawing/2014/main" id="{C3874F2E-E496-4051-8F44-C069FB3FFA76}"/>
              </a:ext>
            </a:extLst>
          </p:cNvPr>
          <p:cNvSpPr/>
          <p:nvPr/>
        </p:nvSpPr>
        <p:spPr>
          <a:xfrm>
            <a:off x="6458203" y="2100543"/>
            <a:ext cx="603135" cy="222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73" tIns="42886" rIns="85773" bIns="42886" rtlCol="0" anchor="ctr"/>
          <a:lstStyle/>
          <a:p>
            <a:pPr algn="ctr"/>
            <a:endParaRPr lang="sk-SK" sz="724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95828-B7B8-4A51-BE57-0CDD80E66E65}"/>
              </a:ext>
            </a:extLst>
          </p:cNvPr>
          <p:cNvSpPr txBox="1"/>
          <p:nvPr/>
        </p:nvSpPr>
        <p:spPr>
          <a:xfrm>
            <a:off x="2219528" y="1339057"/>
            <a:ext cx="4704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/>
              <a:t>zmena základného stavu systému (T=0) v dôsledku kvantových fluktuácií </a:t>
            </a:r>
            <a:endParaRPr lang="en-GB" sz="1200" dirty="0"/>
          </a:p>
        </p:txBody>
      </p:sp>
      <p:sp>
        <p:nvSpPr>
          <p:cNvPr id="23" name="BlokTextu 319">
            <a:extLst>
              <a:ext uri="{FF2B5EF4-FFF2-40B4-BE49-F238E27FC236}">
                <a16:creationId xmlns:a16="http://schemas.microsoft.com/office/drawing/2014/main" id="{5B0C5230-2658-458D-ABFD-5AA32B58D7D8}"/>
              </a:ext>
            </a:extLst>
          </p:cNvPr>
          <p:cNvSpPr txBox="1"/>
          <p:nvPr/>
        </p:nvSpPr>
        <p:spPr>
          <a:xfrm>
            <a:off x="2951406" y="1834486"/>
            <a:ext cx="4227048" cy="1009939"/>
          </a:xfrm>
          <a:prstGeom prst="rect">
            <a:avLst/>
          </a:prstGeom>
          <a:noFill/>
        </p:spPr>
        <p:txBody>
          <a:bodyPr wrap="square" lIns="85773" tIns="42886" rIns="85773" bIns="42886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/>
              <a:t> </a:t>
            </a:r>
            <a:r>
              <a:rPr lang="sk-SK" sz="1200" dirty="0"/>
              <a:t>neusporiadanosť</a:t>
            </a:r>
            <a:r>
              <a:rPr lang="en-US" sz="1200" dirty="0"/>
              <a:t> </a:t>
            </a:r>
            <a:r>
              <a:rPr lang="sk-SK" sz="1200" dirty="0"/>
              <a:t>(prímesi</a:t>
            </a:r>
            <a:r>
              <a:rPr lang="en-US" sz="1200" dirty="0"/>
              <a:t>, </a:t>
            </a:r>
            <a:r>
              <a:rPr lang="sk-SK" sz="1200" dirty="0"/>
              <a:t>poruchy mriežky</a:t>
            </a:r>
            <a:r>
              <a:rPr lang="en-US" sz="1200" dirty="0"/>
              <a:t>)</a:t>
            </a:r>
            <a:endParaRPr lang="sk-SK" sz="1200" dirty="0"/>
          </a:p>
          <a:p>
            <a:pPr>
              <a:buFont typeface="Arial" pitchFamily="34" charset="0"/>
              <a:buChar char="•"/>
            </a:pPr>
            <a:r>
              <a:rPr lang="sk-SK" sz="1200" dirty="0"/>
              <a:t> nízkorozmernosť</a:t>
            </a:r>
            <a:endParaRPr lang="en-US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 </a:t>
            </a:r>
            <a:r>
              <a:rPr lang="sk-SK" sz="1200" dirty="0"/>
              <a:t>koncentrácia nosičov náboja</a:t>
            </a:r>
            <a:endParaRPr lang="en-US" sz="1200" dirty="0"/>
          </a:p>
          <a:p>
            <a:pPr>
              <a:buFont typeface="Arial" pitchFamily="34" charset="0"/>
              <a:buChar char="•"/>
            </a:pPr>
            <a:r>
              <a:rPr lang="en-US" sz="1200" dirty="0"/>
              <a:t> </a:t>
            </a:r>
            <a:r>
              <a:rPr lang="sk-SK" sz="1200" dirty="0"/>
              <a:t>vonkajšie magnetické pole</a:t>
            </a:r>
            <a:endParaRPr lang="en-US" sz="1200" dirty="0"/>
          </a:p>
          <a:p>
            <a:pPr>
              <a:buFont typeface="Arial" pitchFamily="34" charset="0"/>
              <a:buChar char="•"/>
            </a:pPr>
            <a:r>
              <a:rPr lang="sk-SK" sz="12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53780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3">
            <a:extLst>
              <a:ext uri="{FF2B5EF4-FFF2-40B4-BE49-F238E27FC236}">
                <a16:creationId xmlns:a16="http://schemas.microsoft.com/office/drawing/2014/main" id="{4CFBF698-B236-44A7-910A-9D3557AB618B}"/>
              </a:ext>
            </a:extLst>
          </p:cNvPr>
          <p:cNvSpPr txBox="1"/>
          <p:nvPr/>
        </p:nvSpPr>
        <p:spPr>
          <a:xfrm>
            <a:off x="2976033" y="875096"/>
            <a:ext cx="3497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Teplotn</a:t>
            </a:r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závislosť odporu v poli 0-8 T</a:t>
            </a:r>
          </a:p>
        </p:txBody>
      </p:sp>
      <p:graphicFrame>
        <p:nvGraphicFramePr>
          <p:cNvPr id="17" name="Objekt 4">
            <a:extLst>
              <a:ext uri="{FF2B5EF4-FFF2-40B4-BE49-F238E27FC236}">
                <a16:creationId xmlns:a16="http://schemas.microsoft.com/office/drawing/2014/main" id="{EA753AE3-501D-46D2-B153-E8A94BA5E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3331" y="1214094"/>
          <a:ext cx="4462246" cy="341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17" name="Objekt 4">
                        <a:extLst>
                          <a:ext uri="{FF2B5EF4-FFF2-40B4-BE49-F238E27FC236}">
                            <a16:creationId xmlns:a16="http://schemas.microsoft.com/office/drawing/2014/main" id="{EA753AE3-501D-46D2-B153-E8A94BA5E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331" y="1214094"/>
                        <a:ext cx="4462246" cy="34144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Šípka: nadol 9">
            <a:extLst>
              <a:ext uri="{FF2B5EF4-FFF2-40B4-BE49-F238E27FC236}">
                <a16:creationId xmlns:a16="http://schemas.microsoft.com/office/drawing/2014/main" id="{CBD64CED-8F78-4A46-89C7-FBEF36C2FB45}"/>
              </a:ext>
            </a:extLst>
          </p:cNvPr>
          <p:cNvSpPr/>
          <p:nvPr/>
        </p:nvSpPr>
        <p:spPr>
          <a:xfrm>
            <a:off x="6838914" y="4521323"/>
            <a:ext cx="192057" cy="352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BlokTextu 11">
            <a:extLst>
              <a:ext uri="{FF2B5EF4-FFF2-40B4-BE49-F238E27FC236}">
                <a16:creationId xmlns:a16="http://schemas.microsoft.com/office/drawing/2014/main" id="{4B14ABFF-D81B-4EDC-B34C-6D40D4A0638B}"/>
              </a:ext>
            </a:extLst>
          </p:cNvPr>
          <p:cNvSpPr txBox="1"/>
          <p:nvPr/>
        </p:nvSpPr>
        <p:spPr>
          <a:xfrm>
            <a:off x="4674794" y="4880348"/>
            <a:ext cx="444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príspevok supravodivých fluktuácií k vodivosti</a:t>
            </a:r>
          </a:p>
        </p:txBody>
      </p:sp>
      <p:cxnSp>
        <p:nvCxnSpPr>
          <p:cNvPr id="22" name="Rovná spojovacia šípka 13">
            <a:extLst>
              <a:ext uri="{FF2B5EF4-FFF2-40B4-BE49-F238E27FC236}">
                <a16:creationId xmlns:a16="http://schemas.microsoft.com/office/drawing/2014/main" id="{F488E98D-A156-48FA-8385-4FD806748B33}"/>
              </a:ext>
            </a:extLst>
          </p:cNvPr>
          <p:cNvCxnSpPr>
            <a:cxnSpLocks/>
          </p:cNvCxnSpPr>
          <p:nvPr/>
        </p:nvCxnSpPr>
        <p:spPr>
          <a:xfrm flipH="1">
            <a:off x="5012177" y="5219346"/>
            <a:ext cx="1288016" cy="71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15">
            <a:extLst>
              <a:ext uri="{FF2B5EF4-FFF2-40B4-BE49-F238E27FC236}">
                <a16:creationId xmlns:a16="http://schemas.microsoft.com/office/drawing/2014/main" id="{FA763D1F-7493-465A-9067-80DD96FB915C}"/>
              </a:ext>
            </a:extLst>
          </p:cNvPr>
          <p:cNvCxnSpPr>
            <a:cxnSpLocks/>
            <a:stCxn id="21" idx="2"/>
            <a:endCxn id="26" idx="0"/>
          </p:cNvCxnSpPr>
          <p:nvPr/>
        </p:nvCxnSpPr>
        <p:spPr>
          <a:xfrm flipH="1">
            <a:off x="6590848" y="5249680"/>
            <a:ext cx="307298" cy="688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17">
            <a:extLst>
              <a:ext uri="{FF2B5EF4-FFF2-40B4-BE49-F238E27FC236}">
                <a16:creationId xmlns:a16="http://schemas.microsoft.com/office/drawing/2014/main" id="{04FE5E56-66C8-48AC-85F2-C413139CC4FA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483966" y="5229501"/>
            <a:ext cx="896073" cy="708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18">
            <a:extLst>
              <a:ext uri="{FF2B5EF4-FFF2-40B4-BE49-F238E27FC236}">
                <a16:creationId xmlns:a16="http://schemas.microsoft.com/office/drawing/2014/main" id="{EF058C37-CC57-43CF-84C1-07C68862BFC4}"/>
              </a:ext>
            </a:extLst>
          </p:cNvPr>
          <p:cNvSpPr txBox="1"/>
          <p:nvPr/>
        </p:nvSpPr>
        <p:spPr>
          <a:xfrm>
            <a:off x="3828404" y="5938310"/>
            <a:ext cx="1789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err="1"/>
              <a:t>Aslamazov-Larkin</a:t>
            </a:r>
            <a:endParaRPr lang="sk-SK" sz="1600" dirty="0"/>
          </a:p>
        </p:txBody>
      </p:sp>
      <p:sp>
        <p:nvSpPr>
          <p:cNvPr id="26" name="BlokTextu 19">
            <a:extLst>
              <a:ext uri="{FF2B5EF4-FFF2-40B4-BE49-F238E27FC236}">
                <a16:creationId xmlns:a16="http://schemas.microsoft.com/office/drawing/2014/main" id="{AB87317F-C21F-441A-BDEE-5E3104657DE4}"/>
              </a:ext>
            </a:extLst>
          </p:cNvPr>
          <p:cNvSpPr txBox="1"/>
          <p:nvPr/>
        </p:nvSpPr>
        <p:spPr>
          <a:xfrm>
            <a:off x="5774435" y="5938310"/>
            <a:ext cx="1632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err="1"/>
              <a:t>Maki-Thompson</a:t>
            </a:r>
            <a:endParaRPr lang="sk-SK" sz="1600" dirty="0"/>
          </a:p>
        </p:txBody>
      </p:sp>
      <p:sp>
        <p:nvSpPr>
          <p:cNvPr id="27" name="BlokTextu 20">
            <a:extLst>
              <a:ext uri="{FF2B5EF4-FFF2-40B4-BE49-F238E27FC236}">
                <a16:creationId xmlns:a16="http://schemas.microsoft.com/office/drawing/2014/main" id="{F066C736-DE9B-45DA-AB80-1DC25EBC9563}"/>
              </a:ext>
            </a:extLst>
          </p:cNvPr>
          <p:cNvSpPr txBox="1"/>
          <p:nvPr/>
        </p:nvSpPr>
        <p:spPr>
          <a:xfrm>
            <a:off x="7563626" y="5938310"/>
            <a:ext cx="1632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err="1"/>
              <a:t>Density</a:t>
            </a:r>
            <a:r>
              <a:rPr lang="sk-SK" sz="1600" dirty="0"/>
              <a:t>-of-</a:t>
            </a:r>
            <a:r>
              <a:rPr lang="sk-SK" sz="1600" dirty="0" err="1"/>
              <a:t>states</a:t>
            </a:r>
            <a:endParaRPr lang="sk-SK" sz="1600" dirty="0"/>
          </a:p>
        </p:txBody>
      </p:sp>
      <p:sp>
        <p:nvSpPr>
          <p:cNvPr id="31" name="Ovál 10">
            <a:extLst>
              <a:ext uri="{FF2B5EF4-FFF2-40B4-BE49-F238E27FC236}">
                <a16:creationId xmlns:a16="http://schemas.microsoft.com/office/drawing/2014/main" id="{F829A7AD-AA6E-466A-9ACF-7A6690F7FA88}"/>
              </a:ext>
            </a:extLst>
          </p:cNvPr>
          <p:cNvSpPr/>
          <p:nvPr/>
        </p:nvSpPr>
        <p:spPr>
          <a:xfrm>
            <a:off x="1082909" y="1772598"/>
            <a:ext cx="2445764" cy="36064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33" name="Objekt 1">
            <a:extLst>
              <a:ext uri="{FF2B5EF4-FFF2-40B4-BE49-F238E27FC236}">
                <a16:creationId xmlns:a16="http://schemas.microsoft.com/office/drawing/2014/main" id="{2D96ED0B-5C29-4537-9259-FAE1718D8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51327"/>
              </p:ext>
            </p:extLst>
          </p:nvPr>
        </p:nvGraphicFramePr>
        <p:xfrm>
          <a:off x="140574" y="1168023"/>
          <a:ext cx="4582662" cy="350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13" name="Objekt 1">
                        <a:extLst>
                          <a:ext uri="{FF2B5EF4-FFF2-40B4-BE49-F238E27FC236}">
                            <a16:creationId xmlns:a16="http://schemas.microsoft.com/office/drawing/2014/main" id="{6EC780D1-07CA-448E-8782-41A056932F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74" y="1168023"/>
                        <a:ext cx="4582662" cy="35065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Rovná spojovacia šípka 5">
            <a:extLst>
              <a:ext uri="{FF2B5EF4-FFF2-40B4-BE49-F238E27FC236}">
                <a16:creationId xmlns:a16="http://schemas.microsoft.com/office/drawing/2014/main" id="{C402D2C4-7BE2-42BA-BCD3-D6301C417007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528673" y="1952920"/>
            <a:ext cx="1578264" cy="17245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adpis 1">
            <a:extLst>
              <a:ext uri="{FF2B5EF4-FFF2-40B4-BE49-F238E27FC236}">
                <a16:creationId xmlns:a16="http://schemas.microsoft.com/office/drawing/2014/main" id="{5A73DB5B-F333-4B42-A904-3FE5C66A9E8B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Fluktuačná vodivosť</a:t>
            </a:r>
          </a:p>
        </p:txBody>
      </p:sp>
    </p:spTree>
    <p:extLst>
      <p:ext uri="{BB962C8B-B14F-4D97-AF65-F5344CB8AC3E}">
        <p14:creationId xmlns:p14="http://schemas.microsoft.com/office/powerpoint/2010/main" val="756587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kt 1">
            <a:extLst>
              <a:ext uri="{FF2B5EF4-FFF2-40B4-BE49-F238E27FC236}">
                <a16:creationId xmlns:a16="http://schemas.microsoft.com/office/drawing/2014/main" id="{6EC780D1-07CA-448E-8782-41A056932F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446899"/>
              </p:ext>
            </p:extLst>
          </p:nvPr>
        </p:nvGraphicFramePr>
        <p:xfrm>
          <a:off x="140574" y="1168023"/>
          <a:ext cx="4582662" cy="350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13" name="Objekt 1">
                        <a:extLst>
                          <a:ext uri="{FF2B5EF4-FFF2-40B4-BE49-F238E27FC236}">
                            <a16:creationId xmlns:a16="http://schemas.microsoft.com/office/drawing/2014/main" id="{6EC780D1-07CA-448E-8782-41A056932F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74" y="1168023"/>
                        <a:ext cx="4582662" cy="35065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BlokTextu 3">
            <a:extLst>
              <a:ext uri="{FF2B5EF4-FFF2-40B4-BE49-F238E27FC236}">
                <a16:creationId xmlns:a16="http://schemas.microsoft.com/office/drawing/2014/main" id="{4CFBF698-B236-44A7-910A-9D3557AB618B}"/>
              </a:ext>
            </a:extLst>
          </p:cNvPr>
          <p:cNvSpPr txBox="1"/>
          <p:nvPr/>
        </p:nvSpPr>
        <p:spPr>
          <a:xfrm>
            <a:off x="2976033" y="875096"/>
            <a:ext cx="3497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Teplotn</a:t>
            </a:r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závislosť odporu v poli 0-8 T</a:t>
            </a:r>
          </a:p>
        </p:txBody>
      </p:sp>
      <p:graphicFrame>
        <p:nvGraphicFramePr>
          <p:cNvPr id="17" name="Objekt 4">
            <a:extLst>
              <a:ext uri="{FF2B5EF4-FFF2-40B4-BE49-F238E27FC236}">
                <a16:creationId xmlns:a16="http://schemas.microsoft.com/office/drawing/2014/main" id="{EA753AE3-501D-46D2-B153-E8A94BA5E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3331" y="1214094"/>
          <a:ext cx="4462246" cy="341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17" name="Objekt 4">
                        <a:extLst>
                          <a:ext uri="{FF2B5EF4-FFF2-40B4-BE49-F238E27FC236}">
                            <a16:creationId xmlns:a16="http://schemas.microsoft.com/office/drawing/2014/main" id="{EA753AE3-501D-46D2-B153-E8A94BA5E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331" y="1214094"/>
                        <a:ext cx="4462246" cy="34144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ál 10">
            <a:extLst>
              <a:ext uri="{FF2B5EF4-FFF2-40B4-BE49-F238E27FC236}">
                <a16:creationId xmlns:a16="http://schemas.microsoft.com/office/drawing/2014/main" id="{516FFAAB-DBD9-4CA3-AE95-902D0740C89D}"/>
              </a:ext>
            </a:extLst>
          </p:cNvPr>
          <p:cNvSpPr/>
          <p:nvPr/>
        </p:nvSpPr>
        <p:spPr>
          <a:xfrm>
            <a:off x="1082909" y="1772598"/>
            <a:ext cx="2445764" cy="36064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9" name="Rovná spojovacia šípka 5">
            <a:extLst>
              <a:ext uri="{FF2B5EF4-FFF2-40B4-BE49-F238E27FC236}">
                <a16:creationId xmlns:a16="http://schemas.microsoft.com/office/drawing/2014/main" id="{2CE2480D-E608-4ACA-BA1C-4DDD4E70A010}"/>
              </a:ext>
            </a:extLst>
          </p:cNvPr>
          <p:cNvCxnSpPr>
            <a:cxnSpLocks/>
            <a:stCxn id="18" idx="6"/>
          </p:cNvCxnSpPr>
          <p:nvPr/>
        </p:nvCxnSpPr>
        <p:spPr>
          <a:xfrm>
            <a:off x="3528673" y="1952920"/>
            <a:ext cx="1578264" cy="17245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Šípka: nadol 9">
            <a:extLst>
              <a:ext uri="{FF2B5EF4-FFF2-40B4-BE49-F238E27FC236}">
                <a16:creationId xmlns:a16="http://schemas.microsoft.com/office/drawing/2014/main" id="{CBD64CED-8F78-4A46-89C7-FBEF36C2FB45}"/>
              </a:ext>
            </a:extLst>
          </p:cNvPr>
          <p:cNvSpPr/>
          <p:nvPr/>
        </p:nvSpPr>
        <p:spPr>
          <a:xfrm>
            <a:off x="6838914" y="4521323"/>
            <a:ext cx="192057" cy="352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BlokTextu 11">
            <a:extLst>
              <a:ext uri="{FF2B5EF4-FFF2-40B4-BE49-F238E27FC236}">
                <a16:creationId xmlns:a16="http://schemas.microsoft.com/office/drawing/2014/main" id="{4B14ABFF-D81B-4EDC-B34C-6D40D4A0638B}"/>
              </a:ext>
            </a:extLst>
          </p:cNvPr>
          <p:cNvSpPr txBox="1"/>
          <p:nvPr/>
        </p:nvSpPr>
        <p:spPr>
          <a:xfrm>
            <a:off x="4674794" y="4880348"/>
            <a:ext cx="444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príspevok supravodivých fluktuácií k vodivosti</a:t>
            </a:r>
          </a:p>
        </p:txBody>
      </p:sp>
      <p:cxnSp>
        <p:nvCxnSpPr>
          <p:cNvPr id="22" name="Rovná spojovacia šípka 13">
            <a:extLst>
              <a:ext uri="{FF2B5EF4-FFF2-40B4-BE49-F238E27FC236}">
                <a16:creationId xmlns:a16="http://schemas.microsoft.com/office/drawing/2014/main" id="{F488E98D-A156-48FA-8385-4FD806748B33}"/>
              </a:ext>
            </a:extLst>
          </p:cNvPr>
          <p:cNvCxnSpPr>
            <a:cxnSpLocks/>
          </p:cNvCxnSpPr>
          <p:nvPr/>
        </p:nvCxnSpPr>
        <p:spPr>
          <a:xfrm flipH="1">
            <a:off x="5012177" y="5219346"/>
            <a:ext cx="1288016" cy="71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15">
            <a:extLst>
              <a:ext uri="{FF2B5EF4-FFF2-40B4-BE49-F238E27FC236}">
                <a16:creationId xmlns:a16="http://schemas.microsoft.com/office/drawing/2014/main" id="{FA763D1F-7493-465A-9067-80DD96FB915C}"/>
              </a:ext>
            </a:extLst>
          </p:cNvPr>
          <p:cNvCxnSpPr>
            <a:cxnSpLocks/>
            <a:stCxn id="21" idx="2"/>
            <a:endCxn id="26" idx="0"/>
          </p:cNvCxnSpPr>
          <p:nvPr/>
        </p:nvCxnSpPr>
        <p:spPr>
          <a:xfrm flipH="1">
            <a:off x="6590848" y="5249680"/>
            <a:ext cx="307298" cy="688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17">
            <a:extLst>
              <a:ext uri="{FF2B5EF4-FFF2-40B4-BE49-F238E27FC236}">
                <a16:creationId xmlns:a16="http://schemas.microsoft.com/office/drawing/2014/main" id="{04FE5E56-66C8-48AC-85F2-C413139CC4FA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483966" y="5229501"/>
            <a:ext cx="896073" cy="708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18">
            <a:extLst>
              <a:ext uri="{FF2B5EF4-FFF2-40B4-BE49-F238E27FC236}">
                <a16:creationId xmlns:a16="http://schemas.microsoft.com/office/drawing/2014/main" id="{EF058C37-CC57-43CF-84C1-07C68862BFC4}"/>
              </a:ext>
            </a:extLst>
          </p:cNvPr>
          <p:cNvSpPr txBox="1"/>
          <p:nvPr/>
        </p:nvSpPr>
        <p:spPr>
          <a:xfrm>
            <a:off x="3828404" y="5938310"/>
            <a:ext cx="1789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err="1"/>
              <a:t>Aslamazov-Larkin</a:t>
            </a:r>
            <a:endParaRPr lang="sk-SK" sz="1600" dirty="0"/>
          </a:p>
        </p:txBody>
      </p:sp>
      <p:sp>
        <p:nvSpPr>
          <p:cNvPr id="26" name="BlokTextu 19">
            <a:extLst>
              <a:ext uri="{FF2B5EF4-FFF2-40B4-BE49-F238E27FC236}">
                <a16:creationId xmlns:a16="http://schemas.microsoft.com/office/drawing/2014/main" id="{AB87317F-C21F-441A-BDEE-5E3104657DE4}"/>
              </a:ext>
            </a:extLst>
          </p:cNvPr>
          <p:cNvSpPr txBox="1"/>
          <p:nvPr/>
        </p:nvSpPr>
        <p:spPr>
          <a:xfrm>
            <a:off x="5774435" y="5938310"/>
            <a:ext cx="1632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err="1"/>
              <a:t>Maki-Thompson</a:t>
            </a:r>
            <a:endParaRPr lang="sk-SK" sz="1600" dirty="0"/>
          </a:p>
        </p:txBody>
      </p:sp>
      <p:sp>
        <p:nvSpPr>
          <p:cNvPr id="27" name="BlokTextu 20">
            <a:extLst>
              <a:ext uri="{FF2B5EF4-FFF2-40B4-BE49-F238E27FC236}">
                <a16:creationId xmlns:a16="http://schemas.microsoft.com/office/drawing/2014/main" id="{F066C736-DE9B-45DA-AB80-1DC25EBC9563}"/>
              </a:ext>
            </a:extLst>
          </p:cNvPr>
          <p:cNvSpPr txBox="1"/>
          <p:nvPr/>
        </p:nvSpPr>
        <p:spPr>
          <a:xfrm>
            <a:off x="7563626" y="5938310"/>
            <a:ext cx="1632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err="1"/>
              <a:t>Density</a:t>
            </a:r>
            <a:r>
              <a:rPr lang="sk-SK" sz="1600" dirty="0"/>
              <a:t>-of-</a:t>
            </a:r>
            <a:r>
              <a:rPr lang="sk-SK" sz="1600" dirty="0" err="1"/>
              <a:t>states</a:t>
            </a:r>
            <a:endParaRPr lang="sk-SK" sz="1600" dirty="0"/>
          </a:p>
        </p:txBody>
      </p:sp>
      <p:sp>
        <p:nvSpPr>
          <p:cNvPr id="28" name="Ovál 25">
            <a:extLst>
              <a:ext uri="{FF2B5EF4-FFF2-40B4-BE49-F238E27FC236}">
                <a16:creationId xmlns:a16="http://schemas.microsoft.com/office/drawing/2014/main" id="{DE590468-A14D-459F-B0EF-52066D5BB2F7}"/>
              </a:ext>
            </a:extLst>
          </p:cNvPr>
          <p:cNvSpPr/>
          <p:nvPr/>
        </p:nvSpPr>
        <p:spPr>
          <a:xfrm>
            <a:off x="5508104" y="2392638"/>
            <a:ext cx="648072" cy="125238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9" name="Rovná spojovacia šípka 26">
            <a:extLst>
              <a:ext uri="{FF2B5EF4-FFF2-40B4-BE49-F238E27FC236}">
                <a16:creationId xmlns:a16="http://schemas.microsoft.com/office/drawing/2014/main" id="{304E8D9B-16D7-46F1-976E-3A13CBC3A77C}"/>
              </a:ext>
            </a:extLst>
          </p:cNvPr>
          <p:cNvCxnSpPr>
            <a:cxnSpLocks/>
          </p:cNvCxnSpPr>
          <p:nvPr/>
        </p:nvCxnSpPr>
        <p:spPr>
          <a:xfrm flipH="1">
            <a:off x="3347864" y="3516474"/>
            <a:ext cx="2270205" cy="136928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">
            <a:extLst>
              <a:ext uri="{FF2B5EF4-FFF2-40B4-BE49-F238E27FC236}">
                <a16:creationId xmlns:a16="http://schemas.microsoft.com/office/drawing/2014/main" id="{C6782436-C3FB-4681-988C-DA1F62E60013}"/>
              </a:ext>
            </a:extLst>
          </p:cNvPr>
          <p:cNvSpPr txBox="1"/>
          <p:nvPr/>
        </p:nvSpPr>
        <p:spPr>
          <a:xfrm>
            <a:off x="1909697" y="4819771"/>
            <a:ext cx="164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Re-</a:t>
            </a:r>
            <a:r>
              <a:rPr lang="sk-SK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entrantný</a:t>
            </a: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 prechod</a:t>
            </a:r>
          </a:p>
        </p:txBody>
      </p:sp>
      <p:sp>
        <p:nvSpPr>
          <p:cNvPr id="31" name="Nadpis 1">
            <a:extLst>
              <a:ext uri="{FF2B5EF4-FFF2-40B4-BE49-F238E27FC236}">
                <a16:creationId xmlns:a16="http://schemas.microsoft.com/office/drawing/2014/main" id="{D35B5156-E1E2-45DB-84B0-16972B8BE2ED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Fluktuačná vodivosť</a:t>
            </a:r>
          </a:p>
        </p:txBody>
      </p:sp>
    </p:spTree>
    <p:extLst>
      <p:ext uri="{BB962C8B-B14F-4D97-AF65-F5344CB8AC3E}">
        <p14:creationId xmlns:p14="http://schemas.microsoft.com/office/powerpoint/2010/main" val="1544370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Fluktuačná vodivosť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5A0F60C-AA84-4FA6-8506-B8797B62EB9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1027" y="4333092"/>
            <a:ext cx="123907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BlokTextu 19">
            <a:extLst>
              <a:ext uri="{FF2B5EF4-FFF2-40B4-BE49-F238E27FC236}">
                <a16:creationId xmlns:a16="http://schemas.microsoft.com/office/drawing/2014/main" id="{9C2A723C-A103-4D22-A1F7-80FBCCC4565B}"/>
              </a:ext>
            </a:extLst>
          </p:cNvPr>
          <p:cNvSpPr txBox="1"/>
          <p:nvPr/>
        </p:nvSpPr>
        <p:spPr>
          <a:xfrm>
            <a:off x="3575573" y="843875"/>
            <a:ext cx="1992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sk-SK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Galitski-Larkin</a:t>
            </a:r>
            <a:endParaRPr lang="sk-SK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lokTextu 8">
                <a:extLst>
                  <a:ext uri="{FF2B5EF4-FFF2-40B4-BE49-F238E27FC236}">
                    <a16:creationId xmlns:a16="http://schemas.microsoft.com/office/drawing/2014/main" id="{942E5C39-1279-4819-9626-7B51D84C2188}"/>
                  </a:ext>
                </a:extLst>
              </p:cNvPr>
              <p:cNvSpPr txBox="1"/>
              <p:nvPr/>
            </p:nvSpPr>
            <p:spPr>
              <a:xfrm>
                <a:off x="4392327" y="3431514"/>
                <a:ext cx="4832657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ħ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</m:e>
                          </m:func>
                          <m:d>
                            <m:dPr>
                              <m:begChr m:val="["/>
                              <m:endChr m:val="]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sk-SK" sz="1600" dirty="0"/>
              </a:p>
            </p:txBody>
          </p:sp>
        </mc:Choice>
        <mc:Fallback xmlns="">
          <p:sp>
            <p:nvSpPr>
              <p:cNvPr id="27" name="BlokTextu 8">
                <a:extLst>
                  <a:ext uri="{FF2B5EF4-FFF2-40B4-BE49-F238E27FC236}">
                    <a16:creationId xmlns:a16="http://schemas.microsoft.com/office/drawing/2014/main" id="{942E5C39-1279-4819-9626-7B51D84C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327" y="3431514"/>
                <a:ext cx="4832657" cy="593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9">
                <a:extLst>
                  <a:ext uri="{FF2B5EF4-FFF2-40B4-BE49-F238E27FC236}">
                    <a16:creationId xmlns:a16="http://schemas.microsoft.com/office/drawing/2014/main" id="{CAEFD40E-93B1-48D7-A185-9E8566BDD914}"/>
                  </a:ext>
                </a:extLst>
              </p:cNvPr>
              <p:cNvSpPr txBox="1"/>
              <p:nvPr/>
            </p:nvSpPr>
            <p:spPr>
              <a:xfrm>
                <a:off x="4909633" y="2547891"/>
                <a:ext cx="815416" cy="506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sk-SK" sz="1600" dirty="0"/>
              </a:p>
            </p:txBody>
          </p:sp>
        </mc:Choice>
        <mc:Fallback xmlns="">
          <p:sp>
            <p:nvSpPr>
              <p:cNvPr id="28" name="BlokTextu 9">
                <a:extLst>
                  <a:ext uri="{FF2B5EF4-FFF2-40B4-BE49-F238E27FC236}">
                    <a16:creationId xmlns:a16="http://schemas.microsoft.com/office/drawing/2014/main" id="{CAEFD40E-93B1-48D7-A185-9E8566BDD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33" y="2547891"/>
                <a:ext cx="815416" cy="5060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lokTextu 10">
                <a:extLst>
                  <a:ext uri="{FF2B5EF4-FFF2-40B4-BE49-F238E27FC236}">
                    <a16:creationId xmlns:a16="http://schemas.microsoft.com/office/drawing/2014/main" id="{A0E1E0E3-BBC3-45F5-A72B-8159844A3598}"/>
                  </a:ext>
                </a:extLst>
              </p:cNvPr>
              <p:cNvSpPr txBox="1"/>
              <p:nvPr/>
            </p:nvSpPr>
            <p:spPr>
              <a:xfrm>
                <a:off x="7308304" y="2541190"/>
                <a:ext cx="1618841" cy="519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sk-SK" sz="1600" dirty="0"/>
              </a:p>
            </p:txBody>
          </p:sp>
        </mc:Choice>
        <mc:Fallback xmlns="">
          <p:sp>
            <p:nvSpPr>
              <p:cNvPr id="29" name="BlokTextu 10">
                <a:extLst>
                  <a:ext uri="{FF2B5EF4-FFF2-40B4-BE49-F238E27FC236}">
                    <a16:creationId xmlns:a16="http://schemas.microsoft.com/office/drawing/2014/main" id="{A0E1E0E3-BBC3-45F5-A72B-8159844A3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541190"/>
                <a:ext cx="1618841" cy="519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lokTextu 11">
                <a:extLst>
                  <a:ext uri="{FF2B5EF4-FFF2-40B4-BE49-F238E27FC236}">
                    <a16:creationId xmlns:a16="http://schemas.microsoft.com/office/drawing/2014/main" id="{1F111E50-1BB9-4659-98B3-C2C5B951D955}"/>
                  </a:ext>
                </a:extLst>
              </p:cNvPr>
              <p:cNvSpPr txBox="1"/>
              <p:nvPr/>
            </p:nvSpPr>
            <p:spPr>
              <a:xfrm>
                <a:off x="6229555" y="2551097"/>
                <a:ext cx="738151" cy="502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k-SK" sz="1600" dirty="0"/>
              </a:p>
            </p:txBody>
          </p:sp>
        </mc:Choice>
        <mc:Fallback xmlns="">
          <p:sp>
            <p:nvSpPr>
              <p:cNvPr id="30" name="BlokTextu 11">
                <a:extLst>
                  <a:ext uri="{FF2B5EF4-FFF2-40B4-BE49-F238E27FC236}">
                    <a16:creationId xmlns:a16="http://schemas.microsoft.com/office/drawing/2014/main" id="{1F111E50-1BB9-4659-98B3-C2C5B951D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555" y="2551097"/>
                <a:ext cx="738151" cy="502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Rovná spojovacia šípka 5">
            <a:extLst>
              <a:ext uri="{FF2B5EF4-FFF2-40B4-BE49-F238E27FC236}">
                <a16:creationId xmlns:a16="http://schemas.microsoft.com/office/drawing/2014/main" id="{32F672F0-751F-4263-BAC6-501FA9E78418}"/>
              </a:ext>
            </a:extLst>
          </p:cNvPr>
          <p:cNvCxnSpPr>
            <a:cxnSpLocks/>
          </p:cNvCxnSpPr>
          <p:nvPr/>
        </p:nvCxnSpPr>
        <p:spPr>
          <a:xfrm>
            <a:off x="5004048" y="3961580"/>
            <a:ext cx="0" cy="37151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avá zložená zátvorka 22">
            <a:extLst>
              <a:ext uri="{FF2B5EF4-FFF2-40B4-BE49-F238E27FC236}">
                <a16:creationId xmlns:a16="http://schemas.microsoft.com/office/drawing/2014/main" id="{DAA128BD-3B4F-4FF5-A607-D38C424BC760}"/>
              </a:ext>
            </a:extLst>
          </p:cNvPr>
          <p:cNvSpPr/>
          <p:nvPr/>
        </p:nvSpPr>
        <p:spPr>
          <a:xfrm rot="5400000">
            <a:off x="7112473" y="2329791"/>
            <a:ext cx="165866" cy="3662636"/>
          </a:xfrm>
          <a:prstGeom prst="rightBrace">
            <a:avLst>
              <a:gd name="adj1" fmla="val 77959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BlokTextu 24">
            <a:extLst>
              <a:ext uri="{FF2B5EF4-FFF2-40B4-BE49-F238E27FC236}">
                <a16:creationId xmlns:a16="http://schemas.microsoft.com/office/drawing/2014/main" id="{D19A2D1F-C1D3-4519-A207-97CF92D26AB7}"/>
              </a:ext>
            </a:extLst>
          </p:cNvPr>
          <p:cNvSpPr txBox="1"/>
          <p:nvPr/>
        </p:nvSpPr>
        <p:spPr>
          <a:xfrm>
            <a:off x="4455039" y="4386323"/>
            <a:ext cx="1412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kovová vodivosť</a:t>
            </a:r>
          </a:p>
        </p:txBody>
      </p:sp>
      <p:sp>
        <p:nvSpPr>
          <p:cNvPr id="34" name="BlokTextu 25">
            <a:extLst>
              <a:ext uri="{FF2B5EF4-FFF2-40B4-BE49-F238E27FC236}">
                <a16:creationId xmlns:a16="http://schemas.microsoft.com/office/drawing/2014/main" id="{EFE31304-5429-4A90-A2D2-52D8B828A311}"/>
              </a:ext>
            </a:extLst>
          </p:cNvPr>
          <p:cNvSpPr txBox="1"/>
          <p:nvPr/>
        </p:nvSpPr>
        <p:spPr>
          <a:xfrm>
            <a:off x="6351223" y="4376491"/>
            <a:ext cx="165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fluktuačná vodivosť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lokTextu 7">
                <a:extLst>
                  <a:ext uri="{FF2B5EF4-FFF2-40B4-BE49-F238E27FC236}">
                    <a16:creationId xmlns:a16="http://schemas.microsoft.com/office/drawing/2014/main" id="{252A2E59-CFAA-45E3-AD06-D41FB58757AC}"/>
                  </a:ext>
                </a:extLst>
              </p:cNvPr>
              <p:cNvSpPr txBox="1"/>
              <p:nvPr/>
            </p:nvSpPr>
            <p:spPr>
              <a:xfrm>
                <a:off x="3370852" y="1467659"/>
                <a:ext cx="2369688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35" name="BlokTextu 7">
                <a:extLst>
                  <a:ext uri="{FF2B5EF4-FFF2-40B4-BE49-F238E27FC236}">
                    <a16:creationId xmlns:a16="http://schemas.microsoft.com/office/drawing/2014/main" id="{252A2E59-CFAA-45E3-AD06-D41FB5875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852" y="1467659"/>
                <a:ext cx="23696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bdĺžnik 26">
            <a:extLst>
              <a:ext uri="{FF2B5EF4-FFF2-40B4-BE49-F238E27FC236}">
                <a16:creationId xmlns:a16="http://schemas.microsoft.com/office/drawing/2014/main" id="{D017C19D-8217-4CA2-849E-4CE169494500}"/>
              </a:ext>
            </a:extLst>
          </p:cNvPr>
          <p:cNvSpPr/>
          <p:nvPr/>
        </p:nvSpPr>
        <p:spPr>
          <a:xfrm>
            <a:off x="3370852" y="6442710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i="1" dirty="0"/>
              <a:t>V.M. </a:t>
            </a:r>
            <a:r>
              <a:rPr lang="en-US" sz="1100" b="1" i="1" dirty="0" err="1"/>
              <a:t>Galitski</a:t>
            </a:r>
            <a:r>
              <a:rPr lang="en-US" sz="1100" b="1" i="1" dirty="0"/>
              <a:t> and A.I. Larkin, PRB 63 (2001)</a:t>
            </a:r>
            <a:r>
              <a:rPr lang="en-US" b="1" i="1" dirty="0"/>
              <a:t> </a:t>
            </a:r>
            <a:endParaRPr lang="sk-SK" dirty="0"/>
          </a:p>
        </p:txBody>
      </p:sp>
      <p:pic>
        <p:nvPicPr>
          <p:cNvPr id="19" name="Obrázok 11">
            <a:extLst>
              <a:ext uri="{FF2B5EF4-FFF2-40B4-BE49-F238E27FC236}">
                <a16:creationId xmlns:a16="http://schemas.microsoft.com/office/drawing/2014/main" id="{CB180440-AA03-49D3-8416-3F31B6D3159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9" y="1949918"/>
            <a:ext cx="3505200" cy="439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121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Fluktuačná vodivosť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5A0F60C-AA84-4FA6-8506-B8797B62EB9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1027" y="4333092"/>
            <a:ext cx="123907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BlokTextu 19">
            <a:extLst>
              <a:ext uri="{FF2B5EF4-FFF2-40B4-BE49-F238E27FC236}">
                <a16:creationId xmlns:a16="http://schemas.microsoft.com/office/drawing/2014/main" id="{9C2A723C-A103-4D22-A1F7-80FBCCC4565B}"/>
              </a:ext>
            </a:extLst>
          </p:cNvPr>
          <p:cNvSpPr txBox="1"/>
          <p:nvPr/>
        </p:nvSpPr>
        <p:spPr>
          <a:xfrm>
            <a:off x="3575573" y="843875"/>
            <a:ext cx="1992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sk-SK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Galitski-Larkin</a:t>
            </a:r>
            <a:endParaRPr lang="sk-SK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lokTextu 8">
                <a:extLst>
                  <a:ext uri="{FF2B5EF4-FFF2-40B4-BE49-F238E27FC236}">
                    <a16:creationId xmlns:a16="http://schemas.microsoft.com/office/drawing/2014/main" id="{942E5C39-1279-4819-9626-7B51D84C2188}"/>
                  </a:ext>
                </a:extLst>
              </p:cNvPr>
              <p:cNvSpPr txBox="1"/>
              <p:nvPr/>
            </p:nvSpPr>
            <p:spPr>
              <a:xfrm>
                <a:off x="4392327" y="3431514"/>
                <a:ext cx="4832657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ħ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d>
                                <m:d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</m:e>
                          </m:func>
                          <m:d>
                            <m:dPr>
                              <m:begChr m:val="["/>
                              <m:endChr m:val="]"/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sk-SK" sz="1600" dirty="0"/>
              </a:p>
            </p:txBody>
          </p:sp>
        </mc:Choice>
        <mc:Fallback xmlns="">
          <p:sp>
            <p:nvSpPr>
              <p:cNvPr id="27" name="BlokTextu 8">
                <a:extLst>
                  <a:ext uri="{FF2B5EF4-FFF2-40B4-BE49-F238E27FC236}">
                    <a16:creationId xmlns:a16="http://schemas.microsoft.com/office/drawing/2014/main" id="{942E5C39-1279-4819-9626-7B51D84C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327" y="3431514"/>
                <a:ext cx="4832657" cy="593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9">
                <a:extLst>
                  <a:ext uri="{FF2B5EF4-FFF2-40B4-BE49-F238E27FC236}">
                    <a16:creationId xmlns:a16="http://schemas.microsoft.com/office/drawing/2014/main" id="{CAEFD40E-93B1-48D7-A185-9E8566BDD914}"/>
                  </a:ext>
                </a:extLst>
              </p:cNvPr>
              <p:cNvSpPr txBox="1"/>
              <p:nvPr/>
            </p:nvSpPr>
            <p:spPr>
              <a:xfrm>
                <a:off x="4909633" y="2547891"/>
                <a:ext cx="815416" cy="506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sk-SK" sz="1600" dirty="0"/>
              </a:p>
            </p:txBody>
          </p:sp>
        </mc:Choice>
        <mc:Fallback xmlns="">
          <p:sp>
            <p:nvSpPr>
              <p:cNvPr id="28" name="BlokTextu 9">
                <a:extLst>
                  <a:ext uri="{FF2B5EF4-FFF2-40B4-BE49-F238E27FC236}">
                    <a16:creationId xmlns:a16="http://schemas.microsoft.com/office/drawing/2014/main" id="{CAEFD40E-93B1-48D7-A185-9E8566BDD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33" y="2547891"/>
                <a:ext cx="815416" cy="5060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lokTextu 10">
                <a:extLst>
                  <a:ext uri="{FF2B5EF4-FFF2-40B4-BE49-F238E27FC236}">
                    <a16:creationId xmlns:a16="http://schemas.microsoft.com/office/drawing/2014/main" id="{A0E1E0E3-BBC3-45F5-A72B-8159844A3598}"/>
                  </a:ext>
                </a:extLst>
              </p:cNvPr>
              <p:cNvSpPr txBox="1"/>
              <p:nvPr/>
            </p:nvSpPr>
            <p:spPr>
              <a:xfrm>
                <a:off x="7308304" y="2541190"/>
                <a:ext cx="1618841" cy="519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sk-SK" sz="1600" dirty="0"/>
              </a:p>
            </p:txBody>
          </p:sp>
        </mc:Choice>
        <mc:Fallback xmlns="">
          <p:sp>
            <p:nvSpPr>
              <p:cNvPr id="29" name="BlokTextu 10">
                <a:extLst>
                  <a:ext uri="{FF2B5EF4-FFF2-40B4-BE49-F238E27FC236}">
                    <a16:creationId xmlns:a16="http://schemas.microsoft.com/office/drawing/2014/main" id="{A0E1E0E3-BBC3-45F5-A72B-8159844A3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541190"/>
                <a:ext cx="1618841" cy="519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lokTextu 11">
                <a:extLst>
                  <a:ext uri="{FF2B5EF4-FFF2-40B4-BE49-F238E27FC236}">
                    <a16:creationId xmlns:a16="http://schemas.microsoft.com/office/drawing/2014/main" id="{1F111E50-1BB9-4659-98B3-C2C5B951D955}"/>
                  </a:ext>
                </a:extLst>
              </p:cNvPr>
              <p:cNvSpPr txBox="1"/>
              <p:nvPr/>
            </p:nvSpPr>
            <p:spPr>
              <a:xfrm>
                <a:off x="6229555" y="2551097"/>
                <a:ext cx="738151" cy="5028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k-SK" sz="1600" dirty="0"/>
              </a:p>
            </p:txBody>
          </p:sp>
        </mc:Choice>
        <mc:Fallback xmlns="">
          <p:sp>
            <p:nvSpPr>
              <p:cNvPr id="30" name="BlokTextu 11">
                <a:extLst>
                  <a:ext uri="{FF2B5EF4-FFF2-40B4-BE49-F238E27FC236}">
                    <a16:creationId xmlns:a16="http://schemas.microsoft.com/office/drawing/2014/main" id="{1F111E50-1BB9-4659-98B3-C2C5B951D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555" y="2551097"/>
                <a:ext cx="738151" cy="502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Rovná spojovacia šípka 5">
            <a:extLst>
              <a:ext uri="{FF2B5EF4-FFF2-40B4-BE49-F238E27FC236}">
                <a16:creationId xmlns:a16="http://schemas.microsoft.com/office/drawing/2014/main" id="{32F672F0-751F-4263-BAC6-501FA9E78418}"/>
              </a:ext>
            </a:extLst>
          </p:cNvPr>
          <p:cNvCxnSpPr>
            <a:cxnSpLocks/>
          </p:cNvCxnSpPr>
          <p:nvPr/>
        </p:nvCxnSpPr>
        <p:spPr>
          <a:xfrm>
            <a:off x="5004048" y="3961580"/>
            <a:ext cx="0" cy="37151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avá zložená zátvorka 22">
            <a:extLst>
              <a:ext uri="{FF2B5EF4-FFF2-40B4-BE49-F238E27FC236}">
                <a16:creationId xmlns:a16="http://schemas.microsoft.com/office/drawing/2014/main" id="{DAA128BD-3B4F-4FF5-A607-D38C424BC760}"/>
              </a:ext>
            </a:extLst>
          </p:cNvPr>
          <p:cNvSpPr/>
          <p:nvPr/>
        </p:nvSpPr>
        <p:spPr>
          <a:xfrm rot="5400000">
            <a:off x="7112473" y="2329791"/>
            <a:ext cx="165866" cy="3662636"/>
          </a:xfrm>
          <a:prstGeom prst="rightBrace">
            <a:avLst>
              <a:gd name="adj1" fmla="val 77959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BlokTextu 24">
            <a:extLst>
              <a:ext uri="{FF2B5EF4-FFF2-40B4-BE49-F238E27FC236}">
                <a16:creationId xmlns:a16="http://schemas.microsoft.com/office/drawing/2014/main" id="{D19A2D1F-C1D3-4519-A207-97CF92D26AB7}"/>
              </a:ext>
            </a:extLst>
          </p:cNvPr>
          <p:cNvSpPr txBox="1"/>
          <p:nvPr/>
        </p:nvSpPr>
        <p:spPr>
          <a:xfrm>
            <a:off x="4455039" y="4386323"/>
            <a:ext cx="1412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kovová vodivosť</a:t>
            </a:r>
          </a:p>
        </p:txBody>
      </p:sp>
      <p:sp>
        <p:nvSpPr>
          <p:cNvPr id="34" name="BlokTextu 25">
            <a:extLst>
              <a:ext uri="{FF2B5EF4-FFF2-40B4-BE49-F238E27FC236}">
                <a16:creationId xmlns:a16="http://schemas.microsoft.com/office/drawing/2014/main" id="{EFE31304-5429-4A90-A2D2-52D8B828A311}"/>
              </a:ext>
            </a:extLst>
          </p:cNvPr>
          <p:cNvSpPr txBox="1"/>
          <p:nvPr/>
        </p:nvSpPr>
        <p:spPr>
          <a:xfrm>
            <a:off x="6351223" y="4376491"/>
            <a:ext cx="1653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fluktuačná vodivosť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lokTextu 7">
                <a:extLst>
                  <a:ext uri="{FF2B5EF4-FFF2-40B4-BE49-F238E27FC236}">
                    <a16:creationId xmlns:a16="http://schemas.microsoft.com/office/drawing/2014/main" id="{252A2E59-CFAA-45E3-AD06-D41FB58757AC}"/>
                  </a:ext>
                </a:extLst>
              </p:cNvPr>
              <p:cNvSpPr txBox="1"/>
              <p:nvPr/>
            </p:nvSpPr>
            <p:spPr>
              <a:xfrm>
                <a:off x="3370852" y="1467659"/>
                <a:ext cx="2369688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35" name="BlokTextu 7">
                <a:extLst>
                  <a:ext uri="{FF2B5EF4-FFF2-40B4-BE49-F238E27FC236}">
                    <a16:creationId xmlns:a16="http://schemas.microsoft.com/office/drawing/2014/main" id="{252A2E59-CFAA-45E3-AD06-D41FB5875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852" y="1467659"/>
                <a:ext cx="23696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bdĺžnik 26">
            <a:extLst>
              <a:ext uri="{FF2B5EF4-FFF2-40B4-BE49-F238E27FC236}">
                <a16:creationId xmlns:a16="http://schemas.microsoft.com/office/drawing/2014/main" id="{D017C19D-8217-4CA2-849E-4CE169494500}"/>
              </a:ext>
            </a:extLst>
          </p:cNvPr>
          <p:cNvSpPr/>
          <p:nvPr/>
        </p:nvSpPr>
        <p:spPr>
          <a:xfrm>
            <a:off x="3370852" y="6442710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i="1" dirty="0"/>
              <a:t>V.M. </a:t>
            </a:r>
            <a:r>
              <a:rPr lang="en-US" sz="1100" b="1" i="1" dirty="0" err="1"/>
              <a:t>Galitski</a:t>
            </a:r>
            <a:r>
              <a:rPr lang="en-US" sz="1100" b="1" i="1" dirty="0"/>
              <a:t> and A.I. Larkin, PRB 63 (2001)</a:t>
            </a:r>
            <a:r>
              <a:rPr lang="en-US" b="1" i="1" dirty="0"/>
              <a:t> </a:t>
            </a:r>
            <a:endParaRPr lang="sk-SK" dirty="0"/>
          </a:p>
        </p:txBody>
      </p:sp>
      <p:sp>
        <p:nvSpPr>
          <p:cNvPr id="19" name="BlokTextu 2">
            <a:extLst>
              <a:ext uri="{FF2B5EF4-FFF2-40B4-BE49-F238E27FC236}">
                <a16:creationId xmlns:a16="http://schemas.microsoft.com/office/drawing/2014/main" id="{4E6BF1E2-7FF9-424F-8610-A859D2D2F06C}"/>
              </a:ext>
            </a:extLst>
          </p:cNvPr>
          <p:cNvSpPr txBox="1"/>
          <p:nvPr/>
        </p:nvSpPr>
        <p:spPr>
          <a:xfrm>
            <a:off x="6592203" y="473771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20" name="BlokTextu 3">
            <a:extLst>
              <a:ext uri="{FF2B5EF4-FFF2-40B4-BE49-F238E27FC236}">
                <a16:creationId xmlns:a16="http://schemas.microsoft.com/office/drawing/2014/main" id="{F59DC938-42E4-40FB-968B-EE9068E3A1C9}"/>
              </a:ext>
            </a:extLst>
          </p:cNvPr>
          <p:cNvSpPr txBox="1"/>
          <p:nvPr/>
        </p:nvSpPr>
        <p:spPr>
          <a:xfrm>
            <a:off x="4555696" y="5395701"/>
            <a:ext cx="2569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Altshuler</a:t>
            </a:r>
            <a:r>
              <a:rPr lang="en-GB" sz="1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</a:t>
            </a:r>
            <a:r>
              <a:rPr lang="sk-SK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1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Aronov</a:t>
            </a:r>
            <a:r>
              <a:rPr lang="en-GB" sz="1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</a:t>
            </a:r>
            <a:r>
              <a:rPr lang="sk-SK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príspevok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ĺžnik 1">
                <a:extLst>
                  <a:ext uri="{FF2B5EF4-FFF2-40B4-BE49-F238E27FC236}">
                    <a16:creationId xmlns:a16="http://schemas.microsoft.com/office/drawing/2014/main" id="{27E37704-F68A-47A4-9109-6706CA1B4ACF}"/>
                  </a:ext>
                </a:extLst>
              </p:cNvPr>
              <p:cNvSpPr/>
              <p:nvPr/>
            </p:nvSpPr>
            <p:spPr>
              <a:xfrm>
                <a:off x="7125630" y="5220656"/>
                <a:ext cx="1475212" cy="595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k-SK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sk-SK" sz="1600" dirty="0"/>
              </a:p>
            </p:txBody>
          </p:sp>
        </mc:Choice>
        <mc:Fallback xmlns="">
          <p:sp>
            <p:nvSpPr>
              <p:cNvPr id="21" name="Obdĺžnik 1">
                <a:extLst>
                  <a:ext uri="{FF2B5EF4-FFF2-40B4-BE49-F238E27FC236}">
                    <a16:creationId xmlns:a16="http://schemas.microsoft.com/office/drawing/2014/main" id="{27E37704-F68A-47A4-9109-6706CA1B4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630" y="5220656"/>
                <a:ext cx="1475212" cy="595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Obrázok 11">
            <a:extLst>
              <a:ext uri="{FF2B5EF4-FFF2-40B4-BE49-F238E27FC236}">
                <a16:creationId xmlns:a16="http://schemas.microsoft.com/office/drawing/2014/main" id="{69181AB4-133D-4130-867B-2FE6E726A48A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9" y="1949918"/>
            <a:ext cx="3505200" cy="439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356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Fluktuačná vodivosť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5A0F60C-AA84-4FA6-8506-B8797B62EB9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1027" y="4333092"/>
            <a:ext cx="123907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BlokTextu 19">
            <a:extLst>
              <a:ext uri="{FF2B5EF4-FFF2-40B4-BE49-F238E27FC236}">
                <a16:creationId xmlns:a16="http://schemas.microsoft.com/office/drawing/2014/main" id="{9C2A723C-A103-4D22-A1F7-80FBCCC4565B}"/>
              </a:ext>
            </a:extLst>
          </p:cNvPr>
          <p:cNvSpPr txBox="1"/>
          <p:nvPr/>
        </p:nvSpPr>
        <p:spPr>
          <a:xfrm>
            <a:off x="3575573" y="843875"/>
            <a:ext cx="1992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sk-SK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Galitski-Larkin</a:t>
            </a:r>
            <a:endParaRPr lang="sk-SK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257F0-510F-47A6-BF0B-E47DC03FA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66" y="1382065"/>
            <a:ext cx="4104025" cy="2951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7DE07-8C12-4DF3-A08F-D4DFDEB62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529" y="1121774"/>
            <a:ext cx="3697015" cy="2933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BlokTextu 4">
                <a:extLst>
                  <a:ext uri="{FF2B5EF4-FFF2-40B4-BE49-F238E27FC236}">
                    <a16:creationId xmlns:a16="http://schemas.microsoft.com/office/drawing/2014/main" id="{C3F1383D-27E4-4960-8CA3-86BD57841991}"/>
                  </a:ext>
                </a:extLst>
              </p:cNvPr>
              <p:cNvSpPr txBox="1"/>
              <p:nvPr/>
            </p:nvSpPr>
            <p:spPr>
              <a:xfrm>
                <a:off x="7290185" y="3955841"/>
                <a:ext cx="1760738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𝐜𝟐</m:t>
                          </m:r>
                        </m:sub>
                      </m:sSub>
                      <m:r>
                        <a:rPr lang="sk-SK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𝟑𝟕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sk-SK" sz="2000" b="1" dirty="0"/>
              </a:p>
            </p:txBody>
          </p:sp>
        </mc:Choice>
        <mc:Fallback xmlns="">
          <p:sp>
            <p:nvSpPr>
              <p:cNvPr id="41" name="BlokTextu 4">
                <a:extLst>
                  <a:ext uri="{FF2B5EF4-FFF2-40B4-BE49-F238E27FC236}">
                    <a16:creationId xmlns:a16="http://schemas.microsoft.com/office/drawing/2014/main" id="{C3F1383D-27E4-4960-8CA3-86BD57841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185" y="3955841"/>
                <a:ext cx="176073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712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Fluktuačná vodivosť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5A0F60C-AA84-4FA6-8506-B8797B62EB9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1027" y="4333092"/>
            <a:ext cx="123907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BlokTextu 19">
            <a:extLst>
              <a:ext uri="{FF2B5EF4-FFF2-40B4-BE49-F238E27FC236}">
                <a16:creationId xmlns:a16="http://schemas.microsoft.com/office/drawing/2014/main" id="{9C2A723C-A103-4D22-A1F7-80FBCCC4565B}"/>
              </a:ext>
            </a:extLst>
          </p:cNvPr>
          <p:cNvSpPr txBox="1"/>
          <p:nvPr/>
        </p:nvSpPr>
        <p:spPr>
          <a:xfrm>
            <a:off x="3575573" y="843875"/>
            <a:ext cx="1992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sk-SK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Galitski-Larkin</a:t>
            </a:r>
            <a:endParaRPr lang="sk-SK" sz="1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257F0-510F-47A6-BF0B-E47DC03FA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66" y="1382065"/>
            <a:ext cx="4104025" cy="2951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7DE07-8C12-4DF3-A08F-D4DFDEB62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529" y="1121774"/>
            <a:ext cx="3697015" cy="2933419"/>
          </a:xfrm>
          <a:prstGeom prst="rect">
            <a:avLst/>
          </a:prstGeom>
        </p:spPr>
      </p:pic>
      <p:sp>
        <p:nvSpPr>
          <p:cNvPr id="37" name="BlokTextu 11">
            <a:extLst>
              <a:ext uri="{FF2B5EF4-FFF2-40B4-BE49-F238E27FC236}">
                <a16:creationId xmlns:a16="http://schemas.microsoft.com/office/drawing/2014/main" id="{2F37DB59-7570-48D7-87DE-E4153AE723A3}"/>
              </a:ext>
            </a:extLst>
          </p:cNvPr>
          <p:cNvSpPr txBox="1"/>
          <p:nvPr/>
        </p:nvSpPr>
        <p:spPr>
          <a:xfrm>
            <a:off x="1115616" y="4832861"/>
            <a:ext cx="2569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Altshuler</a:t>
            </a:r>
            <a:r>
              <a:rPr lang="en-GB" sz="1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</a:t>
            </a:r>
            <a:r>
              <a:rPr lang="sk-SK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1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Aronov</a:t>
            </a:r>
            <a:r>
              <a:rPr lang="en-GB" sz="1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</a:t>
            </a:r>
            <a:r>
              <a:rPr lang="sk-SK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príspevok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ĺžnik 10">
                <a:extLst>
                  <a:ext uri="{FF2B5EF4-FFF2-40B4-BE49-F238E27FC236}">
                    <a16:creationId xmlns:a16="http://schemas.microsoft.com/office/drawing/2014/main" id="{37299B8B-6C35-490A-8A4E-C4C1F0337A17}"/>
                  </a:ext>
                </a:extLst>
              </p:cNvPr>
              <p:cNvSpPr/>
              <p:nvPr/>
            </p:nvSpPr>
            <p:spPr>
              <a:xfrm>
                <a:off x="1486356" y="5146934"/>
                <a:ext cx="1828453" cy="595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k-SK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sk-SK" sz="1600" dirty="0"/>
              </a:p>
            </p:txBody>
          </p:sp>
        </mc:Choice>
        <mc:Fallback xmlns="">
          <p:sp>
            <p:nvSpPr>
              <p:cNvPr id="38" name="Obdĺžnik 10">
                <a:extLst>
                  <a:ext uri="{FF2B5EF4-FFF2-40B4-BE49-F238E27FC236}">
                    <a16:creationId xmlns:a16="http://schemas.microsoft.com/office/drawing/2014/main" id="{37299B8B-6C35-490A-8A4E-C4C1F0337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56" y="5146934"/>
                <a:ext cx="1828453" cy="5952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BlokTextu 1">
                <a:extLst>
                  <a:ext uri="{FF2B5EF4-FFF2-40B4-BE49-F238E27FC236}">
                    <a16:creationId xmlns:a16="http://schemas.microsoft.com/office/drawing/2014/main" id="{EFE67E83-E324-499E-BAE3-BE2A7FA21083}"/>
                  </a:ext>
                </a:extLst>
              </p:cNvPr>
              <p:cNvSpPr txBox="1"/>
              <p:nvPr/>
            </p:nvSpPr>
            <p:spPr>
              <a:xfrm>
                <a:off x="6394281" y="2015611"/>
                <a:ext cx="112424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=0,3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39" name="BlokTextu 1">
                <a:extLst>
                  <a:ext uri="{FF2B5EF4-FFF2-40B4-BE49-F238E27FC236}">
                    <a16:creationId xmlns:a16="http://schemas.microsoft.com/office/drawing/2014/main" id="{EFE67E83-E324-499E-BAE3-BE2A7FA21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281" y="2015611"/>
                <a:ext cx="1124248" cy="276999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91CBAD7-5F95-4C7B-B9B7-9A2AABEC0441}"/>
              </a:ext>
            </a:extLst>
          </p:cNvPr>
          <p:cNvGrpSpPr/>
          <p:nvPr/>
        </p:nvGrpSpPr>
        <p:grpSpPr>
          <a:xfrm>
            <a:off x="4082586" y="3893089"/>
            <a:ext cx="3845619" cy="2969951"/>
            <a:chOff x="4082586" y="3893089"/>
            <a:chExt cx="3845619" cy="29699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073C55-0D9C-463D-95EE-9CD850734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82586" y="3893089"/>
              <a:ext cx="3600401" cy="296995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BlokTextu 12">
                  <a:extLst>
                    <a:ext uri="{FF2B5EF4-FFF2-40B4-BE49-F238E27FC236}">
                      <a16:creationId xmlns:a16="http://schemas.microsoft.com/office/drawing/2014/main" id="{3514EE60-1FD7-4B79-B047-8E9D0A1551D2}"/>
                    </a:ext>
                  </a:extLst>
                </p:cNvPr>
                <p:cNvSpPr txBox="1"/>
                <p:nvPr/>
              </p:nvSpPr>
              <p:spPr>
                <a:xfrm>
                  <a:off x="5784093" y="4614728"/>
                  <a:ext cx="214411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GB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=0,3 →2,75</m:t>
                        </m:r>
                      </m:oMath>
                    </m:oMathPara>
                  </a14:m>
                  <a:endParaRPr lang="sk-SK" dirty="0"/>
                </a:p>
              </p:txBody>
            </p:sp>
          </mc:Choice>
          <mc:Fallback xmlns="">
            <p:sp>
              <p:nvSpPr>
                <p:cNvPr id="40" name="BlokTextu 12">
                  <a:extLst>
                    <a:ext uri="{FF2B5EF4-FFF2-40B4-BE49-F238E27FC236}">
                      <a16:creationId xmlns:a16="http://schemas.microsoft.com/office/drawing/2014/main" id="{3514EE60-1FD7-4B79-B047-8E9D0A155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4093" y="4614728"/>
                  <a:ext cx="2144112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BlokTextu 4">
                <a:extLst>
                  <a:ext uri="{FF2B5EF4-FFF2-40B4-BE49-F238E27FC236}">
                    <a16:creationId xmlns:a16="http://schemas.microsoft.com/office/drawing/2014/main" id="{C3F1383D-27E4-4960-8CA3-86BD57841991}"/>
                  </a:ext>
                </a:extLst>
              </p:cNvPr>
              <p:cNvSpPr txBox="1"/>
              <p:nvPr/>
            </p:nvSpPr>
            <p:spPr>
              <a:xfrm>
                <a:off x="7290185" y="3955841"/>
                <a:ext cx="1760738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𝐜𝟐</m:t>
                          </m:r>
                        </m:sub>
                      </m:sSub>
                      <m:r>
                        <a:rPr lang="sk-SK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𝟑𝟕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𝐓</m:t>
                      </m:r>
                    </m:oMath>
                  </m:oMathPara>
                </a14:m>
                <a:endParaRPr lang="sk-SK" sz="2000" b="1" dirty="0"/>
              </a:p>
            </p:txBody>
          </p:sp>
        </mc:Choice>
        <mc:Fallback xmlns="">
          <p:sp>
            <p:nvSpPr>
              <p:cNvPr id="41" name="BlokTextu 4">
                <a:extLst>
                  <a:ext uri="{FF2B5EF4-FFF2-40B4-BE49-F238E27FC236}">
                    <a16:creationId xmlns:a16="http://schemas.microsoft.com/office/drawing/2014/main" id="{C3F1383D-27E4-4960-8CA3-86BD57841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185" y="3955841"/>
                <a:ext cx="176073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585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Altshulerov-Aronovov jav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5A0F60C-AA84-4FA6-8506-B8797B62EB9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1027" y="4333092"/>
            <a:ext cx="123907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421488-ED9D-4127-8948-9823234D83E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9" y="4284352"/>
            <a:ext cx="2418417" cy="2605624"/>
          </a:xfrm>
          <a:prstGeom prst="rect">
            <a:avLst/>
          </a:prstGeom>
        </p:spPr>
      </p:pic>
      <p:pic>
        <p:nvPicPr>
          <p:cNvPr id="18" name="Obrázok 3">
            <a:extLst>
              <a:ext uri="{FF2B5EF4-FFF2-40B4-BE49-F238E27FC236}">
                <a16:creationId xmlns:a16="http://schemas.microsoft.com/office/drawing/2014/main" id="{BDE11711-8212-4720-A10D-DEC8BAC08F1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888" y="1728782"/>
            <a:ext cx="3113757" cy="23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F97B6B-9612-4095-8CC1-28808BB1A497}"/>
                  </a:ext>
                </a:extLst>
              </p:cNvPr>
              <p:cNvSpPr/>
              <p:nvPr/>
            </p:nvSpPr>
            <p:spPr>
              <a:xfrm>
                <a:off x="1660021" y="1249013"/>
                <a:ext cx="5688632" cy="572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𝛿</m:t>
                      </m:r>
                      <m:acc>
                        <m:accPr>
                          <m:chr m:val="̃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GB" sz="1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GB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F97B6B-9612-4095-8CC1-28808BB1A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021" y="1249013"/>
                <a:ext cx="5688632" cy="5729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A3954458-F049-46FC-86AC-6C145B8DECA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76" y="2065379"/>
            <a:ext cx="2694024" cy="1862113"/>
          </a:xfrm>
          <a:prstGeom prst="rect">
            <a:avLst/>
          </a:prstGeom>
        </p:spPr>
      </p:pic>
      <p:sp>
        <p:nvSpPr>
          <p:cNvPr id="22" name="BlokTextu 19">
            <a:extLst>
              <a:ext uri="{FF2B5EF4-FFF2-40B4-BE49-F238E27FC236}">
                <a16:creationId xmlns:a16="http://schemas.microsoft.com/office/drawing/2014/main" id="{3441EB65-1766-46F1-B636-B8DFDAE2D331}"/>
              </a:ext>
            </a:extLst>
          </p:cNvPr>
          <p:cNvSpPr txBox="1"/>
          <p:nvPr/>
        </p:nvSpPr>
        <p:spPr>
          <a:xfrm>
            <a:off x="2049948" y="817048"/>
            <a:ext cx="4978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A-A príspevok k hustote stavov v paramagnetickej limite</a:t>
            </a:r>
          </a:p>
        </p:txBody>
      </p:sp>
      <p:pic>
        <p:nvPicPr>
          <p:cNvPr id="20" name="Obrázok 4">
            <a:extLst>
              <a:ext uri="{FF2B5EF4-FFF2-40B4-BE49-F238E27FC236}">
                <a16:creationId xmlns:a16="http://schemas.microsoft.com/office/drawing/2014/main" id="{F648F845-1FF5-4AFB-974F-ADF6FE853AB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2062403"/>
            <a:ext cx="2598056" cy="18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ípka doprava 316">
            <a:extLst>
              <a:ext uri="{FF2B5EF4-FFF2-40B4-BE49-F238E27FC236}">
                <a16:creationId xmlns:a16="http://schemas.microsoft.com/office/drawing/2014/main" id="{FBDBF9D6-F83E-4F37-AD0E-266149C14CD6}"/>
              </a:ext>
            </a:extLst>
          </p:cNvPr>
          <p:cNvSpPr/>
          <p:nvPr/>
        </p:nvSpPr>
        <p:spPr>
          <a:xfrm>
            <a:off x="3131841" y="2838660"/>
            <a:ext cx="690684" cy="222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73" tIns="42886" rIns="85773" bIns="42886" rtlCol="0" anchor="ctr"/>
          <a:lstStyle/>
          <a:p>
            <a:pPr algn="ctr"/>
            <a:endParaRPr lang="sk-SK" sz="724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4A4CB7B-8E35-4C6D-91B5-98B8AFED6729}"/>
              </a:ext>
            </a:extLst>
          </p:cNvPr>
          <p:cNvSpPr/>
          <p:nvPr/>
        </p:nvSpPr>
        <p:spPr>
          <a:xfrm>
            <a:off x="3477183" y="5587165"/>
            <a:ext cx="374737" cy="31663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C685EBCB-1CE9-4787-87CB-33F1CCACA4BB}"/>
              </a:ext>
            </a:extLst>
          </p:cNvPr>
          <p:cNvSpPr/>
          <p:nvPr/>
        </p:nvSpPr>
        <p:spPr>
          <a:xfrm>
            <a:off x="3468364" y="4411960"/>
            <a:ext cx="374737" cy="46977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A10F1430-BA22-4009-9747-8C719B550060}"/>
              </a:ext>
            </a:extLst>
          </p:cNvPr>
          <p:cNvSpPr/>
          <p:nvPr/>
        </p:nvSpPr>
        <p:spPr>
          <a:xfrm>
            <a:off x="3477182" y="4914880"/>
            <a:ext cx="374737" cy="63913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DBB0F-50FE-43EE-825B-3AFFF130016D}"/>
              </a:ext>
            </a:extLst>
          </p:cNvPr>
          <p:cNvSpPr txBox="1"/>
          <p:nvPr/>
        </p:nvSpPr>
        <p:spPr>
          <a:xfrm>
            <a:off x="3930142" y="5556115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BCS Dynes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6DCF70-4043-47CD-9BA9-01D71C984528}"/>
              </a:ext>
            </a:extLst>
          </p:cNvPr>
          <p:cNvSpPr txBox="1"/>
          <p:nvPr/>
        </p:nvSpPr>
        <p:spPr>
          <a:xfrm>
            <a:off x="3930141" y="5049782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9900"/>
                </a:solidFill>
              </a:rPr>
              <a:t>Maki - de Gennes + A-A  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67B2E4-9C3A-4DCF-B767-60772B9B4E11}"/>
              </a:ext>
            </a:extLst>
          </p:cNvPr>
          <p:cNvSpPr txBox="1"/>
          <p:nvPr/>
        </p:nvSpPr>
        <p:spPr>
          <a:xfrm>
            <a:off x="3930141" y="445663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FFFF"/>
                </a:solidFill>
              </a:rPr>
              <a:t>A-A</a:t>
            </a:r>
            <a:r>
              <a:rPr lang="sk-SK" dirty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897E8260-8BD1-4364-9A23-D6743C4FE3CF}"/>
              </a:ext>
            </a:extLst>
          </p:cNvPr>
          <p:cNvSpPr/>
          <p:nvPr/>
        </p:nvSpPr>
        <p:spPr>
          <a:xfrm>
            <a:off x="6179658" y="4411960"/>
            <a:ext cx="374737" cy="151348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780E103-19A1-4266-BCFA-5606C58A4BFB}"/>
              </a:ext>
            </a:extLst>
          </p:cNvPr>
          <p:cNvCxnSpPr>
            <a:stCxn id="31" idx="1"/>
          </p:cNvCxnSpPr>
          <p:nvPr/>
        </p:nvCxnSpPr>
        <p:spPr>
          <a:xfrm rot="10800000" flipH="1">
            <a:off x="6554394" y="3924517"/>
            <a:ext cx="1113949" cy="1244187"/>
          </a:xfrm>
          <a:prstGeom prst="bentConnector4">
            <a:avLst>
              <a:gd name="adj1" fmla="val 100145"/>
              <a:gd name="adj2" fmla="val 8041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632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5A0F60C-AA84-4FA6-8506-B8797B62EB9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1027" y="4333092"/>
            <a:ext cx="123907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BlokTextu 19">
            <a:extLst>
              <a:ext uri="{FF2B5EF4-FFF2-40B4-BE49-F238E27FC236}">
                <a16:creationId xmlns:a16="http://schemas.microsoft.com/office/drawing/2014/main" id="{0279398B-4D73-4DC6-95E4-72415BA9B145}"/>
              </a:ext>
            </a:extLst>
          </p:cNvPr>
          <p:cNvSpPr txBox="1"/>
          <p:nvPr/>
        </p:nvSpPr>
        <p:spPr>
          <a:xfrm>
            <a:off x="1013585" y="88536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nm</a:t>
            </a:r>
          </a:p>
        </p:txBody>
      </p:sp>
      <p:sp>
        <p:nvSpPr>
          <p:cNvPr id="9" name="BlokTextu 19">
            <a:extLst>
              <a:ext uri="{FF2B5EF4-FFF2-40B4-BE49-F238E27FC236}">
                <a16:creationId xmlns:a16="http://schemas.microsoft.com/office/drawing/2014/main" id="{446A6FC0-C7B7-4EB4-9DF9-FB6A0F092B4D}"/>
              </a:ext>
            </a:extLst>
          </p:cNvPr>
          <p:cNvSpPr txBox="1"/>
          <p:nvPr/>
        </p:nvSpPr>
        <p:spPr>
          <a:xfrm>
            <a:off x="4283229" y="874527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nm</a:t>
            </a:r>
          </a:p>
        </p:txBody>
      </p:sp>
      <p:sp>
        <p:nvSpPr>
          <p:cNvPr id="10" name="BlokTextu 19">
            <a:extLst>
              <a:ext uri="{FF2B5EF4-FFF2-40B4-BE49-F238E27FC236}">
                <a16:creationId xmlns:a16="http://schemas.microsoft.com/office/drawing/2014/main" id="{55A9123E-4003-475F-A047-32ED900CC740}"/>
              </a:ext>
            </a:extLst>
          </p:cNvPr>
          <p:cNvSpPr txBox="1"/>
          <p:nvPr/>
        </p:nvSpPr>
        <p:spPr>
          <a:xfrm>
            <a:off x="7425241" y="885359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nm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675EA70-9344-4F59-B200-AB1F36E0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52" y="3429000"/>
            <a:ext cx="2572432" cy="213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582C1B-12BF-41AC-9E01-54914712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67" y="1169467"/>
            <a:ext cx="2141462" cy="21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F:\MoN\Other\MoN_CITS_topo_0003_21_11_17.jpg">
            <a:extLst>
              <a:ext uri="{FF2B5EF4-FFF2-40B4-BE49-F238E27FC236}">
                <a16:creationId xmlns:a16="http://schemas.microsoft.com/office/drawing/2014/main" id="{1384AA74-E1A0-497D-AA2D-102FE9C2E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4676" y="1174768"/>
            <a:ext cx="2125747" cy="2125747"/>
          </a:xfrm>
          <a:prstGeom prst="rect">
            <a:avLst/>
          </a:prstGeom>
          <a:noFill/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B11883DA-023A-4129-9C86-C901E0BB6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3300" y="3410660"/>
            <a:ext cx="2572432" cy="214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G:\DATA\MoN\Other\a.jpg">
            <a:extLst>
              <a:ext uri="{FF2B5EF4-FFF2-40B4-BE49-F238E27FC236}">
                <a16:creationId xmlns:a16="http://schemas.microsoft.com/office/drawing/2014/main" id="{3603C4E7-622D-4D5E-967B-56A9F99F7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185183"/>
            <a:ext cx="2125746" cy="2125746"/>
          </a:xfrm>
          <a:prstGeom prst="rect">
            <a:avLst/>
          </a:prstGeom>
          <a:noFill/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A4E9FFAE-2F82-4BD8-BE3D-37ABB7022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0403" y="3413216"/>
            <a:ext cx="2572431" cy="212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bdĺžnik 17">
            <a:extLst>
              <a:ext uri="{FF2B5EF4-FFF2-40B4-BE49-F238E27FC236}">
                <a16:creationId xmlns:a16="http://schemas.microsoft.com/office/drawing/2014/main" id="{03503C60-6B37-423B-BA3B-D5460FFA335D}"/>
              </a:ext>
            </a:extLst>
          </p:cNvPr>
          <p:cNvSpPr/>
          <p:nvPr/>
        </p:nvSpPr>
        <p:spPr>
          <a:xfrm>
            <a:off x="188741" y="5762357"/>
            <a:ext cx="3054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energetická medzera </a:t>
            </a:r>
            <a:r>
              <a:rPr lang="el-G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kritická teplota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endParaRPr lang="sk-SK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 väzby 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kTc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3.99</a:t>
            </a:r>
          </a:p>
        </p:txBody>
      </p:sp>
      <p:sp>
        <p:nvSpPr>
          <p:cNvPr id="22" name="Obdĺžnik 17">
            <a:extLst>
              <a:ext uri="{FF2B5EF4-FFF2-40B4-BE49-F238E27FC236}">
                <a16:creationId xmlns:a16="http://schemas.microsoft.com/office/drawing/2014/main" id="{2325ACF8-F784-4420-A919-616AF74AECDC}"/>
              </a:ext>
            </a:extLst>
          </p:cNvPr>
          <p:cNvSpPr/>
          <p:nvPr/>
        </p:nvSpPr>
        <p:spPr>
          <a:xfrm>
            <a:off x="6551002" y="5761391"/>
            <a:ext cx="3054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energetická medzera </a:t>
            </a:r>
            <a:r>
              <a:rPr lang="el-G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kritická teplota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endParaRPr lang="sk-SK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 väzby 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kTc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3.53</a:t>
            </a:r>
          </a:p>
        </p:txBody>
      </p:sp>
      <p:sp>
        <p:nvSpPr>
          <p:cNvPr id="23" name="Obdĺžnik 17">
            <a:extLst>
              <a:ext uri="{FF2B5EF4-FFF2-40B4-BE49-F238E27FC236}">
                <a16:creationId xmlns:a16="http://schemas.microsoft.com/office/drawing/2014/main" id="{30C2C800-F6F4-466D-8023-6D76895F4694}"/>
              </a:ext>
            </a:extLst>
          </p:cNvPr>
          <p:cNvSpPr/>
          <p:nvPr/>
        </p:nvSpPr>
        <p:spPr>
          <a:xfrm>
            <a:off x="3243300" y="5761392"/>
            <a:ext cx="3054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energetická medzera </a:t>
            </a:r>
            <a:r>
              <a:rPr lang="el-G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kritická teplota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2.72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endParaRPr lang="sk-SK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 väzby 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kTc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3.9</a:t>
            </a:r>
          </a:p>
        </p:txBody>
      </p:sp>
    </p:spTree>
    <p:extLst>
      <p:ext uri="{BB962C8B-B14F-4D97-AF65-F5344CB8AC3E}">
        <p14:creationId xmlns:p14="http://schemas.microsoft.com/office/powerpoint/2010/main" val="2801196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4084CA15-9A24-498E-8ECF-B58F3BCEFFE5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MoN 3 nm</a:t>
            </a:r>
          </a:p>
        </p:txBody>
      </p:sp>
      <p:sp>
        <p:nvSpPr>
          <p:cNvPr id="31" name="BlokTextu 3">
            <a:extLst>
              <a:ext uri="{FF2B5EF4-FFF2-40B4-BE49-F238E27FC236}">
                <a16:creationId xmlns:a16="http://schemas.microsoft.com/office/drawing/2014/main" id="{652F7EFF-C0E8-4894-894F-EA96440BC0AC}"/>
              </a:ext>
            </a:extLst>
          </p:cNvPr>
          <p:cNvSpPr txBox="1"/>
          <p:nvPr/>
        </p:nvSpPr>
        <p:spPr>
          <a:xfrm>
            <a:off x="2834441" y="870308"/>
            <a:ext cx="3475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Teplotn</a:t>
            </a:r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závislosť tunelových spektier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630B62-2C32-4BF4-909C-11D01FC75AA4}"/>
              </a:ext>
            </a:extLst>
          </p:cNvPr>
          <p:cNvGrpSpPr/>
          <p:nvPr/>
        </p:nvGrpSpPr>
        <p:grpSpPr>
          <a:xfrm>
            <a:off x="1404058" y="1380605"/>
            <a:ext cx="6303276" cy="2431420"/>
            <a:chOff x="827584" y="1310388"/>
            <a:chExt cx="6303276" cy="2431420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1EE2DD43-D06C-4B5C-85E9-B3F23DE9B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1310388"/>
              <a:ext cx="3235358" cy="243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F5326021-95F0-48C7-B383-FB9426AC9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2942" y="1310388"/>
              <a:ext cx="3067918" cy="243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Obdĺžnik 17">
            <a:extLst>
              <a:ext uri="{FF2B5EF4-FFF2-40B4-BE49-F238E27FC236}">
                <a16:creationId xmlns:a16="http://schemas.microsoft.com/office/drawing/2014/main" id="{0A517878-31B2-4656-88D1-ED0E7B594F99}"/>
              </a:ext>
            </a:extLst>
          </p:cNvPr>
          <p:cNvSpPr/>
          <p:nvPr/>
        </p:nvSpPr>
        <p:spPr>
          <a:xfrm>
            <a:off x="3491880" y="3812025"/>
            <a:ext cx="3054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energetická medzera </a:t>
            </a:r>
            <a:r>
              <a:rPr lang="el-G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kritická teplota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endParaRPr lang="sk-SK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 väzby 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kTc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3.53</a:t>
            </a:r>
          </a:p>
        </p:txBody>
      </p:sp>
      <p:pic>
        <p:nvPicPr>
          <p:cNvPr id="16" name="Picture 3" descr="G:\DATA\MoN\DATA\MoN3nm\ZBC_analysis\0T_tempdep_13_04_fit.png">
            <a:extLst>
              <a:ext uri="{FF2B5EF4-FFF2-40B4-BE49-F238E27FC236}">
                <a16:creationId xmlns:a16="http://schemas.microsoft.com/office/drawing/2014/main" id="{C7ACB710-589B-4F47-A3AD-204C15CB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4988" y="4380488"/>
            <a:ext cx="3235358" cy="2415473"/>
          </a:xfrm>
          <a:prstGeom prst="rect">
            <a:avLst/>
          </a:prstGeom>
          <a:noFill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921997B-64B2-4306-9635-645E9A6A1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88" y="4383424"/>
            <a:ext cx="3068577" cy="241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5E604C7-090B-4601-A2C1-F734483F4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9782" y="4458355"/>
            <a:ext cx="3068577" cy="233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996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4084CA15-9A24-498E-8ECF-B58F3BCEFFE5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MoN 3 nm</a:t>
            </a:r>
          </a:p>
        </p:txBody>
      </p:sp>
      <p:sp>
        <p:nvSpPr>
          <p:cNvPr id="31" name="BlokTextu 3">
            <a:extLst>
              <a:ext uri="{FF2B5EF4-FFF2-40B4-BE49-F238E27FC236}">
                <a16:creationId xmlns:a16="http://schemas.microsoft.com/office/drawing/2014/main" id="{652F7EFF-C0E8-4894-894F-EA96440BC0AC}"/>
              </a:ext>
            </a:extLst>
          </p:cNvPr>
          <p:cNvSpPr txBox="1"/>
          <p:nvPr/>
        </p:nvSpPr>
        <p:spPr>
          <a:xfrm>
            <a:off x="2834441" y="870308"/>
            <a:ext cx="335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Poľová závislosť tunelových spektier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FE7004-6B17-49C6-802D-D4D8E03D6899}"/>
              </a:ext>
            </a:extLst>
          </p:cNvPr>
          <p:cNvGrpSpPr/>
          <p:nvPr/>
        </p:nvGrpSpPr>
        <p:grpSpPr>
          <a:xfrm>
            <a:off x="1387919" y="1400367"/>
            <a:ext cx="6243640" cy="2445644"/>
            <a:chOff x="1424703" y="1251809"/>
            <a:chExt cx="6243640" cy="2445644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92A247ED-D48F-42E9-B72F-0EE4A1829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4703" y="1251809"/>
              <a:ext cx="3249610" cy="24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52645ACD-C08E-43F4-934A-79FC151BD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4312" y="1254785"/>
              <a:ext cx="2994031" cy="2442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7">
            <a:extLst>
              <a:ext uri="{FF2B5EF4-FFF2-40B4-BE49-F238E27FC236}">
                <a16:creationId xmlns:a16="http://schemas.microsoft.com/office/drawing/2014/main" id="{C2C0E099-948F-44EA-A3A3-2E96D41D4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4813" y="4198542"/>
            <a:ext cx="2533491" cy="199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068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12" y="3343024"/>
            <a:ext cx="2448272" cy="189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757" y="3779358"/>
            <a:ext cx="2477449" cy="274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631" y="3680359"/>
            <a:ext cx="2101474" cy="28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Neusporiadanosťou indukovaný SIT</a:t>
            </a:r>
          </a:p>
        </p:txBody>
      </p:sp>
      <p:sp>
        <p:nvSpPr>
          <p:cNvPr id="13" name="BlokTextu 1">
            <a:extLst>
              <a:ext uri="{FF2B5EF4-FFF2-40B4-BE49-F238E27FC236}">
                <a16:creationId xmlns:a16="http://schemas.microsoft.com/office/drawing/2014/main" id="{AC45BBB4-B082-4924-8953-752851DEE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593927"/>
            <a:ext cx="20185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 b="1" i="1" dirty="0" err="1"/>
              <a:t>Sacep</a:t>
            </a:r>
            <a:r>
              <a:rPr lang="sk-SK" altLang="en-US" sz="1000" b="1" i="1" dirty="0"/>
              <a:t>é et al., Phys. Rev. Lett. </a:t>
            </a:r>
            <a:r>
              <a:rPr lang="de-DE" altLang="en-US" sz="1000" b="1" i="1" dirty="0"/>
              <a:t>2008</a:t>
            </a:r>
            <a:endParaRPr lang="en-GB" altLang="en-US" sz="1000" b="1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532BC1-FEF2-47D9-B786-0902AFC2C9A4}"/>
              </a:ext>
            </a:extLst>
          </p:cNvPr>
          <p:cNvSpPr/>
          <p:nvPr/>
        </p:nvSpPr>
        <p:spPr>
          <a:xfrm>
            <a:off x="7319114" y="5420669"/>
            <a:ext cx="288032" cy="201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2C84D-8C47-4005-AED2-D4801D3EBFBF}"/>
              </a:ext>
            </a:extLst>
          </p:cNvPr>
          <p:cNvSpPr txBox="1"/>
          <p:nvPr/>
        </p:nvSpPr>
        <p:spPr>
          <a:xfrm>
            <a:off x="1663547" y="956788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Bozónový scenár</a:t>
            </a:r>
            <a:endParaRPr lang="en-GB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79ED30-0A0F-40B2-B8AC-81B13BADA687}"/>
              </a:ext>
            </a:extLst>
          </p:cNvPr>
          <p:cNvSpPr txBox="1"/>
          <p:nvPr/>
        </p:nvSpPr>
        <p:spPr>
          <a:xfrm>
            <a:off x="5925038" y="950557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Fermiónový scenár</a:t>
            </a:r>
            <a:endParaRPr lang="en-GB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840770-DDCC-4D2F-8317-BDF95FB149C0}"/>
              </a:ext>
            </a:extLst>
          </p:cNvPr>
          <p:cNvSpPr/>
          <p:nvPr/>
        </p:nvSpPr>
        <p:spPr>
          <a:xfrm>
            <a:off x="5453658" y="5083221"/>
            <a:ext cx="720080" cy="241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25F155-2688-4387-BDBD-3AA0CC59D0B3}"/>
              </a:ext>
            </a:extLst>
          </p:cNvPr>
          <p:cNvSpPr/>
          <p:nvPr/>
        </p:nvSpPr>
        <p:spPr>
          <a:xfrm>
            <a:off x="7709279" y="5203728"/>
            <a:ext cx="720080" cy="241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BlokTextu 1">
            <a:extLst>
              <a:ext uri="{FF2B5EF4-FFF2-40B4-BE49-F238E27FC236}">
                <a16:creationId xmlns:a16="http://schemas.microsoft.com/office/drawing/2014/main" id="{E25C7BC5-8DB6-4F79-B725-9449ABD50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742" y="6599914"/>
            <a:ext cx="1790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 b="1" i="1" dirty="0"/>
              <a:t>S</a:t>
            </a:r>
            <a:r>
              <a:rPr lang="sk-SK" altLang="en-US" sz="1000" b="1" i="1" dirty="0"/>
              <a:t>zabó et al., Phys. Rev. B </a:t>
            </a:r>
            <a:r>
              <a:rPr lang="de-DE" altLang="en-US" sz="1000" b="1" i="1" dirty="0"/>
              <a:t>20</a:t>
            </a:r>
            <a:r>
              <a:rPr lang="sk-SK" altLang="en-US" sz="1000" b="1" i="1" dirty="0"/>
              <a:t>1</a:t>
            </a:r>
            <a:r>
              <a:rPr lang="en-GB" altLang="en-US" sz="1000" b="1" i="1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6A24CB-9DC7-469C-B023-A5209C66786A}"/>
                  </a:ext>
                </a:extLst>
              </p:cNvPr>
              <p:cNvSpPr txBox="1"/>
              <p:nvPr/>
            </p:nvSpPr>
            <p:spPr>
              <a:xfrm>
                <a:off x="323528" y="1399863"/>
                <a:ext cx="4104456" cy="2047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sz="1200" dirty="0"/>
                  <a:t>sila supravodivej väzby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k-SK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sk-SK" sz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sk-SK" sz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(0)</m:t>
                        </m:r>
                      </m:num>
                      <m:den>
                        <m:sSub>
                          <m:sSubPr>
                            <m:ctrlPr>
                              <a:rPr lang="en-GB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k-SK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GB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k-SK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sk-SK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sk-SK" sz="1200" dirty="0"/>
                  <a:t> rastie smerom k prechodu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sz="1200" dirty="0"/>
                  <a:t>silné potlačenie koherenčných maxím v tunelových spektrách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sz="1200" dirty="0"/>
                  <a:t>výrazné fluktuácie energetickej medzery na škále koherenčnej dĺžky </a:t>
                </a:r>
                <a14:m>
                  <m:oMath xmlns:m="http://schemas.openxmlformats.org/officeDocument/2006/math">
                    <m:r>
                      <a:rPr lang="sk-SK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𝜉</m:t>
                    </m:r>
                  </m:oMath>
                </a14:m>
                <a:endParaRPr lang="sk-SK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sz="1200" dirty="0"/>
                  <a:t>pseudomedzera nad prechodom – prítomnosť fázovo nekoherentných Cooperových párov aj v normálnom/izolačnom stave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sz="1200" dirty="0"/>
                  <a:t>strata ďalekodosahovej koherencie evidovaná neprítomnosťou mriežky vírov v magnetickom poli</a:t>
                </a:r>
                <a:endParaRPr lang="en-GB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6A24CB-9DC7-469C-B023-A5209C667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99863"/>
                <a:ext cx="4104456" cy="2047740"/>
              </a:xfrm>
              <a:prstGeom prst="rect">
                <a:avLst/>
              </a:prstGeom>
              <a:blipFill>
                <a:blip r:embed="rId8"/>
                <a:stretch>
                  <a:fillRect b="-1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EA6008-C961-43A8-9F75-AE2A0CAAB65E}"/>
                  </a:ext>
                </a:extLst>
              </p:cNvPr>
              <p:cNvSpPr txBox="1"/>
              <p:nvPr/>
            </p:nvSpPr>
            <p:spPr>
              <a:xfrm>
                <a:off x="4764026" y="1397331"/>
                <a:ext cx="4104456" cy="149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sz="1200" dirty="0"/>
                  <a:t>sila supravodivej väzby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k-SK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sk-SK" sz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sk-SK" sz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(0)</m:t>
                        </m:r>
                      </m:num>
                      <m:den>
                        <m:sSub>
                          <m:sSubPr>
                            <m:ctrlPr>
                              <a:rPr lang="en-GB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k-SK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k-SK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GB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k-SK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sk-SK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sk-SK" sz="1200" dirty="0"/>
                  <a:t> zostáva konštantná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sz="1200" dirty="0"/>
                  <a:t>prítomnosť vnútromedzerových kvázičasticových stavov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sz="1200" dirty="0"/>
                  <a:t>homogenita energetickej medzery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sz="1200" dirty="0"/>
                  <a:t>neprítomnosť pseudomedzery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sz="1200" dirty="0"/>
                  <a:t>dobrá zhoda potlačenia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k-SK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sz="1200" dirty="0"/>
                  <a:t> s modelom </a:t>
                </a:r>
                <a:r>
                  <a:rPr lang="sk-SK" sz="1200" i="1" dirty="0"/>
                  <a:t>Finkelshtein et al.</a:t>
                </a:r>
                <a:r>
                  <a:rPr lang="sk-SK" sz="1200" dirty="0"/>
                  <a:t> pre homogénne neusporiadané systémy</a:t>
                </a:r>
                <a:endParaRPr lang="sk-SK" sz="12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sk-SK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EA6008-C961-43A8-9F75-AE2A0CAAB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026" y="1397331"/>
                <a:ext cx="4104456" cy="14937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ázek 1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45" y="3311612"/>
            <a:ext cx="2520280" cy="209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44">
            <a:extLst>
              <a:ext uri="{FF2B5EF4-FFF2-40B4-BE49-F238E27FC236}">
                <a16:creationId xmlns:a16="http://schemas.microsoft.com/office/drawing/2014/main" id="{73FDB8EE-057A-488A-984B-EC5B3511F659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07" y="5137962"/>
            <a:ext cx="1790875" cy="14735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9AB247-9D97-453A-9E21-7D319C960494}"/>
              </a:ext>
            </a:extLst>
          </p:cNvPr>
          <p:cNvSpPr/>
          <p:nvPr/>
        </p:nvSpPr>
        <p:spPr>
          <a:xfrm>
            <a:off x="7884849" y="5263412"/>
            <a:ext cx="223823" cy="161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24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4084CA15-9A24-498E-8ECF-B58F3BCEFFE5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MoN 3 nm</a:t>
            </a:r>
          </a:p>
        </p:txBody>
      </p:sp>
      <p:sp>
        <p:nvSpPr>
          <p:cNvPr id="31" name="BlokTextu 3">
            <a:extLst>
              <a:ext uri="{FF2B5EF4-FFF2-40B4-BE49-F238E27FC236}">
                <a16:creationId xmlns:a16="http://schemas.microsoft.com/office/drawing/2014/main" id="{652F7EFF-C0E8-4894-894F-EA96440BC0AC}"/>
              </a:ext>
            </a:extLst>
          </p:cNvPr>
          <p:cNvSpPr txBox="1"/>
          <p:nvPr/>
        </p:nvSpPr>
        <p:spPr>
          <a:xfrm>
            <a:off x="2834441" y="870308"/>
            <a:ext cx="335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Poľová závislosť tunelových spektier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FE7004-6B17-49C6-802D-D4D8E03D6899}"/>
              </a:ext>
            </a:extLst>
          </p:cNvPr>
          <p:cNvGrpSpPr/>
          <p:nvPr/>
        </p:nvGrpSpPr>
        <p:grpSpPr>
          <a:xfrm>
            <a:off x="1387919" y="1400367"/>
            <a:ext cx="6243640" cy="2445644"/>
            <a:chOff x="1424703" y="1251809"/>
            <a:chExt cx="6243640" cy="2445644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92A247ED-D48F-42E9-B72F-0EE4A1829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4703" y="1251809"/>
              <a:ext cx="3249610" cy="24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52645ACD-C08E-43F4-934A-79FC151BD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4312" y="1254785"/>
              <a:ext cx="2994031" cy="2442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Rovná spojovacia šípka 9">
            <a:extLst>
              <a:ext uri="{FF2B5EF4-FFF2-40B4-BE49-F238E27FC236}">
                <a16:creationId xmlns:a16="http://schemas.microsoft.com/office/drawing/2014/main" id="{777D33B8-5F20-4746-A0B3-A4FD6D5C3B48}"/>
              </a:ext>
            </a:extLst>
          </p:cNvPr>
          <p:cNvCxnSpPr>
            <a:cxnSpLocks/>
          </p:cNvCxnSpPr>
          <p:nvPr/>
        </p:nvCxnSpPr>
        <p:spPr>
          <a:xfrm flipH="1">
            <a:off x="6185040" y="2389150"/>
            <a:ext cx="17713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7A4F3A-8885-4D90-A638-60115C83AC59}"/>
                  </a:ext>
                </a:extLst>
              </p:cNvPr>
              <p:cNvSpPr/>
              <p:nvPr/>
            </p:nvSpPr>
            <p:spPr>
              <a:xfrm>
                <a:off x="7956376" y="2204484"/>
                <a:ext cx="5997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𝐜𝟐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7A4F3A-8885-4D90-A638-60115C83A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204484"/>
                <a:ext cx="5997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7">
            <a:extLst>
              <a:ext uri="{FF2B5EF4-FFF2-40B4-BE49-F238E27FC236}">
                <a16:creationId xmlns:a16="http://schemas.microsoft.com/office/drawing/2014/main" id="{C2C0E099-948F-44EA-A3A3-2E96D41D4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4813" y="4198542"/>
            <a:ext cx="2533491" cy="199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Rovná spojovacia šípka 9">
            <a:extLst>
              <a:ext uri="{FF2B5EF4-FFF2-40B4-BE49-F238E27FC236}">
                <a16:creationId xmlns:a16="http://schemas.microsoft.com/office/drawing/2014/main" id="{128FFF2C-D4AA-490E-BFD4-930150D4E6F1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7899522" y="2573816"/>
            <a:ext cx="356744" cy="21513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lokTextu 5">
            <a:extLst>
              <a:ext uri="{FF2B5EF4-FFF2-40B4-BE49-F238E27FC236}">
                <a16:creationId xmlns:a16="http://schemas.microsoft.com/office/drawing/2014/main" id="{DB393016-7323-4751-A5F9-CB7CF2A242BB}"/>
              </a:ext>
            </a:extLst>
          </p:cNvPr>
          <p:cNvSpPr txBox="1"/>
          <p:nvPr/>
        </p:nvSpPr>
        <p:spPr>
          <a:xfrm>
            <a:off x="4718920" y="4826662"/>
            <a:ext cx="152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rgbClr val="C00000"/>
                </a:solidFill>
              </a:rPr>
              <a:t>poľovo nezávislý A-A jav?</a:t>
            </a:r>
          </a:p>
        </p:txBody>
      </p:sp>
    </p:spTree>
    <p:extLst>
      <p:ext uri="{BB962C8B-B14F-4D97-AF65-F5344CB8AC3E}">
        <p14:creationId xmlns:p14="http://schemas.microsoft.com/office/powerpoint/2010/main" val="3734524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4084CA15-9A24-498E-8ECF-B58F3BCEFFE5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MoN 3 nm</a:t>
            </a:r>
          </a:p>
        </p:txBody>
      </p:sp>
      <p:sp>
        <p:nvSpPr>
          <p:cNvPr id="31" name="BlokTextu 3">
            <a:extLst>
              <a:ext uri="{FF2B5EF4-FFF2-40B4-BE49-F238E27FC236}">
                <a16:creationId xmlns:a16="http://schemas.microsoft.com/office/drawing/2014/main" id="{652F7EFF-C0E8-4894-894F-EA96440BC0AC}"/>
              </a:ext>
            </a:extLst>
          </p:cNvPr>
          <p:cNvSpPr txBox="1"/>
          <p:nvPr/>
        </p:nvSpPr>
        <p:spPr>
          <a:xfrm>
            <a:off x="2834441" y="870308"/>
            <a:ext cx="335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Poľová závislosť tunelových spektier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FE7004-6B17-49C6-802D-D4D8E03D6899}"/>
              </a:ext>
            </a:extLst>
          </p:cNvPr>
          <p:cNvGrpSpPr/>
          <p:nvPr/>
        </p:nvGrpSpPr>
        <p:grpSpPr>
          <a:xfrm>
            <a:off x="1387919" y="1400367"/>
            <a:ext cx="6243640" cy="2445644"/>
            <a:chOff x="1424703" y="1251809"/>
            <a:chExt cx="6243640" cy="2445644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92A247ED-D48F-42E9-B72F-0EE4A1829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4703" y="1251809"/>
              <a:ext cx="3249610" cy="244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52645ACD-C08E-43F4-934A-79FC151BD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4312" y="1254785"/>
              <a:ext cx="2994031" cy="2442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Rovná spojovacia šípka 9">
            <a:extLst>
              <a:ext uri="{FF2B5EF4-FFF2-40B4-BE49-F238E27FC236}">
                <a16:creationId xmlns:a16="http://schemas.microsoft.com/office/drawing/2014/main" id="{777D33B8-5F20-4746-A0B3-A4FD6D5C3B48}"/>
              </a:ext>
            </a:extLst>
          </p:cNvPr>
          <p:cNvCxnSpPr>
            <a:cxnSpLocks/>
          </p:cNvCxnSpPr>
          <p:nvPr/>
        </p:nvCxnSpPr>
        <p:spPr>
          <a:xfrm flipH="1">
            <a:off x="6185040" y="2389150"/>
            <a:ext cx="17713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7A4F3A-8885-4D90-A638-60115C83AC59}"/>
                  </a:ext>
                </a:extLst>
              </p:cNvPr>
              <p:cNvSpPr/>
              <p:nvPr/>
            </p:nvSpPr>
            <p:spPr>
              <a:xfrm>
                <a:off x="7956376" y="2204484"/>
                <a:ext cx="5997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𝐜𝟐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97A4F3A-8885-4D90-A638-60115C83A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204484"/>
                <a:ext cx="5997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7">
            <a:extLst>
              <a:ext uri="{FF2B5EF4-FFF2-40B4-BE49-F238E27FC236}">
                <a16:creationId xmlns:a16="http://schemas.microsoft.com/office/drawing/2014/main" id="{C2C0E099-948F-44EA-A3A3-2E96D41D4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4813" y="4198542"/>
            <a:ext cx="2533491" cy="199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Rovná spojovacia šípka 9">
            <a:extLst>
              <a:ext uri="{FF2B5EF4-FFF2-40B4-BE49-F238E27FC236}">
                <a16:creationId xmlns:a16="http://schemas.microsoft.com/office/drawing/2014/main" id="{128FFF2C-D4AA-490E-BFD4-930150D4E6F1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7899522" y="2573816"/>
            <a:ext cx="356744" cy="21513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Left 28">
            <a:extLst>
              <a:ext uri="{FF2B5EF4-FFF2-40B4-BE49-F238E27FC236}">
                <a16:creationId xmlns:a16="http://schemas.microsoft.com/office/drawing/2014/main" id="{A1B9BEC5-5484-4E44-AC1F-40FBA7AFCF44}"/>
              </a:ext>
            </a:extLst>
          </p:cNvPr>
          <p:cNvSpPr/>
          <p:nvPr/>
        </p:nvSpPr>
        <p:spPr>
          <a:xfrm>
            <a:off x="4718920" y="5391286"/>
            <a:ext cx="1469022" cy="3047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C3846A8-2443-472E-B2BE-AFBAE6E32A01}"/>
              </a:ext>
            </a:extLst>
          </p:cNvPr>
          <p:cNvGrpSpPr/>
          <p:nvPr/>
        </p:nvGrpSpPr>
        <p:grpSpPr>
          <a:xfrm>
            <a:off x="85665" y="4509120"/>
            <a:ext cx="4486336" cy="1681524"/>
            <a:chOff x="85664" y="4302586"/>
            <a:chExt cx="4788151" cy="1888058"/>
          </a:xfrm>
        </p:grpSpPr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id="{72891270-97E1-4FBA-85CF-1AE998AEF5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664" y="4302586"/>
              <a:ext cx="2422053" cy="1888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5">
              <a:extLst>
                <a:ext uri="{FF2B5EF4-FFF2-40B4-BE49-F238E27FC236}">
                  <a16:creationId xmlns:a16="http://schemas.microsoft.com/office/drawing/2014/main" id="{C61FF523-98B5-424C-B13E-FF2DBD554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97551" y="4302586"/>
              <a:ext cx="2376264" cy="1888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" name="BlokTextu 5">
            <a:extLst>
              <a:ext uri="{FF2B5EF4-FFF2-40B4-BE49-F238E27FC236}">
                <a16:creationId xmlns:a16="http://schemas.microsoft.com/office/drawing/2014/main" id="{DB393016-7323-4751-A5F9-CB7CF2A242BB}"/>
              </a:ext>
            </a:extLst>
          </p:cNvPr>
          <p:cNvSpPr txBox="1"/>
          <p:nvPr/>
        </p:nvSpPr>
        <p:spPr>
          <a:xfrm>
            <a:off x="4718920" y="4826662"/>
            <a:ext cx="152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rgbClr val="C00000"/>
                </a:solidFill>
              </a:rPr>
              <a:t>poľovo nezávislý A-A jav?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6E2B1-FA27-4E69-BAAA-E285787F3C32}"/>
              </a:ext>
            </a:extLst>
          </p:cNvPr>
          <p:cNvSpPr txBox="1"/>
          <p:nvPr/>
        </p:nvSpPr>
        <p:spPr>
          <a:xfrm>
            <a:off x="1220356" y="6190644"/>
            <a:ext cx="184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/>
              <a:t>Teplotná závislosť v poli 7T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69978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4084CA15-9A24-498E-8ECF-B58F3BCEFFE5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MoN 3 nm</a:t>
            </a:r>
          </a:p>
        </p:txBody>
      </p:sp>
      <p:sp>
        <p:nvSpPr>
          <p:cNvPr id="31" name="BlokTextu 3">
            <a:extLst>
              <a:ext uri="{FF2B5EF4-FFF2-40B4-BE49-F238E27FC236}">
                <a16:creationId xmlns:a16="http://schemas.microsoft.com/office/drawing/2014/main" id="{652F7EFF-C0E8-4894-894F-EA96440BC0AC}"/>
              </a:ext>
            </a:extLst>
          </p:cNvPr>
          <p:cNvSpPr txBox="1"/>
          <p:nvPr/>
        </p:nvSpPr>
        <p:spPr>
          <a:xfrm>
            <a:off x="2834441" y="870308"/>
            <a:ext cx="335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Poľová závislosť tunelových spektier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76B76C-6516-4232-BB60-220C1C2E311E}"/>
              </a:ext>
            </a:extLst>
          </p:cNvPr>
          <p:cNvGrpSpPr/>
          <p:nvPr/>
        </p:nvGrpSpPr>
        <p:grpSpPr>
          <a:xfrm>
            <a:off x="547337" y="4739957"/>
            <a:ext cx="8049326" cy="2114376"/>
            <a:chOff x="123074" y="4474735"/>
            <a:chExt cx="8627947" cy="2292777"/>
          </a:xfrm>
        </p:grpSpPr>
        <p:pic>
          <p:nvPicPr>
            <p:cNvPr id="12" name="Picture 2" descr="G:\DATA\MoN\DATA\MoN3nm\AA_CITS_analysis\5000mT_FIT_AAzeml.png">
              <a:extLst>
                <a:ext uri="{FF2B5EF4-FFF2-40B4-BE49-F238E27FC236}">
                  <a16:creationId xmlns:a16="http://schemas.microsoft.com/office/drawing/2014/main" id="{2F2B74DA-6491-4100-BA23-A5DB19DBC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3074" y="4479509"/>
              <a:ext cx="3050671" cy="2288003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173D66-C1A4-4006-9054-3F28E0573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5250" y="4479508"/>
              <a:ext cx="3050672" cy="2288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B2923A0B-54B0-464A-9C24-2F1A71FC6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00349" y="4474735"/>
              <a:ext cx="3050672" cy="2288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2" descr="G:\MATLAB\CITS\AA_CITS_5-7,5T.png">
            <a:extLst>
              <a:ext uri="{FF2B5EF4-FFF2-40B4-BE49-F238E27FC236}">
                <a16:creationId xmlns:a16="http://schemas.microsoft.com/office/drawing/2014/main" id="{FB6E2457-CA3F-408C-B35E-1A39D649E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889" y="1124522"/>
            <a:ext cx="5500783" cy="297099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B12DA5-0AF2-4255-B0F8-2655070FBEA4}"/>
              </a:ext>
            </a:extLst>
          </p:cNvPr>
          <p:cNvSpPr txBox="1"/>
          <p:nvPr/>
        </p:nvSpPr>
        <p:spPr>
          <a:xfrm>
            <a:off x="187036" y="4456624"/>
            <a:ext cx="295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Fity na A-A príspevok k hustote stavov</a:t>
            </a:r>
            <a:endParaRPr lang="en-GB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1DB67A-8ED0-4115-AD02-986A0214EEC5}"/>
              </a:ext>
            </a:extLst>
          </p:cNvPr>
          <p:cNvSpPr txBox="1"/>
          <p:nvPr/>
        </p:nvSpPr>
        <p:spPr>
          <a:xfrm>
            <a:off x="1278753" y="5017666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5 T</a:t>
            </a:r>
            <a:endParaRPr lang="en-GB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69FBC2-5804-40B4-9C87-4269DD6A12D0}"/>
              </a:ext>
            </a:extLst>
          </p:cNvPr>
          <p:cNvSpPr txBox="1"/>
          <p:nvPr/>
        </p:nvSpPr>
        <p:spPr>
          <a:xfrm>
            <a:off x="3909782" y="5017666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6,5 T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01A749-5677-49EE-BC07-48EB04D58458}"/>
              </a:ext>
            </a:extLst>
          </p:cNvPr>
          <p:cNvSpPr txBox="1"/>
          <p:nvPr/>
        </p:nvSpPr>
        <p:spPr>
          <a:xfrm>
            <a:off x="6524035" y="5017666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7,5 T</a:t>
            </a:r>
            <a:endParaRPr lang="en-GB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08A65E-EE74-4387-AC4E-DD3ADB0127A6}"/>
              </a:ext>
            </a:extLst>
          </p:cNvPr>
          <p:cNvSpPr txBox="1"/>
          <p:nvPr/>
        </p:nvSpPr>
        <p:spPr>
          <a:xfrm>
            <a:off x="5652120" y="2220357"/>
            <a:ext cx="2548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rgbClr val="FF0000"/>
                </a:solidFill>
              </a:rPr>
              <a:t>Štatistický priemer 16384 tunelových spektier na ploche 100x100 nm</a:t>
            </a:r>
            <a:r>
              <a:rPr lang="sk-SK" sz="1400" baseline="30000" dirty="0">
                <a:solidFill>
                  <a:srgbClr val="FF0000"/>
                </a:solidFill>
              </a:rPr>
              <a:t>2</a:t>
            </a:r>
            <a:r>
              <a:rPr lang="sk-SK" sz="1400" dirty="0">
                <a:solidFill>
                  <a:srgbClr val="FF0000"/>
                </a:solidFill>
              </a:rPr>
              <a:t> v poli 5 – 7,5 T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3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Ciele ďalšieho štúdia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82150A-33C1-4910-A3E8-EFCFB8EE1A50}"/>
                  </a:ext>
                </a:extLst>
              </p:cNvPr>
              <p:cNvSpPr txBox="1"/>
              <p:nvPr/>
            </p:nvSpPr>
            <p:spPr>
              <a:xfrm>
                <a:off x="395536" y="1340768"/>
                <a:ext cx="8568952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/>
                  <a:t>Momentálne:</a:t>
                </a:r>
              </a:p>
              <a:p>
                <a:endParaRPr lang="sk-SK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dirty="0"/>
                  <a:t>transportné merania na filmoch 3 nm MoN od 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dirty="0"/>
                  <a:t>50 </a:t>
                </a:r>
                <a:r>
                  <a:rPr lang="en-GB" dirty="0" err="1"/>
                  <a:t>mK</a:t>
                </a:r>
                <a:r>
                  <a:rPr lang="en-GB" dirty="0"/>
                  <a:t> </a:t>
                </a:r>
                <a:r>
                  <a:rPr lang="en-GB" dirty="0" err="1"/>
                  <a:t>umo</a:t>
                </a:r>
                <a:r>
                  <a:rPr lang="sk-SK" dirty="0"/>
                  <a:t>žňujúce presnejšiu aplikáciu modelu fluktuačnej vodivosti a pozorovanie oblasti zápornej magnetorezistencie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sk-SK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dirty="0"/>
                  <a:t>štúdium 2 nm alebo tenších filmov MoN pre prípadnú možnosť pozorovania prechodu do paramagnetickej limity ako v prípade MoC</a:t>
                </a:r>
              </a:p>
              <a:p>
                <a:endParaRPr lang="sk-SK" dirty="0"/>
              </a:p>
              <a:p>
                <a:endParaRPr lang="sk-SK" dirty="0"/>
              </a:p>
              <a:p>
                <a:r>
                  <a:rPr lang="sk-SK" dirty="0"/>
                  <a:t>Dlhodobé:</a:t>
                </a:r>
              </a:p>
              <a:p>
                <a:endParaRPr lang="sk-SK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dirty="0"/>
                  <a:t>objasnenie závislosti scenára poľom indukovaného SIT od miery neusporiadanosti homogénneho systému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sk-SK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dirty="0"/>
                  <a:t>objasnenie možnosti existencie magnetickým poľom indukovanej emergentnej granularity (nehomogenity)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sk-SK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sk-SK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82150A-33C1-4910-A3E8-EFCFB8EE1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8568952" cy="5632311"/>
              </a:xfrm>
              <a:prstGeom prst="rect">
                <a:avLst/>
              </a:prstGeom>
              <a:blipFill>
                <a:blip r:embed="rId3"/>
                <a:stretch>
                  <a:fillRect l="-640" t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26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Konferencie a publikácie 2017/2018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82150A-33C1-4910-A3E8-EFCFB8EE1A50}"/>
              </a:ext>
            </a:extLst>
          </p:cNvPr>
          <p:cNvSpPr txBox="1"/>
          <p:nvPr/>
        </p:nvSpPr>
        <p:spPr>
          <a:xfrm>
            <a:off x="395536" y="1340768"/>
            <a:ext cx="85689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Konferencie:</a:t>
            </a:r>
          </a:p>
          <a:p>
            <a:endParaRPr lang="sk-SK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SURFINT-SREN, Progress in Applied Surface, Interface and Thin Film Science 2017, 20.11.2017-23.11.2017, Firenze, </a:t>
            </a:r>
            <a:r>
              <a:rPr lang="en-GB" sz="1600" dirty="0" err="1"/>
              <a:t>prezentovaný</a:t>
            </a:r>
            <a:r>
              <a:rPr lang="en-GB" sz="1600" dirty="0"/>
              <a:t> poster</a:t>
            </a:r>
            <a:endParaRPr lang="sk-SK" sz="1600" dirty="0"/>
          </a:p>
          <a:p>
            <a:pPr marL="342900" indent="-342900">
              <a:buFont typeface="+mj-lt"/>
              <a:buAutoNum type="arabicPeriod"/>
            </a:pPr>
            <a:endParaRPr lang="sk-SK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1st </a:t>
            </a:r>
            <a:r>
              <a:rPr lang="en-GB" sz="1600" dirty="0" err="1"/>
              <a:t>eduQUTE</a:t>
            </a:r>
            <a:r>
              <a:rPr lang="en-GB" sz="1600" dirty="0"/>
              <a:t> school on quantum technologies, 19.2.2018-22.2.2018, Bratislava, </a:t>
            </a:r>
            <a:r>
              <a:rPr lang="en-GB" sz="1600" dirty="0" err="1"/>
              <a:t>účasť</a:t>
            </a:r>
            <a:endParaRPr lang="sk-SK" sz="1600" dirty="0"/>
          </a:p>
          <a:p>
            <a:pPr marL="342900" indent="-342900">
              <a:buFont typeface="+mj-lt"/>
              <a:buAutoNum type="arabicPeriod"/>
            </a:pPr>
            <a:endParaRPr lang="sk-SK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International Conference on Multi-Condensate Superconductivity and Superfluidity in Solids and Ultra-cold Gases, 14.5.2018-18.5.2018, Trieste, </a:t>
            </a:r>
            <a:r>
              <a:rPr lang="en-GB" sz="1600" dirty="0" err="1"/>
              <a:t>prezentovaný</a:t>
            </a:r>
            <a:r>
              <a:rPr lang="en-GB" sz="1600" dirty="0"/>
              <a:t> poster</a:t>
            </a:r>
            <a:endParaRPr lang="sk-S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endParaRPr lang="sk-SK" dirty="0"/>
          </a:p>
          <a:p>
            <a:r>
              <a:rPr lang="sk-SK" sz="1600" dirty="0"/>
              <a:t>Publikácie:</a:t>
            </a:r>
          </a:p>
          <a:p>
            <a:endParaRPr lang="sk-SK" sz="1600" dirty="0"/>
          </a:p>
          <a:p>
            <a:pPr marL="342900" indent="-342900">
              <a:buFont typeface="+mj-lt"/>
              <a:buAutoNum type="arabicPeriod"/>
            </a:pPr>
            <a:r>
              <a:rPr lang="sk-SK" sz="1600" dirty="0"/>
              <a:t>„</a:t>
            </a:r>
            <a:r>
              <a:rPr lang="en-GB" sz="1600" dirty="0"/>
              <a:t>On the origin of in-gap states in homogeneously disordered  ultrathin films. </a:t>
            </a:r>
            <a:r>
              <a:rPr lang="en-GB" sz="1600" dirty="0" err="1"/>
              <a:t>MoC</a:t>
            </a:r>
            <a:r>
              <a:rPr lang="en-GB" sz="1600" dirty="0"/>
              <a:t> case.</a:t>
            </a:r>
            <a:r>
              <a:rPr lang="sk-SK" sz="1600" dirty="0"/>
              <a:t>“ </a:t>
            </a:r>
          </a:p>
          <a:p>
            <a:r>
              <a:rPr lang="sk-SK" sz="1600" dirty="0"/>
              <a:t>       prijatý do Applied Surface Science, jún 2018</a:t>
            </a:r>
          </a:p>
          <a:p>
            <a:pPr marL="342900" indent="-342900">
              <a:buFont typeface="+mj-lt"/>
              <a:buAutoNum type="arabicPeriod"/>
            </a:pPr>
            <a:endParaRPr lang="sk-S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824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sk-SK" dirty="0"/>
              <a:t>Ďakujem za pozornosť</a:t>
            </a:r>
          </a:p>
        </p:txBody>
      </p:sp>
      <p:pic>
        <p:nvPicPr>
          <p:cNvPr id="4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6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Magneticky indukovaný SIT</a:t>
            </a:r>
          </a:p>
        </p:txBody>
      </p:sp>
      <p:pic>
        <p:nvPicPr>
          <p:cNvPr id="13" name="Obrázok 10">
            <a:extLst>
              <a:ext uri="{FF2B5EF4-FFF2-40B4-BE49-F238E27FC236}">
                <a16:creationId xmlns:a16="http://schemas.microsoft.com/office/drawing/2014/main" id="{6131D6D5-74DD-4827-A920-8B473BC970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" y="1169959"/>
            <a:ext cx="2736305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ok 12">
            <a:extLst>
              <a:ext uri="{FF2B5EF4-FFF2-40B4-BE49-F238E27FC236}">
                <a16:creationId xmlns:a16="http://schemas.microsoft.com/office/drawing/2014/main" id="{EB9731A8-D08B-463A-9A30-3C078FC9FC2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31" y="876061"/>
            <a:ext cx="3144709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ok 13">
            <a:extLst>
              <a:ext uri="{FF2B5EF4-FFF2-40B4-BE49-F238E27FC236}">
                <a16:creationId xmlns:a16="http://schemas.microsoft.com/office/drawing/2014/main" id="{F44079BE-BC54-490A-BEC0-2D1E3AEBE69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2" y="3978972"/>
            <a:ext cx="2736305" cy="242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ok 14">
            <a:extLst>
              <a:ext uri="{FF2B5EF4-FFF2-40B4-BE49-F238E27FC236}">
                <a16:creationId xmlns:a16="http://schemas.microsoft.com/office/drawing/2014/main" id="{6F01FD17-3F5E-43D5-A6C4-2C62ED17CEE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78" y="4396976"/>
            <a:ext cx="2587253" cy="200683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BlokTextu 1">
            <a:extLst>
              <a:ext uri="{FF2B5EF4-FFF2-40B4-BE49-F238E27FC236}">
                <a16:creationId xmlns:a16="http://schemas.microsoft.com/office/drawing/2014/main" id="{6B3B72BD-0425-4F5B-A291-390D99A6E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70" y="3122030"/>
            <a:ext cx="24913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altLang="en-US" sz="1000" b="1" i="1" dirty="0"/>
              <a:t>Yazdani </a:t>
            </a:r>
            <a:r>
              <a:rPr lang="en-GB" altLang="en-US" sz="1000" b="1" i="1" dirty="0"/>
              <a:t>&amp; </a:t>
            </a:r>
            <a:r>
              <a:rPr lang="en-GB" altLang="en-US" sz="1000" b="1" i="1" dirty="0" err="1"/>
              <a:t>Kapitulnik</a:t>
            </a:r>
            <a:r>
              <a:rPr lang="sk-SK" altLang="en-US" sz="1000" b="1" i="1" dirty="0"/>
              <a:t>., P</a:t>
            </a:r>
            <a:r>
              <a:rPr lang="en-GB" altLang="en-US" sz="1000" b="1" i="1" dirty="0" err="1"/>
              <a:t>hys</a:t>
            </a:r>
            <a:r>
              <a:rPr lang="en-GB" altLang="en-US" sz="1000" b="1" i="1" dirty="0"/>
              <a:t>. </a:t>
            </a:r>
            <a:r>
              <a:rPr lang="sk-SK" altLang="en-US" sz="1000" b="1" i="1" dirty="0"/>
              <a:t>R</a:t>
            </a:r>
            <a:r>
              <a:rPr lang="en-GB" altLang="en-US" sz="1000" b="1" i="1" dirty="0" err="1"/>
              <a:t>ev</a:t>
            </a:r>
            <a:r>
              <a:rPr lang="en-GB" altLang="en-US" sz="1000" b="1" i="1" dirty="0"/>
              <a:t>. </a:t>
            </a:r>
            <a:r>
              <a:rPr lang="sk-SK" altLang="en-US" sz="1000" b="1" i="1" dirty="0"/>
              <a:t>L</a:t>
            </a:r>
            <a:r>
              <a:rPr lang="en-GB" altLang="en-US" sz="1000" b="1" i="1" dirty="0" err="1"/>
              <a:t>ett</a:t>
            </a:r>
            <a:r>
              <a:rPr lang="en-GB" altLang="en-US" sz="1000" b="1" i="1" dirty="0"/>
              <a:t>.</a:t>
            </a:r>
            <a:r>
              <a:rPr lang="sk-SK" altLang="en-US" sz="1000" b="1" i="1" dirty="0"/>
              <a:t> </a:t>
            </a:r>
            <a:r>
              <a:rPr lang="de-DE" altLang="en-US" sz="1000" b="1" i="1" dirty="0"/>
              <a:t>1995</a:t>
            </a:r>
            <a:endParaRPr lang="en-GB" altLang="en-US" sz="1000" b="1" i="1" dirty="0"/>
          </a:p>
        </p:txBody>
      </p:sp>
      <p:sp>
        <p:nvSpPr>
          <p:cNvPr id="18" name="BlokTextu 1">
            <a:extLst>
              <a:ext uri="{FF2B5EF4-FFF2-40B4-BE49-F238E27FC236}">
                <a16:creationId xmlns:a16="http://schemas.microsoft.com/office/drawing/2014/main" id="{D2394D82-41D9-4BB3-8BF6-BAC68FE1D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2749363"/>
            <a:ext cx="25715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000" b="1" i="1" dirty="0" err="1"/>
              <a:t>Gantmakher</a:t>
            </a:r>
            <a:r>
              <a:rPr lang="en-GB" altLang="en-US" sz="1000" b="1" i="1" dirty="0"/>
              <a:t> et al.</a:t>
            </a:r>
            <a:r>
              <a:rPr lang="sk-SK" altLang="en-US" sz="1000" b="1" i="1" dirty="0"/>
              <a:t>, </a:t>
            </a:r>
            <a:r>
              <a:rPr lang="en-GB" altLang="en-US" sz="1000" b="1" i="1" dirty="0" err="1"/>
              <a:t>Sov</a:t>
            </a:r>
            <a:r>
              <a:rPr lang="en-GB" altLang="en-US" sz="1000" b="1" i="1" dirty="0"/>
              <a:t>. Phys. JETP </a:t>
            </a:r>
            <a:r>
              <a:rPr lang="sk-SK" altLang="en-US" sz="1000" b="1" i="1" dirty="0"/>
              <a:t>L</a:t>
            </a:r>
            <a:r>
              <a:rPr lang="en-GB" altLang="en-US" sz="1000" b="1" i="1" dirty="0" err="1"/>
              <a:t>ett</a:t>
            </a:r>
            <a:r>
              <a:rPr lang="en-GB" altLang="en-US" sz="1000" b="1" i="1" dirty="0"/>
              <a:t>.</a:t>
            </a:r>
            <a:r>
              <a:rPr lang="sk-SK" altLang="en-US" sz="1000" b="1" i="1" dirty="0"/>
              <a:t> </a:t>
            </a:r>
            <a:r>
              <a:rPr lang="de-DE" altLang="en-US" sz="1000" b="1" i="1" dirty="0"/>
              <a:t>2000</a:t>
            </a:r>
            <a:endParaRPr lang="en-GB" altLang="en-US" sz="1000" b="1" i="1" dirty="0"/>
          </a:p>
        </p:txBody>
      </p:sp>
      <p:sp>
        <p:nvSpPr>
          <p:cNvPr id="19" name="BlokTextu 1">
            <a:extLst>
              <a:ext uri="{FF2B5EF4-FFF2-40B4-BE49-F238E27FC236}">
                <a16:creationId xmlns:a16="http://schemas.microsoft.com/office/drawing/2014/main" id="{9BF7BB18-B6C2-4B7D-955E-D9247939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363" y="6478315"/>
            <a:ext cx="18453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000" b="1" i="1" dirty="0"/>
              <a:t>Hsu et al.</a:t>
            </a:r>
            <a:r>
              <a:rPr lang="sk-SK" altLang="en-US" sz="1000" b="1" i="1" dirty="0"/>
              <a:t>, </a:t>
            </a:r>
            <a:r>
              <a:rPr lang="en-GB" altLang="en-US" sz="1000" b="1" i="1" dirty="0"/>
              <a:t>Phys. Rev. </a:t>
            </a:r>
            <a:r>
              <a:rPr lang="sk-SK" altLang="en-US" sz="1000" b="1" i="1" dirty="0"/>
              <a:t>L</a:t>
            </a:r>
            <a:r>
              <a:rPr lang="en-GB" altLang="en-US" sz="1000" b="1" i="1" dirty="0" err="1"/>
              <a:t>ett</a:t>
            </a:r>
            <a:r>
              <a:rPr lang="en-GB" altLang="en-US" sz="1000" b="1" i="1" dirty="0"/>
              <a:t>.</a:t>
            </a:r>
            <a:r>
              <a:rPr lang="sk-SK" altLang="en-US" sz="1000" b="1" i="1" dirty="0"/>
              <a:t> </a:t>
            </a:r>
            <a:r>
              <a:rPr lang="de-DE" altLang="en-US" sz="1000" b="1" i="1" dirty="0"/>
              <a:t>1995</a:t>
            </a:r>
            <a:endParaRPr lang="en-GB" altLang="en-US" sz="10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575699-3F8D-4B1A-857A-B1359C2D6C78}"/>
              </a:ext>
            </a:extLst>
          </p:cNvPr>
          <p:cNvSpPr txBox="1"/>
          <p:nvPr/>
        </p:nvSpPr>
        <p:spPr>
          <a:xfrm>
            <a:off x="2797344" y="1632074"/>
            <a:ext cx="2270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200" dirty="0"/>
              <a:t>polykryštalické filmy MoGe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200" dirty="0"/>
              <a:t>poľom indukovaná lokalizácia Cooperových párov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200" dirty="0"/>
              <a:t>indikácie výrazných fázových fluktuácií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8C2A1F-8879-48C6-809B-E131EBA91E54}"/>
              </a:ext>
            </a:extLst>
          </p:cNvPr>
          <p:cNvSpPr txBox="1"/>
          <p:nvPr/>
        </p:nvSpPr>
        <p:spPr>
          <a:xfrm>
            <a:off x="6093525" y="2995584"/>
            <a:ext cx="2736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200" dirty="0"/>
              <a:t>amorfné filmy 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200" dirty="0"/>
              <a:t>atypické teplotné závislosti odporu v poli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200" dirty="0"/>
              <a:t>reentrantný prechod v blízkosti T=0 odráža dominantný fluktuačný príspevok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8488C0-DAFB-4C90-9577-E779CEED721C}"/>
                  </a:ext>
                </a:extLst>
              </p:cNvPr>
              <p:cNvSpPr txBox="1"/>
              <p:nvPr/>
            </p:nvSpPr>
            <p:spPr>
              <a:xfrm>
                <a:off x="5600697" y="4646913"/>
                <a:ext cx="273630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sz="1200" dirty="0"/>
                  <a:t>polykryštalické filmy PbBi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sz="1200" dirty="0"/>
                  <a:t>žiadny náznak reentrantného správania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k-SK" sz="1200" dirty="0"/>
                  <a:t>prvé merania tunelovej spektroskopie ultratenkých filmov v magnetickom poli – potlačenie hustoty stavov okolo Fermiho hladiny nad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k-SK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sk-SK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sk-SK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sk-SK" sz="1200" dirty="0"/>
                  <a:t>, možnosť atypického normálneho stavu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sk-SK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8488C0-DAFB-4C90-9577-E779CEED7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697" y="4646913"/>
                <a:ext cx="2736305" cy="19389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92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ok 1">
            <a:extLst>
              <a:ext uri="{FF2B5EF4-FFF2-40B4-BE49-F238E27FC236}">
                <a16:creationId xmlns:a16="http://schemas.microsoft.com/office/drawing/2014/main" id="{F2574587-C1F0-4BF2-8162-066AE0917D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2" y="1019755"/>
            <a:ext cx="4201598" cy="2804830"/>
          </a:xfrm>
          <a:prstGeom prst="rect">
            <a:avLst/>
          </a:prstGeom>
        </p:spPr>
      </p:pic>
      <p:sp>
        <p:nvSpPr>
          <p:cNvPr id="15" name="BlokTextu 4">
            <a:extLst>
              <a:ext uri="{FF2B5EF4-FFF2-40B4-BE49-F238E27FC236}">
                <a16:creationId xmlns:a16="http://schemas.microsoft.com/office/drawing/2014/main" id="{57233C32-4A23-46A2-8987-0E5A1D06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299" y="3923579"/>
            <a:ext cx="172094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050" b="1" i="1" dirty="0"/>
              <a:t>S.J. </a:t>
            </a:r>
            <a:r>
              <a:rPr lang="sk-SK" sz="1050" b="1" i="1" dirty="0" err="1"/>
              <a:t>Lee</a:t>
            </a:r>
            <a:r>
              <a:rPr lang="sk-SK" sz="1050" b="1" i="1" dirty="0"/>
              <a:t>, J.B. </a:t>
            </a:r>
            <a:r>
              <a:rPr lang="sk-SK" sz="1050" b="1" i="1" dirty="0" err="1"/>
              <a:t>Ketterson</a:t>
            </a:r>
            <a:r>
              <a:rPr lang="sk-SK" sz="1050" b="1" i="1" dirty="0">
                <a:cs typeface="+mn-cs"/>
              </a:rPr>
              <a:t>, PRL 1990</a:t>
            </a:r>
          </a:p>
        </p:txBody>
      </p:sp>
      <p:sp>
        <p:nvSpPr>
          <p:cNvPr id="26" name="Nadpis 1">
            <a:extLst>
              <a:ext uri="{FF2B5EF4-FFF2-40B4-BE49-F238E27FC236}">
                <a16:creationId xmlns:a16="http://schemas.microsoft.com/office/drawing/2014/main" id="{DB2BF9F1-8F66-452E-B97B-753ED9EA510D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MoC 3nm</a:t>
            </a:r>
          </a:p>
        </p:txBody>
      </p:sp>
    </p:spTree>
    <p:extLst>
      <p:ext uri="{BB962C8B-B14F-4D97-AF65-F5344CB8AC3E}">
        <p14:creationId xmlns:p14="http://schemas.microsoft.com/office/powerpoint/2010/main" val="8820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E29431B-2E10-4AC6-AB92-22B2799B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58629"/>
            <a:ext cx="3553845" cy="314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Obrázok 1">
            <a:extLst>
              <a:ext uri="{FF2B5EF4-FFF2-40B4-BE49-F238E27FC236}">
                <a16:creationId xmlns:a16="http://schemas.microsoft.com/office/drawing/2014/main" id="{F2574587-C1F0-4BF2-8162-066AE0917D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2" y="1019755"/>
            <a:ext cx="4201598" cy="2804830"/>
          </a:xfrm>
          <a:prstGeom prst="rect">
            <a:avLst/>
          </a:prstGeom>
        </p:spPr>
      </p:pic>
      <p:sp>
        <p:nvSpPr>
          <p:cNvPr id="15" name="BlokTextu 4">
            <a:extLst>
              <a:ext uri="{FF2B5EF4-FFF2-40B4-BE49-F238E27FC236}">
                <a16:creationId xmlns:a16="http://schemas.microsoft.com/office/drawing/2014/main" id="{57233C32-4A23-46A2-8987-0E5A1D06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299" y="3923579"/>
            <a:ext cx="172094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050" b="1" i="1" dirty="0"/>
              <a:t>S.J. </a:t>
            </a:r>
            <a:r>
              <a:rPr lang="sk-SK" sz="1050" b="1" i="1" dirty="0" err="1"/>
              <a:t>Lee</a:t>
            </a:r>
            <a:r>
              <a:rPr lang="sk-SK" sz="1050" b="1" i="1" dirty="0"/>
              <a:t>, J.B. </a:t>
            </a:r>
            <a:r>
              <a:rPr lang="sk-SK" sz="1050" b="1" i="1" dirty="0" err="1"/>
              <a:t>Ketterson</a:t>
            </a:r>
            <a:r>
              <a:rPr lang="sk-SK" sz="1050" b="1" i="1" dirty="0">
                <a:cs typeface="+mn-cs"/>
              </a:rPr>
              <a:t>, PRL 1990</a:t>
            </a:r>
          </a:p>
        </p:txBody>
      </p:sp>
      <p:sp>
        <p:nvSpPr>
          <p:cNvPr id="17" name="BlokTextu 3">
            <a:extLst>
              <a:ext uri="{FF2B5EF4-FFF2-40B4-BE49-F238E27FC236}">
                <a16:creationId xmlns:a16="http://schemas.microsoft.com/office/drawing/2014/main" id="{5639B6E0-2CFF-45FE-9681-B485124AD54E}"/>
              </a:ext>
            </a:extLst>
          </p:cNvPr>
          <p:cNvSpPr txBox="1"/>
          <p:nvPr/>
        </p:nvSpPr>
        <p:spPr>
          <a:xfrm>
            <a:off x="574937" y="4348386"/>
            <a:ext cx="4024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err="1"/>
              <a:t>polykryštalický</a:t>
            </a:r>
            <a:r>
              <a:rPr lang="sk-SK" sz="1600" dirty="0"/>
              <a:t> film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„bumerangové“ zrná s veľkosťou 20-40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err="1"/>
              <a:t>korugácia</a:t>
            </a:r>
            <a:r>
              <a:rPr lang="sk-SK" sz="1600" dirty="0"/>
              <a:t> povrchu </a:t>
            </a:r>
            <a:r>
              <a:rPr lang="sk-SK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en-GB" sz="16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1nm</a:t>
            </a:r>
            <a:r>
              <a:rPr lang="sk-SK" sz="1600" dirty="0"/>
              <a:t> </a:t>
            </a:r>
          </a:p>
        </p:txBody>
      </p:sp>
      <p:sp>
        <p:nvSpPr>
          <p:cNvPr id="26" name="Nadpis 1">
            <a:extLst>
              <a:ext uri="{FF2B5EF4-FFF2-40B4-BE49-F238E27FC236}">
                <a16:creationId xmlns:a16="http://schemas.microsoft.com/office/drawing/2014/main" id="{DB2BF9F1-8F66-452E-B97B-753ED9EA510D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MoC 3 nm</a:t>
            </a:r>
          </a:p>
        </p:txBody>
      </p:sp>
    </p:spTree>
    <p:extLst>
      <p:ext uri="{BB962C8B-B14F-4D97-AF65-F5344CB8AC3E}">
        <p14:creationId xmlns:p14="http://schemas.microsoft.com/office/powerpoint/2010/main" val="396931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E29431B-2E10-4AC6-AB92-22B2799B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58629"/>
            <a:ext cx="3553845" cy="314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Obrázok 1">
            <a:extLst>
              <a:ext uri="{FF2B5EF4-FFF2-40B4-BE49-F238E27FC236}">
                <a16:creationId xmlns:a16="http://schemas.microsoft.com/office/drawing/2014/main" id="{F2574587-C1F0-4BF2-8162-066AE0917DA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2" y="1019755"/>
            <a:ext cx="4201598" cy="2804830"/>
          </a:xfrm>
          <a:prstGeom prst="rect">
            <a:avLst/>
          </a:prstGeom>
        </p:spPr>
      </p:pic>
      <p:sp>
        <p:nvSpPr>
          <p:cNvPr id="15" name="BlokTextu 4">
            <a:extLst>
              <a:ext uri="{FF2B5EF4-FFF2-40B4-BE49-F238E27FC236}">
                <a16:creationId xmlns:a16="http://schemas.microsoft.com/office/drawing/2014/main" id="{57233C32-4A23-46A2-8987-0E5A1D06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299" y="3923579"/>
            <a:ext cx="172094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050" b="1" i="1" dirty="0"/>
              <a:t>S.J. </a:t>
            </a:r>
            <a:r>
              <a:rPr lang="sk-SK" sz="1050" b="1" i="1" dirty="0" err="1"/>
              <a:t>Lee</a:t>
            </a:r>
            <a:r>
              <a:rPr lang="sk-SK" sz="1050" b="1" i="1" dirty="0"/>
              <a:t>, J.B. </a:t>
            </a:r>
            <a:r>
              <a:rPr lang="sk-SK" sz="1050" b="1" i="1" dirty="0" err="1"/>
              <a:t>Ketterson</a:t>
            </a:r>
            <a:r>
              <a:rPr lang="sk-SK" sz="1050" b="1" i="1" dirty="0">
                <a:cs typeface="+mn-cs"/>
              </a:rPr>
              <a:t>, PRL 1990</a:t>
            </a:r>
          </a:p>
        </p:txBody>
      </p:sp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0DB4BDF0-0DC9-409F-B0C3-9060EF681B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69880" y="4021866"/>
          <a:ext cx="4019722" cy="2759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Graph" r:id="rId6" imgW="4153680" imgH="2901600" progId="Origin50.Graph">
                  <p:embed/>
                </p:oleObj>
              </mc:Choice>
              <mc:Fallback>
                <p:oleObj name="Graph" r:id="rId6" imgW="4153680" imgH="2901600" progId="Origin50.Graph">
                  <p:embed/>
                  <p:pic>
                    <p:nvPicPr>
                      <p:cNvPr id="25" name="Object 3">
                        <a:extLst>
                          <a:ext uri="{FF2B5EF4-FFF2-40B4-BE49-F238E27FC236}">
                            <a16:creationId xmlns:a16="http://schemas.microsoft.com/office/drawing/2014/main" id="{0DB4BDF0-0DC9-409F-B0C3-9060EF681B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880" y="4021866"/>
                        <a:ext cx="4019722" cy="27596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Nadpis 1">
            <a:extLst>
              <a:ext uri="{FF2B5EF4-FFF2-40B4-BE49-F238E27FC236}">
                <a16:creationId xmlns:a16="http://schemas.microsoft.com/office/drawing/2014/main" id="{A5A456BE-201F-4A22-997C-2FFB7CD09F0E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MoC 3 nm</a:t>
            </a:r>
          </a:p>
        </p:txBody>
      </p:sp>
    </p:spTree>
    <p:extLst>
      <p:ext uri="{BB962C8B-B14F-4D97-AF65-F5344CB8AC3E}">
        <p14:creationId xmlns:p14="http://schemas.microsoft.com/office/powerpoint/2010/main" val="30788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E29431B-2E10-4AC6-AB92-22B2799B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58629"/>
            <a:ext cx="3553845" cy="314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Obrázok 1">
            <a:extLst>
              <a:ext uri="{FF2B5EF4-FFF2-40B4-BE49-F238E27FC236}">
                <a16:creationId xmlns:a16="http://schemas.microsoft.com/office/drawing/2014/main" id="{F2574587-C1F0-4BF2-8162-066AE0917DA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2" y="1019755"/>
            <a:ext cx="4201598" cy="2804830"/>
          </a:xfrm>
          <a:prstGeom prst="rect">
            <a:avLst/>
          </a:prstGeom>
        </p:spPr>
      </p:pic>
      <p:sp>
        <p:nvSpPr>
          <p:cNvPr id="15" name="BlokTextu 4">
            <a:extLst>
              <a:ext uri="{FF2B5EF4-FFF2-40B4-BE49-F238E27FC236}">
                <a16:creationId xmlns:a16="http://schemas.microsoft.com/office/drawing/2014/main" id="{57233C32-4A23-46A2-8987-0E5A1D06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299" y="3923579"/>
            <a:ext cx="172094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050" b="1" i="1" dirty="0"/>
              <a:t>S.J. </a:t>
            </a:r>
            <a:r>
              <a:rPr lang="sk-SK" sz="1050" b="1" i="1" dirty="0" err="1"/>
              <a:t>Lee</a:t>
            </a:r>
            <a:r>
              <a:rPr lang="sk-SK" sz="1050" b="1" i="1" dirty="0"/>
              <a:t>, J.B. </a:t>
            </a:r>
            <a:r>
              <a:rPr lang="sk-SK" sz="1050" b="1" i="1" dirty="0" err="1"/>
              <a:t>Ketterson</a:t>
            </a:r>
            <a:r>
              <a:rPr lang="sk-SK" sz="1050" b="1" i="1" dirty="0">
                <a:cs typeface="+mn-cs"/>
              </a:rPr>
              <a:t>, PRL 1990</a:t>
            </a:r>
          </a:p>
        </p:txBody>
      </p:sp>
      <p:sp>
        <p:nvSpPr>
          <p:cNvPr id="18" name="Šípka: nadol 5">
            <a:extLst>
              <a:ext uri="{FF2B5EF4-FFF2-40B4-BE49-F238E27FC236}">
                <a16:creationId xmlns:a16="http://schemas.microsoft.com/office/drawing/2014/main" id="{20E703A5-23B6-4C98-B1AC-9315051775E7}"/>
              </a:ext>
            </a:extLst>
          </p:cNvPr>
          <p:cNvSpPr/>
          <p:nvPr/>
        </p:nvSpPr>
        <p:spPr>
          <a:xfrm>
            <a:off x="7145950" y="4290924"/>
            <a:ext cx="193646" cy="456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Šípka: doprava 17">
            <a:extLst>
              <a:ext uri="{FF2B5EF4-FFF2-40B4-BE49-F238E27FC236}">
                <a16:creationId xmlns:a16="http://schemas.microsoft.com/office/drawing/2014/main" id="{622756B7-C896-49D5-B34C-17D65A7733DB}"/>
              </a:ext>
            </a:extLst>
          </p:cNvPr>
          <p:cNvSpPr/>
          <p:nvPr/>
        </p:nvSpPr>
        <p:spPr>
          <a:xfrm>
            <a:off x="4884864" y="4793046"/>
            <a:ext cx="819440" cy="229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8">
            <a:extLst>
              <a:ext uri="{FF2B5EF4-FFF2-40B4-BE49-F238E27FC236}">
                <a16:creationId xmlns:a16="http://schemas.microsoft.com/office/drawing/2014/main" id="{27D5FBE6-EC5B-4E33-B1A0-4F7A15379C56}"/>
              </a:ext>
            </a:extLst>
          </p:cNvPr>
          <p:cNvSpPr txBox="1"/>
          <p:nvPr/>
        </p:nvSpPr>
        <p:spPr>
          <a:xfrm>
            <a:off x="5841859" y="4747486"/>
            <a:ext cx="2990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Intrinzická</a:t>
            </a:r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neusporiadanosť </a:t>
            </a: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400" i="1" dirty="0">
                <a:latin typeface="Arial" pitchFamily="34" charset="0"/>
              </a:rPr>
              <a:t> </a:t>
            </a:r>
            <a:r>
              <a:rPr lang="en-GB" sz="1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GB" sz="1400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GB" sz="14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GB" sz="1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GB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1.3</a:t>
            </a:r>
            <a:endParaRPr lang="sk-SK" sz="1400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Šípka: nadol 19">
            <a:extLst>
              <a:ext uri="{FF2B5EF4-FFF2-40B4-BE49-F238E27FC236}">
                <a16:creationId xmlns:a16="http://schemas.microsoft.com/office/drawing/2014/main" id="{7B51E424-A2A2-4D7E-99B3-696CFB946043}"/>
              </a:ext>
            </a:extLst>
          </p:cNvPr>
          <p:cNvSpPr/>
          <p:nvPr/>
        </p:nvSpPr>
        <p:spPr>
          <a:xfrm>
            <a:off x="7161486" y="5266994"/>
            <a:ext cx="162574" cy="213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BlokTextu 20">
            <a:extLst>
              <a:ext uri="{FF2B5EF4-FFF2-40B4-BE49-F238E27FC236}">
                <a16:creationId xmlns:a16="http://schemas.microsoft.com/office/drawing/2014/main" id="{D9321E95-842C-46B3-9E8F-0B87D8E72C72}"/>
              </a:ext>
            </a:extLst>
          </p:cNvPr>
          <p:cNvSpPr txBox="1"/>
          <p:nvPr/>
        </p:nvSpPr>
        <p:spPr>
          <a:xfrm>
            <a:off x="5861818" y="5428235"/>
            <a:ext cx="295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Blízkosť prechodu </a:t>
            </a:r>
            <a:r>
              <a:rPr lang="sk-SK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Supravodič</a:t>
            </a:r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-Izolant</a:t>
            </a:r>
          </a:p>
        </p:txBody>
      </p:sp>
      <p:sp>
        <p:nvSpPr>
          <p:cNvPr id="23" name="Šípka: nadol 23">
            <a:extLst>
              <a:ext uri="{FF2B5EF4-FFF2-40B4-BE49-F238E27FC236}">
                <a16:creationId xmlns:a16="http://schemas.microsoft.com/office/drawing/2014/main" id="{5ACA581B-7030-4CC5-89A3-FEE8347AA4C2}"/>
              </a:ext>
            </a:extLst>
          </p:cNvPr>
          <p:cNvSpPr/>
          <p:nvPr/>
        </p:nvSpPr>
        <p:spPr>
          <a:xfrm>
            <a:off x="7174421" y="6002431"/>
            <a:ext cx="162574" cy="213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BlokTextu 24">
            <a:extLst>
              <a:ext uri="{FF2B5EF4-FFF2-40B4-BE49-F238E27FC236}">
                <a16:creationId xmlns:a16="http://schemas.microsoft.com/office/drawing/2014/main" id="{22AD216A-D54C-4436-8059-DDFEFE4A8E0E}"/>
              </a:ext>
            </a:extLst>
          </p:cNvPr>
          <p:cNvSpPr txBox="1"/>
          <p:nvPr/>
        </p:nvSpPr>
        <p:spPr>
          <a:xfrm>
            <a:off x="5739118" y="6220642"/>
            <a:ext cx="319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Magnetickým poľom indukovaný SIT</a:t>
            </a:r>
            <a:r>
              <a:rPr lang="en-GB" dirty="0"/>
              <a:t>?</a:t>
            </a:r>
            <a:endParaRPr lang="sk-SK" dirty="0"/>
          </a:p>
        </p:txBody>
      </p:sp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0DB4BDF0-0DC9-409F-B0C3-9060EF681B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69880" y="4021866"/>
          <a:ext cx="4019722" cy="2759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Graph" r:id="rId6" imgW="4153680" imgH="2901600" progId="Origin50.Graph">
                  <p:embed/>
                </p:oleObj>
              </mc:Choice>
              <mc:Fallback>
                <p:oleObj name="Graph" r:id="rId6" imgW="4153680" imgH="2901600" progId="Origin50.Graph">
                  <p:embed/>
                  <p:pic>
                    <p:nvPicPr>
                      <p:cNvPr id="25" name="Object 3">
                        <a:extLst>
                          <a:ext uri="{FF2B5EF4-FFF2-40B4-BE49-F238E27FC236}">
                            <a16:creationId xmlns:a16="http://schemas.microsoft.com/office/drawing/2014/main" id="{0DB4BDF0-0DC9-409F-B0C3-9060EF681B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880" y="4021866"/>
                        <a:ext cx="4019722" cy="27596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Nadpis 1">
            <a:extLst>
              <a:ext uri="{FF2B5EF4-FFF2-40B4-BE49-F238E27FC236}">
                <a16:creationId xmlns:a16="http://schemas.microsoft.com/office/drawing/2014/main" id="{918716D9-E9D5-4E32-8B56-389623BA7C3C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MoC 3 nm</a:t>
            </a:r>
          </a:p>
        </p:txBody>
      </p:sp>
    </p:spTree>
    <p:extLst>
      <p:ext uri="{BB962C8B-B14F-4D97-AF65-F5344CB8AC3E}">
        <p14:creationId xmlns:p14="http://schemas.microsoft.com/office/powerpoint/2010/main" val="220998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Šípka: doprava 15">
            <a:extLst>
              <a:ext uri="{FF2B5EF4-FFF2-40B4-BE49-F238E27FC236}">
                <a16:creationId xmlns:a16="http://schemas.microsoft.com/office/drawing/2014/main" id="{E4354589-9F66-496A-8081-E1C4D01F52EB}"/>
              </a:ext>
            </a:extLst>
          </p:cNvPr>
          <p:cNvSpPr/>
          <p:nvPr/>
        </p:nvSpPr>
        <p:spPr>
          <a:xfrm>
            <a:off x="821851" y="3376290"/>
            <a:ext cx="2955485" cy="383587"/>
          </a:xfrm>
          <a:prstGeom prst="rightArrow">
            <a:avLst>
              <a:gd name="adj1" fmla="val 50000"/>
              <a:gd name="adj2" fmla="val 59091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5"/>
          <p:cNvSpPr>
            <a:spLocks noChangeArrowheads="1"/>
          </p:cNvSpPr>
          <p:nvPr/>
        </p:nvSpPr>
        <p:spPr bwMode="auto">
          <a:xfrm>
            <a:off x="0" y="-1913"/>
            <a:ext cx="91440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3921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  <a:p>
            <a:pPr algn="ctr" eaLnBrk="0" hangingPunct="0"/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614362" cy="612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4084CA15-9A24-498E-8ECF-B58F3BCEFFE5}"/>
              </a:ext>
            </a:extLst>
          </p:cNvPr>
          <p:cNvSpPr txBox="1">
            <a:spLocks/>
          </p:cNvSpPr>
          <p:nvPr/>
        </p:nvSpPr>
        <p:spPr>
          <a:xfrm>
            <a:off x="-26966" y="3667"/>
            <a:ext cx="9165325" cy="84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>
                <a:solidFill>
                  <a:schemeClr val="bg1"/>
                </a:solidFill>
              </a:rPr>
              <a:t>Tenké filmy MoC 3 nm</a:t>
            </a:r>
          </a:p>
        </p:txBody>
      </p:sp>
      <p:sp>
        <p:nvSpPr>
          <p:cNvPr id="31" name="BlokTextu 3">
            <a:extLst>
              <a:ext uri="{FF2B5EF4-FFF2-40B4-BE49-F238E27FC236}">
                <a16:creationId xmlns:a16="http://schemas.microsoft.com/office/drawing/2014/main" id="{652F7EFF-C0E8-4894-894F-EA96440BC0AC}"/>
              </a:ext>
            </a:extLst>
          </p:cNvPr>
          <p:cNvSpPr txBox="1"/>
          <p:nvPr/>
        </p:nvSpPr>
        <p:spPr>
          <a:xfrm>
            <a:off x="2834441" y="870308"/>
            <a:ext cx="3475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Teplotn</a:t>
            </a:r>
            <a:r>
              <a:rPr lang="sk-SK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závislosť tunelových spektier</a:t>
            </a:r>
          </a:p>
        </p:txBody>
      </p:sp>
      <p:pic>
        <p:nvPicPr>
          <p:cNvPr id="33" name="Obrázok 13" descr="Obr5.jpg">
            <a:extLst>
              <a:ext uri="{FF2B5EF4-FFF2-40B4-BE49-F238E27FC236}">
                <a16:creationId xmlns:a16="http://schemas.microsoft.com/office/drawing/2014/main" id="{F8737077-609B-4707-AAFE-53F336A3C9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8763" y="1201190"/>
            <a:ext cx="5214437" cy="3050029"/>
          </a:xfrm>
          <a:prstGeom prst="rect">
            <a:avLst/>
          </a:prstGeom>
        </p:spPr>
      </p:pic>
      <p:graphicFrame>
        <p:nvGraphicFramePr>
          <p:cNvPr id="34" name="Object 2">
            <a:extLst>
              <a:ext uri="{FF2B5EF4-FFF2-40B4-BE49-F238E27FC236}">
                <a16:creationId xmlns:a16="http://schemas.microsoft.com/office/drawing/2014/main" id="{5BB42B4C-1480-4EEC-BE09-C10FC1D1D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246363"/>
              </p:ext>
            </p:extLst>
          </p:nvPr>
        </p:nvGraphicFramePr>
        <p:xfrm>
          <a:off x="6309559" y="4378338"/>
          <a:ext cx="3138273" cy="233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Graph" r:id="rId5" imgW="4152900" imgH="2905125" progId="Origin50.Graph">
                  <p:embed/>
                </p:oleObj>
              </mc:Choice>
              <mc:Fallback>
                <p:oleObj name="Graph" r:id="rId5" imgW="4152900" imgH="2905125" progId="Origin50.Graph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8EC82964-BFCC-4F83-81AD-2C9DD18050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559" y="4378338"/>
                        <a:ext cx="3138273" cy="2337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Obrázok 14" descr="obrTZ2.jpg">
            <a:extLst>
              <a:ext uri="{FF2B5EF4-FFF2-40B4-BE49-F238E27FC236}">
                <a16:creationId xmlns:a16="http://schemas.microsoft.com/office/drawing/2014/main" id="{2C4B9DC8-8B48-443F-8B84-205BA882533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4378338"/>
            <a:ext cx="3391633" cy="2322221"/>
          </a:xfrm>
          <a:prstGeom prst="rect">
            <a:avLst/>
          </a:prstGeom>
        </p:spPr>
      </p:pic>
      <p:sp>
        <p:nvSpPr>
          <p:cNvPr id="36" name="Obdĺžnik 17">
            <a:extLst>
              <a:ext uri="{FF2B5EF4-FFF2-40B4-BE49-F238E27FC236}">
                <a16:creationId xmlns:a16="http://schemas.microsoft.com/office/drawing/2014/main" id="{338D046D-EBD3-446A-B5E6-7A10B5907BAD}"/>
              </a:ext>
            </a:extLst>
          </p:cNvPr>
          <p:cNvSpPr/>
          <p:nvPr/>
        </p:nvSpPr>
        <p:spPr>
          <a:xfrm>
            <a:off x="423069" y="5270324"/>
            <a:ext cx="3054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energetická medzera </a:t>
            </a:r>
            <a:r>
              <a:rPr lang="el-G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0.66 </a:t>
            </a:r>
            <a:r>
              <a:rPr lang="en-US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kritická teplota 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3.95 K</a:t>
            </a:r>
            <a:endParaRPr lang="sk-SK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 väzby 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sz="1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kTc</a:t>
            </a:r>
            <a:r>
              <a:rPr lang="sk-SK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3.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lang="sk-SK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kt 1">
            <a:extLst>
              <a:ext uri="{FF2B5EF4-FFF2-40B4-BE49-F238E27FC236}">
                <a16:creationId xmlns:a16="http://schemas.microsoft.com/office/drawing/2014/main" id="{6EC780D1-07CA-448E-8782-41A056932F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639556"/>
              </p:ext>
            </p:extLst>
          </p:nvPr>
        </p:nvGraphicFramePr>
        <p:xfrm>
          <a:off x="115888" y="829084"/>
          <a:ext cx="3880048" cy="296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Graph" r:id="rId8" imgW="3920760" imgH="3000960" progId="Origin50.Graph">
                  <p:embed/>
                </p:oleObj>
              </mc:Choice>
              <mc:Fallback>
                <p:oleObj name="Graph" r:id="rId8" imgW="3920760" imgH="3000960" progId="Origin50.Graph">
                  <p:embed/>
                  <p:pic>
                    <p:nvPicPr>
                      <p:cNvPr id="13" name="Objekt 1">
                        <a:extLst>
                          <a:ext uri="{FF2B5EF4-FFF2-40B4-BE49-F238E27FC236}">
                            <a16:creationId xmlns:a16="http://schemas.microsoft.com/office/drawing/2014/main" id="{6EC780D1-07CA-448E-8782-41A056932F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829084"/>
                        <a:ext cx="3880048" cy="29689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167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13368</TotalTime>
  <Words>1175</Words>
  <Application>Microsoft Office PowerPoint</Application>
  <PresentationFormat>On-screen Show (4:3)</PresentationFormat>
  <Paragraphs>226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Abadi</vt:lpstr>
      <vt:lpstr>Arial</vt:lpstr>
      <vt:lpstr>Calibri</vt:lpstr>
      <vt:lpstr>Cambria Math</vt:lpstr>
      <vt:lpstr>Times New Roman</vt:lpstr>
      <vt:lpstr>Motiv systému Office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0xF94D07A</dc:creator>
  <cp:lastModifiedBy>0xF94D07A</cp:lastModifiedBy>
  <cp:revision>234</cp:revision>
  <dcterms:created xsi:type="dcterms:W3CDTF">2014-06-12T09:27:50Z</dcterms:created>
  <dcterms:modified xsi:type="dcterms:W3CDTF">2018-06-27T04:53:21Z</dcterms:modified>
</cp:coreProperties>
</file>