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71" r:id="rId6"/>
    <p:sldId id="273" r:id="rId7"/>
    <p:sldId id="277" r:id="rId8"/>
    <p:sldId id="274" r:id="rId9"/>
    <p:sldId id="275" r:id="rId10"/>
    <p:sldId id="276" r:id="rId11"/>
    <p:sldId id="267" r:id="rId12"/>
    <p:sldId id="278" r:id="rId13"/>
    <p:sldId id="268" r:id="rId14"/>
    <p:sldId id="265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13" autoAdjust="0"/>
  </p:normalViewPr>
  <p:slideViewPr>
    <p:cSldViewPr>
      <p:cViewPr varScale="1">
        <p:scale>
          <a:sx n="106" d="100"/>
          <a:sy n="106" d="100"/>
        </p:scale>
        <p:origin x="-17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06E34-EB46-4C29-A6D7-621DE4C205BC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92CAA-BFA1-4DB0-92F5-261FFDC03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877888"/>
            <a:ext cx="4217987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09963"/>
          </a:xfrm>
          <a:noFill/>
          <a:ln/>
        </p:spPr>
        <p:txBody>
          <a:bodyPr wrap="none" anchor="ctr"/>
          <a:lstStyle/>
          <a:p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Spin</a:t>
            </a:r>
            <a:r>
              <a:rPr lang="sk-SK" dirty="0" smtClean="0"/>
              <a:t> </a:t>
            </a:r>
            <a:r>
              <a:rPr lang="sk-SK" dirty="0" err="1" smtClean="0"/>
              <a:t>protonu</a:t>
            </a:r>
            <a:r>
              <a:rPr lang="sk-SK" dirty="0" smtClean="0"/>
              <a:t> </a:t>
            </a:r>
            <a:r>
              <a:rPr lang="sk-SK" dirty="0" err="1" smtClean="0"/>
              <a:t>vodika</a:t>
            </a:r>
            <a:r>
              <a:rPr lang="sk-SK" dirty="0" smtClean="0"/>
              <a:t> – má magnetický moment. Magnetické momenty sa v magnetickom poli usporiadajú. Magnetický moment v magnetickom poli vykonáva </a:t>
            </a:r>
            <a:r>
              <a:rPr lang="sk-SK" dirty="0" err="1" smtClean="0"/>
              <a:t>precesný</a:t>
            </a:r>
            <a:r>
              <a:rPr lang="sk-SK" dirty="0" smtClean="0"/>
              <a:t> pohyb. S frekvenciou </a:t>
            </a:r>
            <a:r>
              <a:rPr lang="sk-SK" dirty="0" err="1" smtClean="0"/>
              <a:t>precesie</a:t>
            </a:r>
            <a:r>
              <a:rPr lang="sk-SK" dirty="0" smtClean="0"/>
              <a:t> – omega. </a:t>
            </a:r>
            <a:r>
              <a:rPr lang="sk-SK" dirty="0" err="1" smtClean="0"/>
              <a:t>Precesia</a:t>
            </a:r>
            <a:r>
              <a:rPr lang="sk-SK" dirty="0" smtClean="0"/>
              <a:t> závisí od magnetického poľa.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52BF9-4407-4DEF-91F0-751287DD8C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923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Spin</a:t>
            </a:r>
            <a:r>
              <a:rPr lang="sk-SK" dirty="0" smtClean="0"/>
              <a:t> v skutočnosti nie je izolovaný, ale ovplyvňujú ho okolité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spiny</a:t>
            </a:r>
            <a:r>
              <a:rPr lang="sk-SK" baseline="0" dirty="0" smtClean="0"/>
              <a:t> =&gt;  výsledkom je zgrupovaná magnetizácia – sieťová / </a:t>
            </a:r>
            <a:r>
              <a:rPr lang="sk-SK" baseline="0" dirty="0" err="1" smtClean="0"/>
              <a:t>net</a:t>
            </a:r>
            <a:r>
              <a:rPr lang="sk-SK" baseline="0" dirty="0" smtClean="0"/>
              <a:t> magnetizácia </a:t>
            </a:r>
            <a:r>
              <a:rPr lang="sk-SK" baseline="0" dirty="0" err="1" smtClean="0"/>
              <a:t>klastrov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52BF9-4407-4DEF-91F0-751287DD8C0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914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</a:t>
            </a:r>
            <a:r>
              <a:rPr lang="sk-SK" baseline="0" dirty="0" smtClean="0"/>
              <a:t> protóny pôsobíme rádiofrekvenčnými </a:t>
            </a:r>
            <a:r>
              <a:rPr lang="sk-SK" baseline="0" dirty="0" err="1" smtClean="0"/>
              <a:t>pulzami</a:t>
            </a:r>
            <a:r>
              <a:rPr lang="sk-SK" baseline="0" dirty="0" smtClean="0"/>
              <a:t> (MHz)  - (rádiofrekvenčnou cievkou), čo spôsobí zmenu </a:t>
            </a:r>
            <a:r>
              <a:rPr lang="sk-SK" baseline="0" dirty="0" err="1" smtClean="0"/>
              <a:t>precesného</a:t>
            </a:r>
            <a:r>
              <a:rPr lang="sk-SK" baseline="0" dirty="0" smtClean="0"/>
              <a:t> pohybu na pohyb po kružnici/špirále do roviny </a:t>
            </a:r>
            <a:r>
              <a:rPr lang="sk-SK" baseline="0" dirty="0" err="1" smtClean="0"/>
              <a:t>xy</a:t>
            </a:r>
            <a:r>
              <a:rPr lang="sk-SK" baseline="0" dirty="0" smtClean="0"/>
              <a:t>. – na istý čas po pulze – potom sa opäť vráti do </a:t>
            </a:r>
            <a:r>
              <a:rPr lang="sk-SK" baseline="0" dirty="0" err="1" smtClean="0"/>
              <a:t>precesného</a:t>
            </a:r>
            <a:r>
              <a:rPr lang="sk-SK" baseline="0" dirty="0" smtClean="0"/>
              <a:t> pohybu čas T1. Zvyčajne T1 &gt; T2.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52BF9-4407-4DEF-91F0-751287DD8C0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306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TE - Echo – čas po dvoch pulzoch 90° a 18°C – keď sa magnetické momenty spoja v 1</a:t>
            </a:r>
            <a:r>
              <a:rPr lang="sk-SK" baseline="0" dirty="0" smtClean="0"/>
              <a:t> – súvisí s T2.</a:t>
            </a:r>
            <a:endParaRPr lang="sk-SK" dirty="0" smtClean="0"/>
          </a:p>
          <a:p>
            <a:r>
              <a:rPr lang="sk-SK" dirty="0" smtClean="0"/>
              <a:t>TR - čas medzi dvoma </a:t>
            </a:r>
            <a:r>
              <a:rPr lang="sk-SK" dirty="0" err="1" smtClean="0"/>
              <a:t>pulzami</a:t>
            </a:r>
            <a:r>
              <a:rPr lang="sk-SK" dirty="0" smtClean="0"/>
              <a:t> (90°a 18°)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52BF9-4407-4DEF-91F0-751287DD8C0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280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72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8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5239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4122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79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11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41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45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62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87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4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35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971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3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8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B05269-AFD8-4981-935D-EAEC9737F4C5}" type="datetimeFigureOut">
              <a:rPr lang="ru-RU" smtClean="0"/>
              <a:pPr>
                <a:defRPr/>
              </a:pPr>
              <a:t>27.06.2018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4D2C3E1-5820-4371-ABE2-DBF2BBE9C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34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file:///D:\oZaloha_28092014\oAKTUALNE\NANOFLUID%20iX\prezentacia\prezentacia\resonance.mpg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gif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oZaloha_28092014\oAKTUALNE\NANOFLUID%20iX\prezentacia\prezentacia\relaxation.mpg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2" descr="uef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5" y="474459"/>
            <a:ext cx="1071563" cy="12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 l="3906" t="10417" r="87109" b="73610"/>
          <a:stretch>
            <a:fillRect/>
          </a:stretch>
        </p:blipFill>
        <p:spPr bwMode="auto">
          <a:xfrm>
            <a:off x="7363365" y="492845"/>
            <a:ext cx="1321375" cy="132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5214942" y="1785926"/>
            <a:ext cx="1614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Iryna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Khmara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00298" y="2285992"/>
            <a:ext cx="47149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kumimoji="0" lang="sk-SK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Školiteľ:</a:t>
            </a:r>
            <a:r>
              <a:rPr kumimoji="0" lang="sk-S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Ing.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Vlasta </a:t>
            </a:r>
            <a:r>
              <a:rPr lang="sk-SK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Závišová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, PhD </a:t>
            </a:r>
            <a:endParaRPr kumimoji="0" lang="ru-RU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kumimoji="0" lang="sk-SK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Konzultant: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Doc. RNDr. </a:t>
            </a: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Peter Kop</a:t>
            </a:r>
            <a:r>
              <a:rPr kumimoji="0" lang="sk-SK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č</a:t>
            </a: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anský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, CSc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RNDr.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Oliver Št</a:t>
            </a:r>
            <a:r>
              <a:rPr kumimoji="0" lang="sk-SK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rb</a:t>
            </a:r>
            <a:r>
              <a:rPr kumimoji="0" lang="sk-SK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ák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, PhD </a:t>
            </a:r>
            <a:endParaRPr kumimoji="0" lang="sk-SK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28728" y="3571876"/>
            <a:ext cx="7215238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Magnetické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nanočastice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pre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magnetickú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rezonanciu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hypertermiu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4F467CFF-9CE5-4A8C-86BF-941BE007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96461"/>
            <a:ext cx="7130752" cy="5006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Meranie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MRI</a:t>
            </a:r>
          </a:p>
        </p:txBody>
      </p:sp>
      <p:pic>
        <p:nvPicPr>
          <p:cNvPr id="5" name="Рисунок 4" descr="Fig. 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1142984"/>
            <a:ext cx="6786610" cy="1768591"/>
          </a:xfrm>
          <a:prstGeom prst="rect">
            <a:avLst/>
          </a:prstGeom>
        </p:spPr>
      </p:pic>
      <p:pic>
        <p:nvPicPr>
          <p:cNvPr id="6" name="Рисунок 5" descr="Fig. 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857628"/>
            <a:ext cx="5429288" cy="2111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2928934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Porovnanie priečneho relaxačného časového mapovania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Chit-MNPs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 získaných s pulznou sekvenciou MSME mapujúcou T2 a sekvenciou impulzov MGE mapovania T2 *. (a) Relatívny kontrast. b) Relaxačný čas </a:t>
            </a:r>
          </a:p>
          <a:p>
            <a:pPr algn="ct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(c) Relaxačna rýchlosť.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000768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Porovnanie priečnej relaxivity Chit-MNPs získaných s mapovacou sekvenciou MSME pulznej sekvencie T2 a mapovacou sekvenciou MGE impulzov T2 *. (a) Relaxivita r2 = 238,16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(b) Relaxabilita r2 * = 276,1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68" y="3786190"/>
            <a:ext cx="30718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 smtClean="0">
                <a:latin typeface="Times New Roman" pitchFamily="18" charset="0"/>
                <a:cs typeface="Times New Roman" pitchFamily="18" charset="0"/>
              </a:rPr>
              <a:t>Zei-Tsan </a:t>
            </a:r>
            <a:r>
              <a:rPr lang="nl-NL" sz="1600" b="1" i="1" dirty="0" smtClean="0">
                <a:latin typeface="Times New Roman" pitchFamily="18" charset="0"/>
                <a:cs typeface="Times New Roman" pitchFamily="18" charset="0"/>
              </a:rPr>
              <a:t>et al. (r</a:t>
            </a:r>
            <a:r>
              <a:rPr lang="nl-NL" sz="105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1600" b="1" i="1" dirty="0" smtClean="0">
                <a:latin typeface="Times New Roman" pitchFamily="18" charset="0"/>
                <a:cs typeface="Times New Roman" pitchFamily="18" charset="0"/>
              </a:rPr>
              <a:t>=202.6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 mM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nl-NL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nl-NL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nl-NL" sz="1100" b="1" i="1" dirty="0" smtClean="0">
                <a:latin typeface="Times New Roman" pitchFamily="18" charset="0"/>
                <a:cs typeface="Times New Roman" pitchFamily="18" charset="0"/>
              </a:rPr>
              <a:t>HYD</a:t>
            </a:r>
            <a:r>
              <a:rPr lang="nl-NL" b="1" i="1" dirty="0" smtClean="0">
                <a:latin typeface="Times New Roman" pitchFamily="18" charset="0"/>
                <a:cs typeface="Times New Roman" pitchFamily="18" charset="0"/>
              </a:rPr>
              <a:t>= 87,2nm)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643446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Klinicky pou</a:t>
            </a:r>
            <a:r>
              <a:rPr lang="sk-SK" sz="1400" b="1" dirty="0" smtClean="0">
                <a:latin typeface="Times New Roman" pitchFamily="18" charset="0"/>
                <a:cs typeface="Times New Roman" pitchFamily="18" charset="0"/>
              </a:rPr>
              <a:t>živane kontrastne látky na baze Fe</a:t>
            </a:r>
            <a:endParaRPr lang="pt-B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Feridex 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r2 = 120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 Resovist r2 = 186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pt-BR" sz="1400" b="1" i="1" dirty="0" smtClean="0">
                <a:latin typeface="Times New Roman" pitchFamily="18" charset="0"/>
                <a:cs typeface="Times New Roman" pitchFamily="18" charset="0"/>
              </a:rPr>
              <a:t>Combidex r2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= 65 mM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3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57291" y="624110"/>
            <a:ext cx="6143667" cy="733188"/>
          </a:xfrm>
        </p:spPr>
        <p:txBody>
          <a:bodyPr/>
          <a:lstStyle/>
          <a:p>
            <a:pPr algn="ctr"/>
            <a:r>
              <a:rPr lang="sk-SK" altLang="en-US" b="1" i="1" dirty="0">
                <a:latin typeface="Times New Roman" pitchFamily="18" charset="0"/>
                <a:cs typeface="Times New Roman" pitchFamily="18" charset="0"/>
              </a:rPr>
              <a:t>Záver</a:t>
            </a:r>
            <a:endParaRPr lang="en-US" alt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47200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Pripravili sme magnetické  </a:t>
            </a:r>
            <a:r>
              <a:rPr lang="sk-SK" altLang="en-US" sz="2000" dirty="0" err="1">
                <a:latin typeface="Times New Roman" pitchFamily="18" charset="0"/>
                <a:cs typeface="Times New Roman" pitchFamily="18" charset="0"/>
              </a:rPr>
              <a:t>kvázisférické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altLang="en-US" sz="2000" dirty="0" smtClean="0">
                <a:latin typeface="Times New Roman" pitchFamily="18" charset="0"/>
                <a:cs typeface="Times New Roman" pitchFamily="18" charset="0"/>
              </a:rPr>
              <a:t>stabilizované </a:t>
            </a:r>
            <a:r>
              <a:rPr lang="sk-SK" altLang="en-US" sz="2000" dirty="0">
                <a:latin typeface="Times New Roman" pitchFamily="18" charset="0"/>
                <a:cs typeface="Times New Roman" pitchFamily="18" charset="0"/>
              </a:rPr>
              <a:t>nanočastice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sk-SK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Pripravené častice boli analyzované rôznymi technikami SEM, DLS, XRD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k-SK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Merania magnetických vlastností vzoriek ukázali ich superparamagnetické správanie pri izbovej teplote. Zistilo sa, že modifikácia magnetitových nanočastíc nemá významný vplyv na saturačnú magnetizáciu MNČ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sk-SK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Parametrické mapovanie MRI ukázalo významný prevládajúci účinok na priečny relaxačný čas T2 v porovnaní s pozdĺžnym relaxačným časom T1. Relaxivita chitosanom stabilizovaných nanočastíc magnetitu prevyšuje priečnu relaxivitu klinicky používaných kontrastných látok na báze železa. </a:t>
            </a:r>
          </a:p>
          <a:p>
            <a:pPr algn="just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Pozorovali sme silnejší účinok veľkosti častíc na pozdĺžnu relaxívnu hodnotu r1 v porovnaní s priečnou relaxivitou r2. </a:t>
            </a:r>
            <a:endParaRPr lang="sk-SK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9" y="624110"/>
            <a:ext cx="7105672" cy="661750"/>
          </a:xfrm>
        </p:spPr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Publikácie 2017/2018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143248"/>
            <a:ext cx="7358114" cy="17240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600" b="1" dirty="0" smtClean="0">
                <a:latin typeface="Times New Roman" pitchFamily="18" charset="0"/>
                <a:cs typeface="Times New Roman" pitchFamily="18" charset="0"/>
              </a:rPr>
              <a:t>Prezentacia výsledkov</a:t>
            </a:r>
          </a:p>
          <a:p>
            <a:pPr>
              <a:buFont typeface="Wingdings" pitchFamily="2" charset="2"/>
              <a:buChar char="§"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European XFEL Users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 Meeting 2018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International Conference on the Scientific and Clinical Applications of Magnetic Carriers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(Kodaň, Dansko) 22-26. Mája 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8586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Khmara 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Kubovcikova 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Koneracka 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Kalska-Szostko 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Zavisova 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Antal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Rajnak 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Dankova 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; Kavecansky 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Omastova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; Kopčansky 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Preparation and Characterization of Magnetic Nanoparticles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ACTA PHYSICA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POLONICA A , Volume: 133, Issue: 3, Pages: 704-706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500166" y="642918"/>
            <a:ext cx="4849819" cy="714380"/>
          </a:xfrm>
        </p:spPr>
        <p:txBody>
          <a:bodyPr tIns="3888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Poďakovanie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15370" cy="4714908"/>
          </a:xfrm>
        </p:spPr>
        <p:txBody>
          <a:bodyPr>
            <a:normAutofit/>
          </a:bodyPr>
          <a:lstStyle/>
          <a:p>
            <a:pPr marL="428625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sk-SK" sz="3600" i="1" dirty="0">
                <a:latin typeface="Times New Roman" pitchFamily="18" charset="0"/>
                <a:cs typeface="Times New Roman" pitchFamily="18" charset="0"/>
              </a:rPr>
              <a:t>Ing. Vlaste Závišovej, PhD</a:t>
            </a:r>
          </a:p>
          <a:p>
            <a:pPr marL="428625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sk-SK" sz="3600" i="1" dirty="0">
                <a:latin typeface="Times New Roman" pitchFamily="18" charset="0"/>
                <a:cs typeface="Times New Roman" pitchFamily="18" charset="0"/>
              </a:rPr>
              <a:t>RNDr. Martine Kubovčíkovej, PhD</a:t>
            </a:r>
          </a:p>
          <a:p>
            <a:pPr marL="428625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sk-SK" sz="3600" i="1" dirty="0">
                <a:latin typeface="Times New Roman" pitchFamily="18" charset="0"/>
                <a:cs typeface="Times New Roman" pitchFamily="18" charset="0"/>
              </a:rPr>
              <a:t>Ing. Martine Konerackej, CSc</a:t>
            </a:r>
          </a:p>
          <a:p>
            <a:pPr marL="428625" indent="-323850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sk-SK" sz="3600" i="1" dirty="0" smtClean="0">
                <a:latin typeface="Times New Roman" pitchFamily="18" charset="0"/>
                <a:cs typeface="Times New Roman" pitchFamily="18" charset="0"/>
              </a:rPr>
              <a:t>RNDr. </a:t>
            </a:r>
            <a:r>
              <a:rPr lang="sk-SK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Oliverovi Štrbákovi</a:t>
            </a:r>
            <a:r>
              <a:rPr lang="sk-SK" sz="3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600" i="1" dirty="0" smtClean="0">
                <a:latin typeface="Times New Roman" pitchFamily="18" charset="0"/>
                <a:cs typeface="Times New Roman" pitchFamily="18" charset="0"/>
              </a:rPr>
              <a:t>, PhD</a:t>
            </a:r>
          </a:p>
          <a:p>
            <a:pPr marL="428625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sk-SK" sz="3600" i="1" dirty="0" smtClean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sk-SK" sz="3600" i="1" dirty="0">
                <a:latin typeface="Times New Roman" pitchFamily="18" charset="0"/>
                <a:cs typeface="Times New Roman" pitchFamily="18" charset="0"/>
              </a:rPr>
              <a:t>. RNDr. Petrovi Kopčanskému, CSc</a:t>
            </a:r>
          </a:p>
          <a:p>
            <a:pPr marL="428625" indent="-323850" eaLnBrk="1">
              <a:buClr>
                <a:srgbClr val="0E594D"/>
              </a:buClr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en-GB" sz="3600" dirty="0"/>
              <a:t> 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RNDr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3600" i="1" dirty="0">
                <a:latin typeface="Times New Roman" pitchFamily="18" charset="0"/>
                <a:cs typeface="Times New Roman" pitchFamily="18" charset="0"/>
              </a:rPr>
              <a:t> Viktorovi Kavečanskému,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err="1">
                <a:latin typeface="Times New Roman" pitchFamily="18" charset="0"/>
                <a:cs typeface="Times New Roman" pitchFamily="18" charset="0"/>
              </a:rPr>
              <a:t>CSc</a:t>
            </a: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3600" i="1" dirty="0">
              <a:latin typeface="Times New Roman" pitchFamily="18" charset="0"/>
              <a:cs typeface="Times New Roman" pitchFamily="18" charset="0"/>
            </a:endParaRPr>
          </a:p>
          <a:p>
            <a:pPr marL="428625" indent="-323850" eaLnBrk="1">
              <a:buClr>
                <a:srgbClr val="0E594D"/>
              </a:buClr>
              <a:buSzPct val="45000"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sk-SK" i="1" dirty="0">
              <a:latin typeface="Times New Roman" pitchFamily="18" charset="0"/>
              <a:cs typeface="Times New Roman" pitchFamily="18" charset="0"/>
            </a:endParaRPr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sk-SK" dirty="0"/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sk-SK" dirty="0"/>
          </a:p>
          <a:p>
            <a:pPr marL="428625" indent="-323850" eaLnBrk="1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pPr algn="ctr"/>
            <a:r>
              <a:rPr lang="sk-SK" sz="5400" b="1" i="1" dirty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012812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MRI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relaxivity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measurements were performed using a 7 T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BioSpec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system. Three different protocols were used for T1, T2 and T2* parametric mapping: 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 T1 mapping -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Rapid Acquisition with Refocused Echoes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(RARE) pulse sequence, with repetition time TR = 5500, 3000, 1500, 800, 400 and 200 ms, and echo time TE = 7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ms.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 T2 mapping -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Multi-Slice Multi-Echo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(MSME) pulse sequence, with repetition time TR = 2000 ms, starting echo time TE = 8 ms, spacing = 8 ms, and 25 images.</a:t>
            </a:r>
          </a:p>
          <a:p>
            <a:pPr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 T2* mapping -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Multi Gradient Echo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(MGE) pulse sequence, with repetition time TR = 800 ms, starting echo time TE = 3.5 ms, spacing = 5 ms, and 10 images.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1.1 Physical background of MRI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02193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SPIN</a:t>
            </a:r>
            <a:endParaRPr lang="en-GB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90754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MAGNETIC</a:t>
            </a:r>
          </a:p>
          <a:p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 MOMENT</a:t>
            </a:r>
            <a:endParaRPr lang="en-GB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02193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PRECESSION</a:t>
            </a:r>
            <a:endParaRPr lang="en-GB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0896388"/>
              </p:ext>
            </p:extLst>
          </p:nvPr>
        </p:nvGraphicFramePr>
        <p:xfrm>
          <a:off x="3771900" y="2832100"/>
          <a:ext cx="1435100" cy="762000"/>
        </p:xfrm>
        <a:graphic>
          <a:graphicData uri="http://schemas.openxmlformats.org/presentationml/2006/ole">
            <p:oleObj spid="_x0000_s1026" name="Rovnica" r:id="rId5" imgW="736280" imgH="393529" progId="Equation.3">
              <p:embed/>
            </p:oleObj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779" y="4443207"/>
            <a:ext cx="2016125" cy="1800225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1495" y="4475182"/>
            <a:ext cx="2016125" cy="1811338"/>
          </a:xfrm>
          <a:prstGeom prst="rect">
            <a:avLst/>
          </a:prstGeom>
          <a:noFill/>
        </p:spPr>
      </p:pic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1680567" y="4658958"/>
            <a:ext cx="0" cy="13684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31640" y="469946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B</a:t>
            </a:r>
            <a:endParaRPr lang="sk-SK" b="1" dirty="0">
              <a:solidFill>
                <a:schemeClr val="tx2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132005" y="4633929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779705" y="4633929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2132005" y="5137166"/>
            <a:ext cx="215900" cy="287338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3355968" y="4633929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708268" y="520860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355968" y="520860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2132005" y="578645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2779705" y="578645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3355968" y="5786454"/>
            <a:ext cx="215900" cy="287337"/>
          </a:xfrm>
          <a:prstGeom prst="curvedRightArrow">
            <a:avLst>
              <a:gd name="adj1" fmla="val 26618"/>
              <a:gd name="adj2" fmla="val 53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7444413"/>
              </p:ext>
            </p:extLst>
          </p:nvPr>
        </p:nvGraphicFramePr>
        <p:xfrm>
          <a:off x="7162800" y="2827338"/>
          <a:ext cx="1054100" cy="542925"/>
        </p:xfrm>
        <a:graphic>
          <a:graphicData uri="http://schemas.openxmlformats.org/presentationml/2006/ole">
            <p:oleObj spid="_x0000_s1027" name="Rovnica" r:id="rId8" imgW="457200" imgH="241300" progId="Equation.3">
              <p:embed/>
            </p:oleObj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6804248" y="3347700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chemeClr val="tx2"/>
                </a:solidFill>
              </a:rPr>
              <a:t>Larmor frequency</a:t>
            </a:r>
            <a:endParaRPr lang="sk-SK" i="1" dirty="0">
              <a:solidFill>
                <a:schemeClr val="tx2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6" y="2771636"/>
            <a:ext cx="876300" cy="909638"/>
          </a:xfrm>
          <a:prstGeom prst="rect">
            <a:avLst/>
          </a:prstGeom>
        </p:spPr>
      </p:pic>
      <p:cxnSp>
        <p:nvCxnSpPr>
          <p:cNvPr id="30720" name="Rovná spojovacia šípka 30719"/>
          <p:cNvCxnSpPr/>
          <p:nvPr/>
        </p:nvCxnSpPr>
        <p:spPr>
          <a:xfrm>
            <a:off x="2411760" y="2252771"/>
            <a:ext cx="874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/>
          <p:nvPr/>
        </p:nvCxnSpPr>
        <p:spPr>
          <a:xfrm>
            <a:off x="5569272" y="2267580"/>
            <a:ext cx="8749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722" name="BlokTextu 30721"/>
          <p:cNvSpPr txBox="1"/>
          <p:nvPr/>
        </p:nvSpPr>
        <p:spPr>
          <a:xfrm>
            <a:off x="1547664" y="294919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?</a:t>
            </a:r>
            <a:endParaRPr lang="sk-SK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resonance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5572132" y="4386282"/>
            <a:ext cx="219456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6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 animBg="1"/>
      <p:bldP spid="15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07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1.1 Physical background of MRI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080513" y="23099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Comic Sans MS" pitchFamily="66" charset="0"/>
              </a:rPr>
              <a:t>SPIN</a:t>
            </a:r>
            <a:r>
              <a:rPr lang="sk-SK" sz="2400" b="1" dirty="0" smtClean="0">
                <a:solidFill>
                  <a:schemeClr val="tx2"/>
                </a:solidFill>
                <a:latin typeface="Comic Sans MS" pitchFamily="66" charset="0"/>
              </a:rPr>
              <a:t> ENSAMBLE</a:t>
            </a:r>
            <a:endParaRPr lang="en-GB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753622" y="2156663"/>
            <a:ext cx="2210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2"/>
                </a:solidFill>
                <a:latin typeface="Comic Sans MS" pitchFamily="66" charset="0"/>
              </a:rPr>
              <a:t>NET MAGNETIZATION</a:t>
            </a:r>
            <a:endParaRPr lang="en-GB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860032" y="4437112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1800" u="none" dirty="0" smtClean="0">
                <a:latin typeface="Comic Sans MS" panose="030F0702030302020204" pitchFamily="66" charset="0"/>
              </a:rPr>
              <a:t>Alignment</a:t>
            </a:r>
            <a:endParaRPr lang="sk-SK" altLang="sk-SK" sz="1800" u="none" dirty="0">
              <a:latin typeface="Comic Sans MS" panose="030F0702030302020204" pitchFamily="66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187624" y="442821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 sz="1800" u="none" dirty="0">
                <a:solidFill>
                  <a:schemeClr val="tx2"/>
                </a:solidFill>
                <a:latin typeface="Comic Sans MS" panose="030F0702030302020204" pitchFamily="66" charset="0"/>
              </a:rPr>
              <a:t>Thermal motion</a:t>
            </a:r>
            <a:endParaRPr lang="sk-SK" altLang="sk-SK" sz="1800" u="non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289390"/>
              </p:ext>
            </p:extLst>
          </p:nvPr>
        </p:nvGraphicFramePr>
        <p:xfrm>
          <a:off x="1219341" y="4773587"/>
          <a:ext cx="2430463" cy="455613"/>
        </p:xfrm>
        <a:graphic>
          <a:graphicData uri="http://schemas.openxmlformats.org/presentationml/2006/ole">
            <p:oleObj spid="_x0000_s2050" name="Rovnice" r:id="rId4" imgW="1371600" imgH="254000" progId="Equation.3">
              <p:embed/>
            </p:oleObj>
          </a:graphicData>
        </a:graphic>
      </p:graphicFrame>
      <p:graphicFrame>
        <p:nvGraphicFramePr>
          <p:cNvPr id="8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3089351"/>
              </p:ext>
            </p:extLst>
          </p:nvPr>
        </p:nvGraphicFramePr>
        <p:xfrm>
          <a:off x="4788024" y="4834539"/>
          <a:ext cx="4030663" cy="709612"/>
        </p:xfrm>
        <a:graphic>
          <a:graphicData uri="http://schemas.openxmlformats.org/presentationml/2006/ole">
            <p:oleObj spid="_x0000_s2051" name="Rovnice" r:id="rId5" imgW="2222500" imgH="393700" progId="Equation.3">
              <p:embed/>
            </p:oleObj>
          </a:graphicData>
        </a:graphic>
      </p:graphicFrame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555776" y="5817458"/>
            <a:ext cx="5040560" cy="707886"/>
          </a:xfrm>
          <a:prstGeom prst="rect">
            <a:avLst/>
          </a:prstGeom>
          <a:gradFill>
            <a:gsLst>
              <a:gs pos="0">
                <a:srgbClr val="FFEFD1"/>
              </a:gs>
              <a:gs pos="80000">
                <a:srgbClr val="F0EBD5">
                  <a:lumMod val="88000"/>
                </a:srgbClr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sk-SK" sz="2000" u="none" dirty="0">
                <a:solidFill>
                  <a:schemeClr val="tx2"/>
                </a:solidFill>
                <a:latin typeface="Comic Sans MS" panose="030F0702030302020204" pitchFamily="66" charset="0"/>
              </a:rPr>
              <a:t>Net magnetization in </a:t>
            </a:r>
            <a:r>
              <a:rPr lang="en-US" altLang="sk-SK" sz="2000" u="none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sample in </a:t>
            </a:r>
            <a:r>
              <a:rPr lang="en-US" altLang="sk-SK" sz="2000" u="none" dirty="0">
                <a:solidFill>
                  <a:schemeClr val="tx2"/>
                </a:solidFill>
                <a:latin typeface="Comic Sans MS" panose="030F0702030302020204" pitchFamily="66" charset="0"/>
              </a:rPr>
              <a:t>magnetic </a:t>
            </a:r>
            <a:r>
              <a:rPr lang="en-US" altLang="sk-SK" sz="2000" u="none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                                                  field </a:t>
            </a:r>
            <a:r>
              <a:rPr lang="en-US" altLang="sk-SK" sz="2000" u="none" dirty="0">
                <a:solidFill>
                  <a:schemeClr val="tx2"/>
                </a:solidFill>
                <a:latin typeface="Comic Sans MS" panose="030F0702030302020204" pitchFamily="66" charset="0"/>
              </a:rPr>
              <a:t>is </a:t>
            </a:r>
            <a:r>
              <a:rPr lang="en-US" altLang="sk-SK" sz="2000" u="none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an experimental </a:t>
            </a:r>
            <a:r>
              <a:rPr lang="en-US" altLang="sk-SK" sz="2000" u="none" dirty="0">
                <a:solidFill>
                  <a:schemeClr val="tx2"/>
                </a:solidFill>
                <a:latin typeface="Comic Sans MS" panose="030F0702030302020204" pitchFamily="66" charset="0"/>
              </a:rPr>
              <a:t>fact! </a:t>
            </a:r>
            <a:endParaRPr lang="sk-SK" altLang="sk-SK" sz="2000" u="none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 descr="bs-b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89" y="1844576"/>
            <a:ext cx="3019425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-pole-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0701"/>
            <a:ext cx="3333750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n-pole-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3333750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013277" y="3139976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4068589" y="2131914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4068589" y="3139976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4789314" y="1844576"/>
            <a:ext cx="358775" cy="1006475"/>
          </a:xfrm>
          <a:prstGeom prst="upArrow">
            <a:avLst>
              <a:gd name="adj1" fmla="val 50000"/>
              <a:gd name="adj2" fmla="val 7013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264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 build="p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Comic Sans MS" pitchFamily="66" charset="0"/>
              </a:rPr>
              <a:t>1.2 technical terms of MRI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73274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tx2"/>
                </a:solidFill>
                <a:latin typeface="Comic Sans MS" pitchFamily="66" charset="0"/>
              </a:rPr>
              <a:t>Relaxation – T1 and T2 time constants</a:t>
            </a:r>
            <a:endParaRPr lang="en-GB" sz="2000" b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212257" y="2173197"/>
            <a:ext cx="7680223" cy="2551947"/>
            <a:chOff x="2339" y="10006"/>
            <a:chExt cx="7200" cy="2234"/>
          </a:xfrm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2339" y="10006"/>
              <a:ext cx="7200" cy="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cxnSp>
          <p:nvCxnSpPr>
            <p:cNvPr id="7" name="AutoShape 6"/>
            <p:cNvCxnSpPr>
              <a:cxnSpLocks noChangeShapeType="1"/>
              <a:stCxn id="35" idx="0"/>
              <a:endCxn id="36" idx="0"/>
            </p:cNvCxnSpPr>
            <p:nvPr/>
          </p:nvCxnSpPr>
          <p:spPr bwMode="auto">
            <a:xfrm flipH="1" flipV="1">
              <a:off x="6481" y="10900"/>
              <a:ext cx="1" cy="5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cxnSp>
          <p:nvCxnSpPr>
            <p:cNvPr id="8" name="AutoShape 7"/>
            <p:cNvCxnSpPr>
              <a:cxnSpLocks noChangeShapeType="1"/>
              <a:stCxn id="16" idx="0"/>
              <a:endCxn id="20" idx="0"/>
            </p:cNvCxnSpPr>
            <p:nvPr/>
          </p:nvCxnSpPr>
          <p:spPr bwMode="auto">
            <a:xfrm flipH="1" flipV="1">
              <a:off x="7961" y="10751"/>
              <a:ext cx="1" cy="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</p:spPr>
        </p:cxn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832" y="10155"/>
              <a:ext cx="1480" cy="1936"/>
              <a:chOff x="2832" y="10155"/>
              <a:chExt cx="1480" cy="1936"/>
            </a:xfrm>
          </p:grpSpPr>
          <p:sp>
            <p:nvSpPr>
              <p:cNvPr id="66" name="Line 9"/>
              <p:cNvSpPr>
                <a:spLocks noChangeShapeType="1"/>
              </p:cNvSpPr>
              <p:nvPr/>
            </p:nvSpPr>
            <p:spPr bwMode="auto">
              <a:xfrm>
                <a:off x="3325" y="11495"/>
                <a:ext cx="78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7" name="Line 10"/>
              <p:cNvSpPr>
                <a:spLocks noChangeShapeType="1"/>
              </p:cNvSpPr>
              <p:nvPr/>
            </p:nvSpPr>
            <p:spPr bwMode="auto">
              <a:xfrm flipH="1">
                <a:off x="2931" y="11495"/>
                <a:ext cx="39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8" name="Line 11"/>
              <p:cNvSpPr>
                <a:spLocks noChangeShapeType="1"/>
              </p:cNvSpPr>
              <p:nvPr/>
            </p:nvSpPr>
            <p:spPr bwMode="auto">
              <a:xfrm flipV="1">
                <a:off x="3325" y="10304"/>
                <a:ext cx="1" cy="11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69" name="Oval 12"/>
              <p:cNvSpPr>
                <a:spLocks noChangeArrowheads="1"/>
              </p:cNvSpPr>
              <p:nvPr/>
            </p:nvSpPr>
            <p:spPr bwMode="auto">
              <a:xfrm>
                <a:off x="2832" y="11346"/>
                <a:ext cx="987" cy="29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70" name="AutoShape 13"/>
              <p:cNvCxnSpPr>
                <a:cxnSpLocks noChangeShapeType="1"/>
                <a:stCxn id="67" idx="0"/>
                <a:endCxn id="69" idx="4"/>
              </p:cNvCxnSpPr>
              <p:nvPr/>
            </p:nvCxnSpPr>
            <p:spPr bwMode="auto">
              <a:xfrm flipH="1">
                <a:off x="3325" y="11495"/>
                <a:ext cx="1" cy="1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1" name="AutoShape 14"/>
              <p:cNvCxnSpPr>
                <a:cxnSpLocks noChangeShapeType="1"/>
                <a:stCxn id="67" idx="0"/>
                <a:endCxn id="69" idx="5"/>
              </p:cNvCxnSpPr>
              <p:nvPr/>
            </p:nvCxnSpPr>
            <p:spPr bwMode="auto">
              <a:xfrm>
                <a:off x="3326" y="11495"/>
                <a:ext cx="348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2" name="AutoShape 15"/>
              <p:cNvCxnSpPr>
                <a:cxnSpLocks noChangeShapeType="1"/>
                <a:stCxn id="67" idx="0"/>
                <a:endCxn id="69" idx="7"/>
              </p:cNvCxnSpPr>
              <p:nvPr/>
            </p:nvCxnSpPr>
            <p:spPr bwMode="auto">
              <a:xfrm flipV="1">
                <a:off x="3326" y="11390"/>
                <a:ext cx="348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3" name="AutoShape 16"/>
              <p:cNvCxnSpPr>
                <a:cxnSpLocks noChangeShapeType="1"/>
                <a:stCxn id="67" idx="0"/>
                <a:endCxn id="69" idx="6"/>
              </p:cNvCxnSpPr>
              <p:nvPr/>
            </p:nvCxnSpPr>
            <p:spPr bwMode="auto">
              <a:xfrm>
                <a:off x="3326" y="11495"/>
                <a:ext cx="49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4" name="AutoShape 17"/>
              <p:cNvCxnSpPr>
                <a:cxnSpLocks noChangeShapeType="1"/>
                <a:stCxn id="68" idx="0"/>
                <a:endCxn id="69" idx="3"/>
              </p:cNvCxnSpPr>
              <p:nvPr/>
            </p:nvCxnSpPr>
            <p:spPr bwMode="auto">
              <a:xfrm flipH="1">
                <a:off x="2976" y="11495"/>
                <a:ext cx="34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5" name="AutoShape 18"/>
              <p:cNvCxnSpPr>
                <a:cxnSpLocks noChangeShapeType="1"/>
                <a:stCxn id="68" idx="0"/>
                <a:endCxn id="69" idx="2"/>
              </p:cNvCxnSpPr>
              <p:nvPr/>
            </p:nvCxnSpPr>
            <p:spPr bwMode="auto">
              <a:xfrm flipH="1">
                <a:off x="2832" y="11495"/>
                <a:ext cx="49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6" name="AutoShape 19"/>
              <p:cNvCxnSpPr>
                <a:cxnSpLocks noChangeShapeType="1"/>
                <a:stCxn id="68" idx="0"/>
                <a:endCxn id="69" idx="1"/>
              </p:cNvCxnSpPr>
              <p:nvPr/>
            </p:nvCxnSpPr>
            <p:spPr bwMode="auto">
              <a:xfrm flipH="1" flipV="1">
                <a:off x="2976" y="11390"/>
                <a:ext cx="34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77" name="AutoShape 20"/>
              <p:cNvCxnSpPr>
                <a:cxnSpLocks noChangeShapeType="1"/>
                <a:stCxn id="68" idx="0"/>
                <a:endCxn id="69" idx="0"/>
              </p:cNvCxnSpPr>
              <p:nvPr/>
            </p:nvCxnSpPr>
            <p:spPr bwMode="auto">
              <a:xfrm flipV="1">
                <a:off x="3325" y="11346"/>
                <a:ext cx="1" cy="1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78" name="Text Box 21"/>
              <p:cNvSpPr txBox="1">
                <a:spLocks noChangeArrowheads="1"/>
              </p:cNvSpPr>
              <p:nvPr/>
            </p:nvSpPr>
            <p:spPr bwMode="auto">
              <a:xfrm>
                <a:off x="3325" y="10155"/>
                <a:ext cx="39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z'</a:t>
                </a:r>
                <a:endParaRPr lang="sk-SK"/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3918" y="11495"/>
                <a:ext cx="3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y'</a:t>
                </a:r>
                <a:endParaRPr lang="sk-SK"/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2930" y="11793"/>
                <a:ext cx="4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x'</a:t>
                </a:r>
                <a:endParaRPr lang="sk-SK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4312" y="10155"/>
              <a:ext cx="1479" cy="1936"/>
              <a:chOff x="4312" y="10155"/>
              <a:chExt cx="1479" cy="1936"/>
            </a:xfrm>
          </p:grpSpPr>
          <p:sp>
            <p:nvSpPr>
              <p:cNvPr id="50" name="Line 25"/>
              <p:cNvSpPr>
                <a:spLocks noChangeShapeType="1"/>
              </p:cNvSpPr>
              <p:nvPr/>
            </p:nvSpPr>
            <p:spPr bwMode="auto">
              <a:xfrm>
                <a:off x="4805" y="11495"/>
                <a:ext cx="78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1" name="Line 26"/>
              <p:cNvSpPr>
                <a:spLocks noChangeShapeType="1"/>
              </p:cNvSpPr>
              <p:nvPr/>
            </p:nvSpPr>
            <p:spPr bwMode="auto">
              <a:xfrm flipH="1">
                <a:off x="4411" y="11495"/>
                <a:ext cx="394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2" name="Line 27"/>
              <p:cNvSpPr>
                <a:spLocks noChangeShapeType="1"/>
              </p:cNvSpPr>
              <p:nvPr/>
            </p:nvSpPr>
            <p:spPr bwMode="auto">
              <a:xfrm flipV="1">
                <a:off x="4805" y="10304"/>
                <a:ext cx="1" cy="11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53" name="Oval 28"/>
              <p:cNvSpPr>
                <a:spLocks noChangeArrowheads="1"/>
              </p:cNvSpPr>
              <p:nvPr/>
            </p:nvSpPr>
            <p:spPr bwMode="auto">
              <a:xfrm>
                <a:off x="4312" y="11197"/>
                <a:ext cx="986" cy="15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54" name="AutoShape 29"/>
              <p:cNvCxnSpPr>
                <a:cxnSpLocks noChangeShapeType="1"/>
                <a:stCxn id="52" idx="0"/>
                <a:endCxn id="53" idx="7"/>
              </p:cNvCxnSpPr>
              <p:nvPr/>
            </p:nvCxnSpPr>
            <p:spPr bwMode="auto">
              <a:xfrm flipV="1">
                <a:off x="4805" y="11219"/>
                <a:ext cx="348" cy="2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55" name="AutoShape 30"/>
              <p:cNvCxnSpPr>
                <a:cxnSpLocks noChangeShapeType="1"/>
                <a:stCxn id="52" idx="0"/>
                <a:endCxn id="53" idx="6"/>
              </p:cNvCxnSpPr>
              <p:nvPr/>
            </p:nvCxnSpPr>
            <p:spPr bwMode="auto">
              <a:xfrm flipV="1">
                <a:off x="4805" y="11272"/>
                <a:ext cx="493" cy="2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56" name="AutoShape 31"/>
              <p:cNvCxnSpPr>
                <a:cxnSpLocks noChangeShapeType="1"/>
                <a:stCxn id="52" idx="0"/>
                <a:endCxn id="53" idx="5"/>
              </p:cNvCxnSpPr>
              <p:nvPr/>
            </p:nvCxnSpPr>
            <p:spPr bwMode="auto">
              <a:xfrm flipV="1">
                <a:off x="4805" y="11325"/>
                <a:ext cx="348" cy="1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57" name="AutoShape 32"/>
              <p:cNvCxnSpPr>
                <a:cxnSpLocks noChangeShapeType="1"/>
                <a:stCxn id="52" idx="0"/>
                <a:endCxn id="53" idx="1"/>
              </p:cNvCxnSpPr>
              <p:nvPr/>
            </p:nvCxnSpPr>
            <p:spPr bwMode="auto">
              <a:xfrm flipH="1" flipV="1">
                <a:off x="4456" y="11219"/>
                <a:ext cx="349" cy="2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58" name="AutoShape 33"/>
              <p:cNvCxnSpPr>
                <a:cxnSpLocks noChangeShapeType="1"/>
                <a:stCxn id="52" idx="0"/>
                <a:endCxn id="53" idx="2"/>
              </p:cNvCxnSpPr>
              <p:nvPr/>
            </p:nvCxnSpPr>
            <p:spPr bwMode="auto">
              <a:xfrm flipH="1" flipV="1">
                <a:off x="4312" y="11272"/>
                <a:ext cx="493" cy="22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59" name="AutoShape 34"/>
              <p:cNvCxnSpPr>
                <a:cxnSpLocks noChangeShapeType="1"/>
                <a:stCxn id="52" idx="0"/>
                <a:endCxn id="53" idx="3"/>
              </p:cNvCxnSpPr>
              <p:nvPr/>
            </p:nvCxnSpPr>
            <p:spPr bwMode="auto">
              <a:xfrm flipH="1" flipV="1">
                <a:off x="4456" y="11325"/>
                <a:ext cx="349" cy="17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 flipV="1">
                <a:off x="4805" y="11197"/>
                <a:ext cx="2" cy="298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61" name="AutoShape 36"/>
              <p:cNvCxnSpPr>
                <a:cxnSpLocks noChangeShapeType="1"/>
                <a:stCxn id="60" idx="0"/>
                <a:endCxn id="53" idx="4"/>
              </p:cNvCxnSpPr>
              <p:nvPr/>
            </p:nvCxnSpPr>
            <p:spPr bwMode="auto">
              <a:xfrm flipV="1">
                <a:off x="4805" y="11347"/>
                <a:ext cx="1" cy="1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62" name="Text Box 37"/>
              <p:cNvSpPr txBox="1">
                <a:spLocks noChangeArrowheads="1"/>
              </p:cNvSpPr>
              <p:nvPr/>
            </p:nvSpPr>
            <p:spPr bwMode="auto">
              <a:xfrm>
                <a:off x="4805" y="10155"/>
                <a:ext cx="3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z'</a:t>
                </a:r>
                <a:endParaRPr lang="sk-SK"/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/>
            </p:nvSpPr>
            <p:spPr bwMode="auto">
              <a:xfrm>
                <a:off x="5397" y="11495"/>
                <a:ext cx="3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y'</a:t>
                </a:r>
                <a:endParaRPr lang="sk-SK"/>
              </a:p>
            </p:txBody>
          </p:sp>
          <p:sp>
            <p:nvSpPr>
              <p:cNvPr id="64" name="Text Box 39"/>
              <p:cNvSpPr txBox="1">
                <a:spLocks noChangeArrowheads="1"/>
              </p:cNvSpPr>
              <p:nvPr/>
            </p:nvSpPr>
            <p:spPr bwMode="auto">
              <a:xfrm>
                <a:off x="4411" y="11793"/>
                <a:ext cx="3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x'</a:t>
                </a:r>
                <a:endParaRPr lang="sk-SK"/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/>
            </p:nvSpPr>
            <p:spPr bwMode="auto">
              <a:xfrm>
                <a:off x="4410" y="10900"/>
                <a:ext cx="493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b="1" dirty="0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sk-SK" sz="800" b="1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z</a:t>
                </a:r>
                <a:endParaRPr lang="sk-SK" dirty="0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6087" y="10155"/>
              <a:ext cx="1285" cy="1936"/>
              <a:chOff x="6087" y="10155"/>
              <a:chExt cx="1285" cy="1936"/>
            </a:xfrm>
          </p:grpSpPr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6481" y="10304"/>
                <a:ext cx="3" cy="1193"/>
                <a:chOff x="3917" y="11347"/>
                <a:chExt cx="3" cy="1193"/>
              </a:xfrm>
            </p:grpSpPr>
            <p:sp>
              <p:nvSpPr>
                <p:cNvPr id="4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17" y="11347"/>
                  <a:ext cx="0" cy="11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grpSp>
              <p:nvGrpSpPr>
                <p:cNvPr id="12" name="Group 44"/>
                <p:cNvGrpSpPr>
                  <a:grpSpLocks/>
                </p:cNvGrpSpPr>
                <p:nvPr/>
              </p:nvGrpSpPr>
              <p:grpSpPr bwMode="auto">
                <a:xfrm>
                  <a:off x="3917" y="11794"/>
                  <a:ext cx="3" cy="746"/>
                  <a:chOff x="4509" y="11794"/>
                  <a:chExt cx="2" cy="747"/>
                </a:xfrm>
              </p:grpSpPr>
              <p:sp>
                <p:nvSpPr>
                  <p:cNvPr id="48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9" y="11794"/>
                    <a:ext cx="2" cy="744"/>
                  </a:xfrm>
                  <a:prstGeom prst="line">
                    <a:avLst/>
                  </a:prstGeom>
                  <a:noFill/>
                  <a:ln w="12700">
                    <a:solidFill>
                      <a:srgbClr val="993300"/>
                    </a:solidFill>
                    <a:round/>
                    <a:headEnd/>
                    <a:tailEnd type="stealth" w="sm" len="med"/>
                  </a:ln>
                </p:spPr>
                <p:txBody>
                  <a:bodyPr/>
                  <a:lstStyle/>
                  <a:p>
                    <a:endParaRPr lang="sk-SK"/>
                  </a:p>
                </p:txBody>
              </p:sp>
              <p:cxnSp>
                <p:nvCxnSpPr>
                  <p:cNvPr id="49" name="AutoShape 4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4509" y="12091"/>
                    <a:ext cx="2" cy="45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</p:grpSp>
          </p:grpSp>
          <p:sp>
            <p:nvSpPr>
              <p:cNvPr id="33" name="Text Box 47"/>
              <p:cNvSpPr txBox="1">
                <a:spLocks noChangeArrowheads="1"/>
              </p:cNvSpPr>
              <p:nvPr/>
            </p:nvSpPr>
            <p:spPr bwMode="auto">
              <a:xfrm>
                <a:off x="6382" y="10155"/>
                <a:ext cx="39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1000">
                    <a:latin typeface="Times New Roman" pitchFamily="18" charset="0"/>
                  </a:rPr>
                  <a:t> </a:t>
                </a:r>
                <a:r>
                  <a:rPr lang="sk-SK" sz="800" i="1">
                    <a:latin typeface="Times New Roman" pitchFamily="18" charset="0"/>
                  </a:rPr>
                  <a:t> z</a:t>
                </a:r>
                <a:r>
                  <a:rPr lang="en-US" sz="800" i="1">
                    <a:latin typeface="Times New Roman" pitchFamily="18" charset="0"/>
                  </a:rPr>
                  <a:t>'</a:t>
                </a:r>
                <a:endParaRPr lang="sk-SK"/>
              </a:p>
            </p:txBody>
          </p:sp>
          <p:sp>
            <p:nvSpPr>
              <p:cNvPr id="34" name="Line 48"/>
              <p:cNvSpPr>
                <a:spLocks noChangeShapeType="1"/>
              </p:cNvSpPr>
              <p:nvPr/>
            </p:nvSpPr>
            <p:spPr bwMode="auto">
              <a:xfrm>
                <a:off x="6482" y="11495"/>
                <a:ext cx="79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5" name="Line 49"/>
              <p:cNvSpPr>
                <a:spLocks noChangeShapeType="1"/>
              </p:cNvSpPr>
              <p:nvPr/>
            </p:nvSpPr>
            <p:spPr bwMode="auto">
              <a:xfrm flipH="1">
                <a:off x="6087" y="11495"/>
                <a:ext cx="395" cy="4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auto">
              <a:xfrm>
                <a:off x="6087" y="10900"/>
                <a:ext cx="788" cy="14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37" name="AutoShape 51"/>
              <p:cNvCxnSpPr>
                <a:cxnSpLocks noChangeShapeType="1"/>
                <a:endCxn id="36" idx="2"/>
              </p:cNvCxnSpPr>
              <p:nvPr/>
            </p:nvCxnSpPr>
            <p:spPr bwMode="auto">
              <a:xfrm flipH="1" flipV="1">
                <a:off x="6087" y="10974"/>
                <a:ext cx="395" cy="5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38" name="AutoShape 52"/>
              <p:cNvCxnSpPr>
                <a:cxnSpLocks noChangeShapeType="1"/>
                <a:stCxn id="35" idx="0"/>
                <a:endCxn id="36" idx="6"/>
              </p:cNvCxnSpPr>
              <p:nvPr/>
            </p:nvCxnSpPr>
            <p:spPr bwMode="auto">
              <a:xfrm flipV="1">
                <a:off x="6482" y="10974"/>
                <a:ext cx="393" cy="52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39" name="AutoShape 53"/>
              <p:cNvCxnSpPr>
                <a:cxnSpLocks noChangeShapeType="1"/>
                <a:stCxn id="35" idx="0"/>
                <a:endCxn id="36" idx="7"/>
              </p:cNvCxnSpPr>
              <p:nvPr/>
            </p:nvCxnSpPr>
            <p:spPr bwMode="auto">
              <a:xfrm flipV="1">
                <a:off x="6482" y="10922"/>
                <a:ext cx="278" cy="5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40" name="AutoShape 54"/>
              <p:cNvCxnSpPr>
                <a:cxnSpLocks noChangeShapeType="1"/>
                <a:stCxn id="35" idx="0"/>
                <a:endCxn id="36" idx="1"/>
              </p:cNvCxnSpPr>
              <p:nvPr/>
            </p:nvCxnSpPr>
            <p:spPr bwMode="auto">
              <a:xfrm flipH="1" flipV="1">
                <a:off x="6202" y="10922"/>
                <a:ext cx="280" cy="5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41" name="AutoShape 55"/>
              <p:cNvCxnSpPr>
                <a:cxnSpLocks noChangeShapeType="1"/>
                <a:stCxn id="35" idx="0"/>
                <a:endCxn id="36" idx="3"/>
              </p:cNvCxnSpPr>
              <p:nvPr/>
            </p:nvCxnSpPr>
            <p:spPr bwMode="auto">
              <a:xfrm flipH="1" flipV="1">
                <a:off x="6202" y="11026"/>
                <a:ext cx="280" cy="4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42" name="AutoShape 56"/>
              <p:cNvCxnSpPr>
                <a:cxnSpLocks noChangeShapeType="1"/>
                <a:stCxn id="35" idx="0"/>
                <a:endCxn id="36" idx="5"/>
              </p:cNvCxnSpPr>
              <p:nvPr/>
            </p:nvCxnSpPr>
            <p:spPr bwMode="auto">
              <a:xfrm flipV="1">
                <a:off x="6482" y="11026"/>
                <a:ext cx="278" cy="46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43" name="Text Box 57"/>
              <p:cNvSpPr txBox="1">
                <a:spLocks noChangeArrowheads="1"/>
              </p:cNvSpPr>
              <p:nvPr/>
            </p:nvSpPr>
            <p:spPr bwMode="auto">
              <a:xfrm>
                <a:off x="6975" y="11495"/>
                <a:ext cx="39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y'</a:t>
                </a:r>
                <a:endParaRPr lang="sk-SK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6087" y="11793"/>
                <a:ext cx="394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i="1">
                    <a:latin typeface="Times New Roman" pitchFamily="18" charset="0"/>
                  </a:rPr>
                  <a:t>x'</a:t>
                </a:r>
                <a:endParaRPr lang="sk-SK"/>
              </a:p>
            </p:txBody>
          </p:sp>
          <p:sp>
            <p:nvSpPr>
              <p:cNvPr id="45" name="Text Box 59"/>
              <p:cNvSpPr txBox="1">
                <a:spLocks noChangeArrowheads="1"/>
              </p:cNvSpPr>
              <p:nvPr/>
            </p:nvSpPr>
            <p:spPr bwMode="auto">
              <a:xfrm>
                <a:off x="6087" y="10602"/>
                <a:ext cx="491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800" b="1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sk-SK" sz="8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z</a:t>
                </a:r>
                <a:endParaRPr lang="sk-SK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>
              <a:off x="7566" y="10155"/>
              <a:ext cx="1381" cy="1936"/>
              <a:chOff x="7566" y="10155"/>
              <a:chExt cx="1381" cy="1936"/>
            </a:xfrm>
          </p:grpSpPr>
          <p:sp>
            <p:nvSpPr>
              <p:cNvPr id="16" name="Line 61"/>
              <p:cNvSpPr>
                <a:spLocks noChangeShapeType="1"/>
              </p:cNvSpPr>
              <p:nvPr/>
            </p:nvSpPr>
            <p:spPr bwMode="auto">
              <a:xfrm flipV="1">
                <a:off x="7961" y="10304"/>
                <a:ext cx="1" cy="11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9" name="Group 62"/>
              <p:cNvGrpSpPr>
                <a:grpSpLocks/>
              </p:cNvGrpSpPr>
              <p:nvPr/>
            </p:nvGrpSpPr>
            <p:grpSpPr bwMode="auto">
              <a:xfrm>
                <a:off x="7566" y="10155"/>
                <a:ext cx="1381" cy="1936"/>
                <a:chOff x="7566" y="10155"/>
                <a:chExt cx="1381" cy="1936"/>
              </a:xfrm>
            </p:grpSpPr>
            <p:sp>
              <p:nvSpPr>
                <p:cNvPr id="1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7961" y="10453"/>
                  <a:ext cx="0" cy="1042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grpSp>
              <p:nvGrpSpPr>
                <p:cNvPr id="32" name="Group 64"/>
                <p:cNvGrpSpPr>
                  <a:grpSpLocks/>
                </p:cNvGrpSpPr>
                <p:nvPr/>
              </p:nvGrpSpPr>
              <p:grpSpPr bwMode="auto">
                <a:xfrm>
                  <a:off x="7566" y="10155"/>
                  <a:ext cx="1381" cy="1936"/>
                  <a:chOff x="7566" y="10155"/>
                  <a:chExt cx="1381" cy="1936"/>
                </a:xfrm>
              </p:grpSpPr>
              <p:sp>
                <p:nvSpPr>
                  <p:cNvPr id="20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7763" y="10751"/>
                    <a:ext cx="395" cy="14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2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7961" y="11495"/>
                    <a:ext cx="78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  <p:txBody>
                  <a:bodyPr/>
                  <a:lstStyle/>
                  <a:p>
                    <a:endParaRPr lang="sk-SK"/>
                  </a:p>
                </p:txBody>
              </p:sp>
              <p:sp>
                <p:nvSpPr>
                  <p:cNvPr id="22" name="Line 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567" y="11495"/>
                    <a:ext cx="394" cy="44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 type="stealth" w="med" len="med"/>
                  </a:ln>
                </p:spPr>
                <p:txBody>
                  <a:bodyPr/>
                  <a:lstStyle/>
                  <a:p>
                    <a:endParaRPr lang="sk-SK"/>
                  </a:p>
                </p:txBody>
              </p:sp>
              <p:cxnSp>
                <p:nvCxnSpPr>
                  <p:cNvPr id="23" name="AutoShape 68"/>
                  <p:cNvCxnSpPr>
                    <a:cxnSpLocks noChangeShapeType="1"/>
                    <a:stCxn id="21" idx="0"/>
                    <a:endCxn id="20" idx="7"/>
                  </p:cNvCxnSpPr>
                  <p:nvPr/>
                </p:nvCxnSpPr>
                <p:spPr bwMode="auto">
                  <a:xfrm flipV="1">
                    <a:off x="7961" y="10773"/>
                    <a:ext cx="139" cy="72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  <p:cxnSp>
                <p:nvCxnSpPr>
                  <p:cNvPr id="24" name="AutoShape 69"/>
                  <p:cNvCxnSpPr>
                    <a:cxnSpLocks noChangeShapeType="1"/>
                    <a:stCxn id="16" idx="0"/>
                    <a:endCxn id="20" idx="6"/>
                  </p:cNvCxnSpPr>
                  <p:nvPr/>
                </p:nvCxnSpPr>
                <p:spPr bwMode="auto">
                  <a:xfrm flipV="1">
                    <a:off x="7961" y="10825"/>
                    <a:ext cx="197" cy="6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  <p:cxnSp>
                <p:nvCxnSpPr>
                  <p:cNvPr id="25" name="AutoShape 70"/>
                  <p:cNvCxnSpPr>
                    <a:cxnSpLocks noChangeShapeType="1"/>
                    <a:stCxn id="16" idx="0"/>
                    <a:endCxn id="20" idx="1"/>
                  </p:cNvCxnSpPr>
                  <p:nvPr/>
                </p:nvCxnSpPr>
                <p:spPr bwMode="auto">
                  <a:xfrm flipH="1" flipV="1">
                    <a:off x="7820" y="10772"/>
                    <a:ext cx="141" cy="72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  <p:cxnSp>
                <p:nvCxnSpPr>
                  <p:cNvPr id="26" name="AutoShape 71"/>
                  <p:cNvCxnSpPr>
                    <a:cxnSpLocks noChangeShapeType="1"/>
                    <a:stCxn id="16" idx="0"/>
                    <a:endCxn id="20" idx="2"/>
                  </p:cNvCxnSpPr>
                  <p:nvPr/>
                </p:nvCxnSpPr>
                <p:spPr bwMode="auto">
                  <a:xfrm flipH="1" flipV="1">
                    <a:off x="7763" y="10825"/>
                    <a:ext cx="198" cy="67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  <p:cxnSp>
                <p:nvCxnSpPr>
                  <p:cNvPr id="27" name="AutoShape 72"/>
                  <p:cNvCxnSpPr>
                    <a:cxnSpLocks noChangeShapeType="1"/>
                    <a:stCxn id="18" idx="0"/>
                    <a:endCxn id="20" idx="4"/>
                  </p:cNvCxnSpPr>
                  <p:nvPr/>
                </p:nvCxnSpPr>
                <p:spPr bwMode="auto">
                  <a:xfrm flipV="1">
                    <a:off x="7961" y="10900"/>
                    <a:ext cx="1" cy="5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stealth" w="sm" len="med"/>
                  </a:ln>
                </p:spPr>
              </p:cxnSp>
              <p:sp>
                <p:nvSpPr>
                  <p:cNvPr id="28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61" y="10155"/>
                    <a:ext cx="394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sk-SK" sz="800" i="1">
                        <a:latin typeface="Times New Roman" pitchFamily="18" charset="0"/>
                      </a:rPr>
                      <a:t>z'</a:t>
                    </a:r>
                    <a:endParaRPr lang="sk-SK"/>
                  </a:p>
                </p:txBody>
              </p:sp>
              <p:sp>
                <p:nvSpPr>
                  <p:cNvPr id="29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2" y="11495"/>
                    <a:ext cx="395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sk-SK" sz="800" i="1">
                        <a:latin typeface="Times New Roman" pitchFamily="18" charset="0"/>
                      </a:rPr>
                      <a:t>y'</a:t>
                    </a:r>
                    <a:endParaRPr lang="sk-SK"/>
                  </a:p>
                </p:txBody>
              </p:sp>
              <p:sp>
                <p:nvSpPr>
                  <p:cNvPr id="30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66" y="11793"/>
                    <a:ext cx="395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sk-SK" sz="800" i="1">
                        <a:latin typeface="Times New Roman" pitchFamily="18" charset="0"/>
                      </a:rPr>
                      <a:t>x'</a:t>
                    </a:r>
                    <a:endParaRPr lang="sk-SK"/>
                  </a:p>
                </p:txBody>
              </p:sp>
              <p:sp>
                <p:nvSpPr>
                  <p:cNvPr id="31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66" y="10304"/>
                    <a:ext cx="494" cy="2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sk-SK" sz="800" b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sk-SK" sz="800" b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z</a:t>
                    </a:r>
                    <a:endParaRPr lang="sk-SK"/>
                  </a:p>
                </p:txBody>
              </p:sp>
            </p:grpSp>
          </p:grpSp>
        </p:grpSp>
        <p:sp>
          <p:nvSpPr>
            <p:cNvPr id="13" name="Line 77"/>
            <p:cNvSpPr>
              <a:spLocks noChangeShapeType="1"/>
            </p:cNvSpPr>
            <p:nvPr/>
          </p:nvSpPr>
          <p:spPr bwMode="auto">
            <a:xfrm>
              <a:off x="3917" y="10900"/>
              <a:ext cx="395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5495" y="10900"/>
              <a:ext cx="395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5" name="Line 79"/>
            <p:cNvSpPr>
              <a:spLocks noChangeShapeType="1"/>
            </p:cNvSpPr>
            <p:nvPr/>
          </p:nvSpPr>
          <p:spPr bwMode="auto">
            <a:xfrm>
              <a:off x="7073" y="10900"/>
              <a:ext cx="395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1032285" y="2564904"/>
            <a:ext cx="515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T1</a:t>
            </a:r>
            <a:r>
              <a:rPr lang="sk-SK" b="1" u="sng" dirty="0" smtClean="0"/>
              <a:t> </a:t>
            </a:r>
          </a:p>
        </p:txBody>
      </p:sp>
      <p:grpSp>
        <p:nvGrpSpPr>
          <p:cNvPr id="47" name="Group 4"/>
          <p:cNvGrpSpPr>
            <a:grpSpLocks noChangeAspect="1"/>
          </p:cNvGrpSpPr>
          <p:nvPr/>
        </p:nvGrpSpPr>
        <p:grpSpPr bwMode="auto">
          <a:xfrm>
            <a:off x="1198218" y="4581128"/>
            <a:ext cx="8198318" cy="2190274"/>
            <a:chOff x="2339" y="4385"/>
            <a:chExt cx="7200" cy="1936"/>
          </a:xfrm>
        </p:grpSpPr>
        <p:sp>
          <p:nvSpPr>
            <p:cNvPr id="83" name="AutoShape 5"/>
            <p:cNvSpPr>
              <a:spLocks noChangeAspect="1" noChangeArrowheads="1"/>
            </p:cNvSpPr>
            <p:nvPr/>
          </p:nvSpPr>
          <p:spPr bwMode="auto">
            <a:xfrm>
              <a:off x="2339" y="4385"/>
              <a:ext cx="7200" cy="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4" name="Oval 6"/>
            <p:cNvSpPr>
              <a:spLocks noChangeArrowheads="1"/>
            </p:cNvSpPr>
            <p:nvPr/>
          </p:nvSpPr>
          <p:spPr bwMode="auto">
            <a:xfrm>
              <a:off x="7666" y="5279"/>
              <a:ext cx="986" cy="59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2635" y="6024"/>
              <a:ext cx="39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900" i="1">
                  <a:latin typeface="Times New Roman" pitchFamily="18" charset="0"/>
                </a:rPr>
                <a:t>x'</a:t>
              </a:r>
              <a:endParaRPr lang="sk-SK"/>
            </a:p>
          </p:txBody>
        </p:sp>
        <p:grpSp>
          <p:nvGrpSpPr>
            <p:cNvPr id="82" name="Group 8"/>
            <p:cNvGrpSpPr>
              <a:grpSpLocks/>
            </p:cNvGrpSpPr>
            <p:nvPr/>
          </p:nvGrpSpPr>
          <p:grpSpPr bwMode="auto">
            <a:xfrm>
              <a:off x="2536" y="4385"/>
              <a:ext cx="1776" cy="1788"/>
              <a:chOff x="2536" y="4385"/>
              <a:chExt cx="1776" cy="1788"/>
            </a:xfrm>
          </p:grpSpPr>
          <p:cxnSp>
            <p:nvCxnSpPr>
              <p:cNvPr id="146" name="AutoShape 9"/>
              <p:cNvCxnSpPr>
                <a:cxnSpLocks noChangeShapeType="1"/>
              </p:cNvCxnSpPr>
              <p:nvPr/>
            </p:nvCxnSpPr>
            <p:spPr bwMode="auto">
              <a:xfrm>
                <a:off x="3029" y="5577"/>
                <a:ext cx="49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</p:cxnSp>
          <p:grpSp>
            <p:nvGrpSpPr>
              <p:cNvPr id="86" name="Group 10"/>
              <p:cNvGrpSpPr>
                <a:grpSpLocks/>
              </p:cNvGrpSpPr>
              <p:nvPr/>
            </p:nvGrpSpPr>
            <p:grpSpPr bwMode="auto">
              <a:xfrm>
                <a:off x="2536" y="4385"/>
                <a:ext cx="1776" cy="1788"/>
                <a:chOff x="2536" y="4385"/>
                <a:chExt cx="1776" cy="1788"/>
              </a:xfrm>
            </p:grpSpPr>
            <p:sp>
              <p:nvSpPr>
                <p:cNvPr id="14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031" y="4535"/>
                  <a:ext cx="1" cy="10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49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635" y="5577"/>
                  <a:ext cx="396" cy="5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50" name="Oval 13"/>
                <p:cNvSpPr>
                  <a:spLocks noChangeArrowheads="1"/>
                </p:cNvSpPr>
                <p:nvPr/>
              </p:nvSpPr>
              <p:spPr bwMode="auto">
                <a:xfrm>
                  <a:off x="2536" y="5279"/>
                  <a:ext cx="986" cy="59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51" name="Line 14"/>
                <p:cNvSpPr>
                  <a:spLocks noChangeShapeType="1"/>
                </p:cNvSpPr>
                <p:nvPr/>
              </p:nvSpPr>
              <p:spPr bwMode="auto">
                <a:xfrm>
                  <a:off x="3031" y="5577"/>
                  <a:ext cx="108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52" name="Line 15"/>
                <p:cNvSpPr>
                  <a:spLocks noChangeShapeType="1"/>
                </p:cNvSpPr>
                <p:nvPr/>
              </p:nvSpPr>
              <p:spPr bwMode="auto">
                <a:xfrm>
                  <a:off x="3029" y="5577"/>
                  <a:ext cx="789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5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029" y="4385"/>
                  <a:ext cx="396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sk-SK" sz="900" i="1">
                      <a:latin typeface="Times New Roman" pitchFamily="18" charset="0"/>
                    </a:rPr>
                    <a:t>z</a:t>
                  </a:r>
                  <a:r>
                    <a:rPr lang="en-US" sz="900" i="1">
                      <a:latin typeface="Times New Roman" pitchFamily="18" charset="0"/>
                    </a:rPr>
                    <a:t>'</a:t>
                  </a:r>
                  <a:endParaRPr lang="sk-SK"/>
                </a:p>
              </p:txBody>
            </p:sp>
            <p:sp>
              <p:nvSpPr>
                <p:cNvPr id="15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917" y="5577"/>
                  <a:ext cx="395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 i="1">
                      <a:latin typeface="Times New Roman" pitchFamily="18" charset="0"/>
                    </a:rPr>
                    <a:t>y'</a:t>
                  </a:r>
                  <a:endParaRPr lang="sk-SK"/>
                </a:p>
              </p:txBody>
            </p:sp>
            <p:sp>
              <p:nvSpPr>
                <p:cNvPr id="15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720" y="5279"/>
                  <a:ext cx="493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r>
                    <a:rPr lang="en-US" sz="900" b="1" i="1" baseline="-25000">
                      <a:solidFill>
                        <a:srgbClr val="FF0000"/>
                      </a:solidFill>
                      <a:latin typeface="Times New Roman" pitchFamily="18" charset="0"/>
                    </a:rPr>
                    <a:t>xy</a:t>
                  </a:r>
                  <a:endParaRPr lang="sk-SK"/>
                </a:p>
              </p:txBody>
            </p:sp>
            <p:sp>
              <p:nvSpPr>
                <p:cNvPr id="15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25" y="5279"/>
                  <a:ext cx="493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sk-SK" sz="900" b="1" i="1">
                      <a:latin typeface="Times New Roman" pitchFamily="18" charset="0"/>
                    </a:rPr>
                    <a:t>   µ</a:t>
                  </a:r>
                  <a:endParaRPr lang="sk-SK"/>
                </a:p>
              </p:txBody>
            </p:sp>
          </p:grpSp>
        </p:grpSp>
        <p:grpSp>
          <p:nvGrpSpPr>
            <p:cNvPr id="87" name="Group 20"/>
            <p:cNvGrpSpPr>
              <a:grpSpLocks/>
            </p:cNvGrpSpPr>
            <p:nvPr/>
          </p:nvGrpSpPr>
          <p:grpSpPr bwMode="auto">
            <a:xfrm>
              <a:off x="4312" y="4385"/>
              <a:ext cx="1579" cy="1935"/>
              <a:chOff x="4410" y="4534"/>
              <a:chExt cx="1579" cy="1935"/>
            </a:xfrm>
          </p:grpSpPr>
          <p:cxnSp>
            <p:nvCxnSpPr>
              <p:cNvPr id="127" name="AutoShape 21"/>
              <p:cNvCxnSpPr>
                <a:cxnSpLocks noChangeShapeType="1"/>
              </p:cNvCxnSpPr>
              <p:nvPr/>
            </p:nvCxnSpPr>
            <p:spPr bwMode="auto">
              <a:xfrm>
                <a:off x="4903" y="5726"/>
                <a:ext cx="49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grpSp>
            <p:nvGrpSpPr>
              <p:cNvPr id="88" name="Group 22"/>
              <p:cNvGrpSpPr>
                <a:grpSpLocks/>
              </p:cNvGrpSpPr>
              <p:nvPr/>
            </p:nvGrpSpPr>
            <p:grpSpPr bwMode="auto">
              <a:xfrm>
                <a:off x="4410" y="4534"/>
                <a:ext cx="1579" cy="1935"/>
                <a:chOff x="4409" y="4385"/>
                <a:chExt cx="1579" cy="1935"/>
              </a:xfrm>
            </p:grpSpPr>
            <p:sp>
              <p:nvSpPr>
                <p:cNvPr id="12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4903" y="4535"/>
                  <a:ext cx="1" cy="10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507" y="5577"/>
                  <a:ext cx="396" cy="5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1" name="Oval 25"/>
                <p:cNvSpPr>
                  <a:spLocks noChangeArrowheads="1"/>
                </p:cNvSpPr>
                <p:nvPr/>
              </p:nvSpPr>
              <p:spPr bwMode="auto">
                <a:xfrm>
                  <a:off x="4409" y="5279"/>
                  <a:ext cx="986" cy="59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2" name="Line 26"/>
                <p:cNvSpPr>
                  <a:spLocks noChangeShapeType="1"/>
                </p:cNvSpPr>
                <p:nvPr/>
              </p:nvSpPr>
              <p:spPr bwMode="auto">
                <a:xfrm>
                  <a:off x="4903" y="5577"/>
                  <a:ext cx="887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cxnSp>
              <p:nvCxnSpPr>
                <p:cNvPr id="13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03" y="5366"/>
                  <a:ext cx="346" cy="21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</p:cxnSp>
            <p:cxnSp>
              <p:nvCxnSpPr>
                <p:cNvPr id="134" name="AutoShape 28"/>
                <p:cNvCxnSpPr>
                  <a:cxnSpLocks noChangeShapeType="1"/>
                  <a:endCxn id="131" idx="5"/>
                </p:cNvCxnSpPr>
                <p:nvPr/>
              </p:nvCxnSpPr>
              <p:spPr bwMode="auto">
                <a:xfrm>
                  <a:off x="4903" y="5577"/>
                  <a:ext cx="347" cy="21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</p:cxnSp>
            <p:sp>
              <p:nvSpPr>
                <p:cNvPr id="13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901" y="5279"/>
                  <a:ext cx="99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6" name="Line 30"/>
                <p:cNvSpPr>
                  <a:spLocks noChangeShapeType="1"/>
                </p:cNvSpPr>
                <p:nvPr/>
              </p:nvSpPr>
              <p:spPr bwMode="auto">
                <a:xfrm>
                  <a:off x="4901" y="5577"/>
                  <a:ext cx="99" cy="2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cxnSp>
              <p:nvCxnSpPr>
                <p:cNvPr id="137" name="AutoShape 31"/>
                <p:cNvCxnSpPr>
                  <a:cxnSpLocks noChangeShapeType="1"/>
                  <a:endCxn id="131" idx="0"/>
                </p:cNvCxnSpPr>
                <p:nvPr/>
              </p:nvCxnSpPr>
              <p:spPr bwMode="auto">
                <a:xfrm flipV="1">
                  <a:off x="4894" y="5279"/>
                  <a:ext cx="9" cy="29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</p:cxnSp>
            <p:sp>
              <p:nvSpPr>
                <p:cNvPr id="138" name="Line 32"/>
                <p:cNvSpPr>
                  <a:spLocks noChangeShapeType="1"/>
                </p:cNvSpPr>
                <p:nvPr/>
              </p:nvSpPr>
              <p:spPr bwMode="auto">
                <a:xfrm>
                  <a:off x="4903" y="5577"/>
                  <a:ext cx="395" cy="1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3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903" y="5428"/>
                  <a:ext cx="395" cy="1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4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903" y="5577"/>
                  <a:ext cx="592" cy="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4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903" y="4385"/>
                  <a:ext cx="396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 i="1">
                      <a:latin typeface="Times New Roman" pitchFamily="18" charset="0"/>
                    </a:rPr>
                    <a:t>z'</a:t>
                  </a:r>
                  <a:endParaRPr lang="sk-SK"/>
                </a:p>
              </p:txBody>
            </p:sp>
            <p:sp>
              <p:nvSpPr>
                <p:cNvPr id="14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509" y="6024"/>
                  <a:ext cx="394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 i="1">
                      <a:latin typeface="Times New Roman" pitchFamily="18" charset="0"/>
                    </a:rPr>
                    <a:t>x'</a:t>
                  </a:r>
                  <a:endParaRPr lang="sk-SK"/>
                </a:p>
              </p:txBody>
            </p:sp>
            <p:sp>
              <p:nvSpPr>
                <p:cNvPr id="14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594" y="5577"/>
                  <a:ext cx="394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>
                      <a:latin typeface="Times New Roman" pitchFamily="18" charset="0"/>
                    </a:rPr>
                    <a:t>y'</a:t>
                  </a:r>
                  <a:endParaRPr lang="sk-SK"/>
                </a:p>
              </p:txBody>
            </p:sp>
            <p:sp>
              <p:nvSpPr>
                <p:cNvPr id="1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298" y="5279"/>
                  <a:ext cx="492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900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r>
                    <a:rPr lang="en-US" sz="900" b="1" i="1" baseline="-25000">
                      <a:solidFill>
                        <a:srgbClr val="FF0000"/>
                      </a:solidFill>
                      <a:latin typeface="Times New Roman" pitchFamily="18" charset="0"/>
                    </a:rPr>
                    <a:t>xy</a:t>
                  </a:r>
                  <a:endParaRPr lang="sk-SK"/>
                </a:p>
              </p:txBody>
            </p:sp>
            <p:sp>
              <p:nvSpPr>
                <p:cNvPr id="14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101" y="4981"/>
                  <a:ext cx="296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sk-SK" sz="900" b="1" i="1">
                      <a:latin typeface="Times New Roman" pitchFamily="18" charset="0"/>
                    </a:rPr>
                    <a:t>µ</a:t>
                  </a:r>
                  <a:endParaRPr lang="sk-SK" sz="900" b="1" i="1">
                    <a:latin typeface="MS Shell Dlg 2" charset="-18"/>
                  </a:endParaRPr>
                </a:p>
                <a:p>
                  <a:endParaRPr lang="sk-SK"/>
                </a:p>
              </p:txBody>
            </p:sp>
          </p:grpSp>
        </p:grpSp>
        <p:grpSp>
          <p:nvGrpSpPr>
            <p:cNvPr id="89" name="Group 40"/>
            <p:cNvGrpSpPr>
              <a:grpSpLocks/>
            </p:cNvGrpSpPr>
            <p:nvPr/>
          </p:nvGrpSpPr>
          <p:grpSpPr bwMode="auto">
            <a:xfrm>
              <a:off x="5890" y="4385"/>
              <a:ext cx="1581" cy="1933"/>
              <a:chOff x="5888" y="4385"/>
              <a:chExt cx="1581" cy="1933"/>
            </a:xfrm>
          </p:grpSpPr>
          <p:sp>
            <p:nvSpPr>
              <p:cNvPr id="109" name="Line 41"/>
              <p:cNvSpPr>
                <a:spLocks noChangeShapeType="1"/>
              </p:cNvSpPr>
              <p:nvPr/>
            </p:nvSpPr>
            <p:spPr bwMode="auto">
              <a:xfrm flipV="1">
                <a:off x="6383" y="4535"/>
                <a:ext cx="1" cy="10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0" name="Line 42"/>
              <p:cNvSpPr>
                <a:spLocks noChangeShapeType="1"/>
              </p:cNvSpPr>
              <p:nvPr/>
            </p:nvSpPr>
            <p:spPr bwMode="auto">
              <a:xfrm flipH="1">
                <a:off x="5987" y="5577"/>
                <a:ext cx="396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1" name="Oval 43"/>
              <p:cNvSpPr>
                <a:spLocks noChangeArrowheads="1"/>
              </p:cNvSpPr>
              <p:nvPr/>
            </p:nvSpPr>
            <p:spPr bwMode="auto">
              <a:xfrm>
                <a:off x="5888" y="5279"/>
                <a:ext cx="986" cy="596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2" name="Line 44"/>
              <p:cNvSpPr>
                <a:spLocks noChangeShapeType="1"/>
              </p:cNvSpPr>
              <p:nvPr/>
            </p:nvSpPr>
            <p:spPr bwMode="auto">
              <a:xfrm>
                <a:off x="6383" y="5577"/>
                <a:ext cx="88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113" name="AutoShape 45"/>
              <p:cNvCxnSpPr>
                <a:cxnSpLocks noChangeShapeType="1"/>
                <a:endCxn id="111" idx="7"/>
              </p:cNvCxnSpPr>
              <p:nvPr/>
            </p:nvCxnSpPr>
            <p:spPr bwMode="auto">
              <a:xfrm flipV="1">
                <a:off x="6384" y="5366"/>
                <a:ext cx="346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14" name="AutoShape 46"/>
              <p:cNvCxnSpPr>
                <a:cxnSpLocks noChangeShapeType="1"/>
                <a:endCxn id="111" idx="5"/>
              </p:cNvCxnSpPr>
              <p:nvPr/>
            </p:nvCxnSpPr>
            <p:spPr bwMode="auto">
              <a:xfrm>
                <a:off x="6384" y="5577"/>
                <a:ext cx="346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15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6380" y="5577"/>
                <a:ext cx="3" cy="2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16" name="AutoShape 48"/>
              <p:cNvCxnSpPr>
                <a:cxnSpLocks noChangeShapeType="1"/>
              </p:cNvCxnSpPr>
              <p:nvPr/>
            </p:nvCxnSpPr>
            <p:spPr bwMode="auto">
              <a:xfrm flipH="1" flipV="1">
                <a:off x="6380" y="5279"/>
                <a:ext cx="3" cy="2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117" name="Line 49"/>
              <p:cNvSpPr>
                <a:spLocks noChangeShapeType="1"/>
              </p:cNvSpPr>
              <p:nvPr/>
            </p:nvSpPr>
            <p:spPr bwMode="auto">
              <a:xfrm flipV="1">
                <a:off x="6380" y="5279"/>
                <a:ext cx="99" cy="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8" name="Line 50"/>
              <p:cNvSpPr>
                <a:spLocks noChangeShapeType="1"/>
              </p:cNvSpPr>
              <p:nvPr/>
            </p:nvSpPr>
            <p:spPr bwMode="auto">
              <a:xfrm>
                <a:off x="6380" y="5577"/>
                <a:ext cx="99" cy="2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119" name="AutoShape 51"/>
              <p:cNvCxnSpPr>
                <a:cxnSpLocks noChangeShapeType="1"/>
                <a:stCxn id="118" idx="0"/>
                <a:endCxn id="111" idx="1"/>
              </p:cNvCxnSpPr>
              <p:nvPr/>
            </p:nvCxnSpPr>
            <p:spPr bwMode="auto">
              <a:xfrm flipH="1" flipV="1">
                <a:off x="6033" y="5366"/>
                <a:ext cx="347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20" name="AutoShape 52"/>
              <p:cNvCxnSpPr>
                <a:cxnSpLocks noChangeShapeType="1"/>
                <a:stCxn id="118" idx="0"/>
                <a:endCxn id="111" idx="6"/>
              </p:cNvCxnSpPr>
              <p:nvPr/>
            </p:nvCxnSpPr>
            <p:spPr bwMode="auto">
              <a:xfrm>
                <a:off x="6380" y="5577"/>
                <a:ext cx="49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121" name="Line 53"/>
              <p:cNvSpPr>
                <a:spLocks noChangeShapeType="1"/>
              </p:cNvSpPr>
              <p:nvPr/>
            </p:nvSpPr>
            <p:spPr bwMode="auto">
              <a:xfrm>
                <a:off x="6383" y="5577"/>
                <a:ext cx="296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2" name="Text Box 54"/>
              <p:cNvSpPr txBox="1">
                <a:spLocks noChangeArrowheads="1"/>
              </p:cNvSpPr>
              <p:nvPr/>
            </p:nvSpPr>
            <p:spPr bwMode="auto">
              <a:xfrm>
                <a:off x="6383" y="4385"/>
                <a:ext cx="39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i="1">
                    <a:latin typeface="Times New Roman" pitchFamily="18" charset="0"/>
                  </a:rPr>
                  <a:t>z'</a:t>
                </a:r>
                <a:endParaRPr lang="sk-SK"/>
              </a:p>
            </p:txBody>
          </p:sp>
          <p:sp>
            <p:nvSpPr>
              <p:cNvPr id="123" name="Text Box 55"/>
              <p:cNvSpPr txBox="1">
                <a:spLocks noChangeArrowheads="1"/>
              </p:cNvSpPr>
              <p:nvPr/>
            </p:nvSpPr>
            <p:spPr bwMode="auto">
              <a:xfrm>
                <a:off x="5988" y="6024"/>
                <a:ext cx="395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i="1">
                    <a:latin typeface="Times New Roman" pitchFamily="18" charset="0"/>
                  </a:rPr>
                  <a:t>x'</a:t>
                </a:r>
                <a:endParaRPr lang="sk-SK"/>
              </a:p>
            </p:txBody>
          </p:sp>
          <p:sp>
            <p:nvSpPr>
              <p:cNvPr id="124" name="Text Box 56"/>
              <p:cNvSpPr txBox="1">
                <a:spLocks noChangeArrowheads="1"/>
              </p:cNvSpPr>
              <p:nvPr/>
            </p:nvSpPr>
            <p:spPr bwMode="auto">
              <a:xfrm>
                <a:off x="7073" y="5577"/>
                <a:ext cx="3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y'</a:t>
                </a:r>
                <a:endParaRPr lang="sk-SK"/>
              </a:p>
            </p:txBody>
          </p:sp>
          <p:sp>
            <p:nvSpPr>
              <p:cNvPr id="125" name="Text Box 57"/>
              <p:cNvSpPr txBox="1">
                <a:spLocks noChangeArrowheads="1"/>
              </p:cNvSpPr>
              <p:nvPr/>
            </p:nvSpPr>
            <p:spPr bwMode="auto">
              <a:xfrm>
                <a:off x="6777" y="5279"/>
                <a:ext cx="492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b="1" i="1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en-US" sz="900" b="1" i="1" baseline="-25000">
                    <a:solidFill>
                      <a:srgbClr val="FF0000"/>
                    </a:solidFill>
                    <a:latin typeface="Times New Roman" pitchFamily="18" charset="0"/>
                  </a:rPr>
                  <a:t>xy</a:t>
                </a:r>
                <a:endParaRPr lang="sk-SK"/>
              </a:p>
            </p:txBody>
          </p:sp>
          <p:sp>
            <p:nvSpPr>
              <p:cNvPr id="126" name="Text Box 58"/>
              <p:cNvSpPr txBox="1">
                <a:spLocks noChangeArrowheads="1"/>
              </p:cNvSpPr>
              <p:nvPr/>
            </p:nvSpPr>
            <p:spPr bwMode="auto">
              <a:xfrm>
                <a:off x="6481" y="4981"/>
                <a:ext cx="29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900" b="1" i="1">
                    <a:latin typeface="Times New Roman" pitchFamily="18" charset="0"/>
                  </a:rPr>
                  <a:t>µ</a:t>
                </a:r>
                <a:endParaRPr lang="sk-SK" sz="900" b="1" i="1">
                  <a:latin typeface="MS Shell Dlg 2" charset="-18"/>
                </a:endParaRPr>
              </a:p>
              <a:p>
                <a:endParaRPr lang="sk-SK"/>
              </a:p>
            </p:txBody>
          </p:sp>
        </p:grpSp>
        <p:grpSp>
          <p:nvGrpSpPr>
            <p:cNvPr id="128" name="Group 59"/>
            <p:cNvGrpSpPr>
              <a:grpSpLocks/>
            </p:cNvGrpSpPr>
            <p:nvPr/>
          </p:nvGrpSpPr>
          <p:grpSpPr bwMode="auto">
            <a:xfrm>
              <a:off x="7666" y="4385"/>
              <a:ext cx="1676" cy="1933"/>
              <a:chOff x="7666" y="4385"/>
              <a:chExt cx="1676" cy="1933"/>
            </a:xfrm>
          </p:grpSpPr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 flipV="1">
                <a:off x="8160" y="4535"/>
                <a:ext cx="1" cy="10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4" name="Line 61"/>
              <p:cNvSpPr>
                <a:spLocks noChangeShapeType="1"/>
              </p:cNvSpPr>
              <p:nvPr/>
            </p:nvSpPr>
            <p:spPr bwMode="auto">
              <a:xfrm flipH="1">
                <a:off x="7764" y="5577"/>
                <a:ext cx="396" cy="5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95" name="Line 62"/>
              <p:cNvSpPr>
                <a:spLocks noChangeShapeType="1"/>
              </p:cNvSpPr>
              <p:nvPr/>
            </p:nvSpPr>
            <p:spPr bwMode="auto">
              <a:xfrm>
                <a:off x="8160" y="5577"/>
                <a:ext cx="88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sk-SK"/>
              </a:p>
            </p:txBody>
          </p:sp>
          <p:cxnSp>
            <p:nvCxnSpPr>
              <p:cNvPr id="96" name="AutoShape 63"/>
              <p:cNvCxnSpPr>
                <a:cxnSpLocks noChangeShapeType="1"/>
                <a:stCxn id="95" idx="0"/>
                <a:endCxn id="84" idx="7"/>
              </p:cNvCxnSpPr>
              <p:nvPr/>
            </p:nvCxnSpPr>
            <p:spPr bwMode="auto">
              <a:xfrm flipV="1">
                <a:off x="8160" y="5366"/>
                <a:ext cx="347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97" name="AutoShape 64"/>
              <p:cNvCxnSpPr>
                <a:cxnSpLocks noChangeShapeType="1"/>
                <a:stCxn id="95" idx="0"/>
                <a:endCxn id="84" idx="5"/>
              </p:cNvCxnSpPr>
              <p:nvPr/>
            </p:nvCxnSpPr>
            <p:spPr bwMode="auto">
              <a:xfrm>
                <a:off x="8160" y="5577"/>
                <a:ext cx="347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98" name="AutoShape 65"/>
              <p:cNvCxnSpPr>
                <a:cxnSpLocks noChangeShapeType="1"/>
                <a:stCxn id="95" idx="0"/>
                <a:endCxn id="84" idx="4"/>
              </p:cNvCxnSpPr>
              <p:nvPr/>
            </p:nvCxnSpPr>
            <p:spPr bwMode="auto">
              <a:xfrm flipH="1">
                <a:off x="8159" y="5577"/>
                <a:ext cx="1" cy="2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99" name="AutoShape 66"/>
              <p:cNvCxnSpPr>
                <a:cxnSpLocks noChangeShapeType="1"/>
                <a:stCxn id="95" idx="0"/>
                <a:endCxn id="84" idx="0"/>
              </p:cNvCxnSpPr>
              <p:nvPr/>
            </p:nvCxnSpPr>
            <p:spPr bwMode="auto">
              <a:xfrm flipH="1" flipV="1">
                <a:off x="8159" y="5279"/>
                <a:ext cx="1" cy="29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00" name="AutoShape 67"/>
              <p:cNvCxnSpPr>
                <a:cxnSpLocks noChangeShapeType="1"/>
                <a:stCxn id="95" idx="0"/>
                <a:endCxn id="84" idx="3"/>
              </p:cNvCxnSpPr>
              <p:nvPr/>
            </p:nvCxnSpPr>
            <p:spPr bwMode="auto">
              <a:xfrm flipH="1">
                <a:off x="7811" y="5577"/>
                <a:ext cx="349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01" name="AutoShape 68"/>
              <p:cNvCxnSpPr>
                <a:cxnSpLocks noChangeShapeType="1"/>
                <a:stCxn id="95" idx="0"/>
                <a:endCxn id="84" idx="1"/>
              </p:cNvCxnSpPr>
              <p:nvPr/>
            </p:nvCxnSpPr>
            <p:spPr bwMode="auto">
              <a:xfrm flipH="1" flipV="1">
                <a:off x="7811" y="5366"/>
                <a:ext cx="349" cy="2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02" name="AutoShape 69"/>
              <p:cNvCxnSpPr>
                <a:cxnSpLocks noChangeShapeType="1"/>
                <a:stCxn id="95" idx="0"/>
                <a:endCxn id="84" idx="2"/>
              </p:cNvCxnSpPr>
              <p:nvPr/>
            </p:nvCxnSpPr>
            <p:spPr bwMode="auto">
              <a:xfrm flipH="1">
                <a:off x="7666" y="5577"/>
                <a:ext cx="494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cxnSp>
            <p:nvCxnSpPr>
              <p:cNvPr id="103" name="AutoShape 70"/>
              <p:cNvCxnSpPr>
                <a:cxnSpLocks noChangeShapeType="1"/>
                <a:stCxn id="95" idx="0"/>
                <a:endCxn id="84" idx="6"/>
              </p:cNvCxnSpPr>
              <p:nvPr/>
            </p:nvCxnSpPr>
            <p:spPr bwMode="auto">
              <a:xfrm>
                <a:off x="8160" y="5577"/>
                <a:ext cx="49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</p:spPr>
          </p:cxnSp>
          <p:sp>
            <p:nvSpPr>
              <p:cNvPr id="104" name="Text Box 71"/>
              <p:cNvSpPr txBox="1">
                <a:spLocks noChangeArrowheads="1"/>
              </p:cNvSpPr>
              <p:nvPr/>
            </p:nvSpPr>
            <p:spPr bwMode="auto">
              <a:xfrm>
                <a:off x="8158" y="4385"/>
                <a:ext cx="396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i="1">
                    <a:latin typeface="Times New Roman" pitchFamily="18" charset="0"/>
                  </a:rPr>
                  <a:t>z'</a:t>
                </a:r>
                <a:endParaRPr lang="sk-SK"/>
              </a:p>
            </p:txBody>
          </p:sp>
          <p:sp>
            <p:nvSpPr>
              <p:cNvPr id="105" name="Text Box 72"/>
              <p:cNvSpPr txBox="1">
                <a:spLocks noChangeArrowheads="1"/>
              </p:cNvSpPr>
              <p:nvPr/>
            </p:nvSpPr>
            <p:spPr bwMode="auto">
              <a:xfrm>
                <a:off x="7764" y="6024"/>
                <a:ext cx="394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i="1">
                    <a:latin typeface="Times New Roman" pitchFamily="18" charset="0"/>
                  </a:rPr>
                  <a:t>x'</a:t>
                </a:r>
                <a:endParaRPr lang="sk-SK"/>
              </a:p>
            </p:txBody>
          </p:sp>
          <p:sp>
            <p:nvSpPr>
              <p:cNvPr id="106" name="Text Box 73"/>
              <p:cNvSpPr txBox="1">
                <a:spLocks noChangeArrowheads="1"/>
              </p:cNvSpPr>
              <p:nvPr/>
            </p:nvSpPr>
            <p:spPr bwMode="auto">
              <a:xfrm>
                <a:off x="8849" y="5577"/>
                <a:ext cx="395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>
                    <a:latin typeface="Times New Roman" pitchFamily="18" charset="0"/>
                  </a:rPr>
                  <a:t>y'</a:t>
                </a:r>
                <a:endParaRPr lang="sk-SK"/>
              </a:p>
            </p:txBody>
          </p:sp>
          <p:sp>
            <p:nvSpPr>
              <p:cNvPr id="107" name="Text Box 74"/>
              <p:cNvSpPr txBox="1">
                <a:spLocks noChangeArrowheads="1"/>
              </p:cNvSpPr>
              <p:nvPr/>
            </p:nvSpPr>
            <p:spPr bwMode="auto">
              <a:xfrm>
                <a:off x="8553" y="5279"/>
                <a:ext cx="789" cy="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b="1" i="1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en-US" sz="900" b="1" i="1" baseline="-25000">
                    <a:solidFill>
                      <a:srgbClr val="FF0000"/>
                    </a:solidFill>
                    <a:latin typeface="Times New Roman" pitchFamily="18" charset="0"/>
                  </a:rPr>
                  <a:t>xy</a:t>
                </a:r>
                <a:r>
                  <a:rPr lang="en-US" sz="900">
                    <a:solidFill>
                      <a:srgbClr val="FF0000"/>
                    </a:solidFill>
                    <a:latin typeface="Times New Roman" pitchFamily="18" charset="0"/>
                  </a:rPr>
                  <a:t> = 0</a:t>
                </a:r>
                <a:endParaRPr lang="sk-SK"/>
              </a:p>
            </p:txBody>
          </p:sp>
          <p:sp>
            <p:nvSpPr>
              <p:cNvPr id="108" name="Text Box 75"/>
              <p:cNvSpPr txBox="1">
                <a:spLocks noChangeArrowheads="1"/>
              </p:cNvSpPr>
              <p:nvPr/>
            </p:nvSpPr>
            <p:spPr bwMode="auto">
              <a:xfrm>
                <a:off x="8257" y="4981"/>
                <a:ext cx="297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 sz="900" b="1" i="1">
                    <a:latin typeface="Times New Roman" pitchFamily="18" charset="0"/>
                  </a:rPr>
                  <a:t>µ</a:t>
                </a:r>
                <a:endParaRPr lang="sk-SK" sz="900" b="1" i="1">
                  <a:latin typeface="MS Shell Dlg 2" charset="-18"/>
                </a:endParaRPr>
              </a:p>
              <a:p>
                <a:endParaRPr lang="sk-SK"/>
              </a:p>
            </p:txBody>
          </p:sp>
        </p:grpSp>
        <p:sp>
          <p:nvSpPr>
            <p:cNvPr id="90" name="Line 76"/>
            <p:cNvSpPr>
              <a:spLocks noChangeShapeType="1"/>
            </p:cNvSpPr>
            <p:nvPr/>
          </p:nvSpPr>
          <p:spPr bwMode="auto">
            <a:xfrm>
              <a:off x="3917" y="4981"/>
              <a:ext cx="395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1" name="Line 77"/>
            <p:cNvSpPr>
              <a:spLocks noChangeShapeType="1"/>
            </p:cNvSpPr>
            <p:nvPr/>
          </p:nvSpPr>
          <p:spPr bwMode="auto">
            <a:xfrm>
              <a:off x="7172" y="4981"/>
              <a:ext cx="394" cy="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92" name="Line 78"/>
            <p:cNvSpPr>
              <a:spLocks noChangeShapeType="1"/>
            </p:cNvSpPr>
            <p:nvPr/>
          </p:nvSpPr>
          <p:spPr bwMode="auto">
            <a:xfrm>
              <a:off x="5495" y="4981"/>
              <a:ext cx="394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58" name="Text Box 8"/>
          <p:cNvSpPr txBox="1">
            <a:spLocks noChangeArrowheads="1"/>
          </p:cNvSpPr>
          <p:nvPr/>
        </p:nvSpPr>
        <p:spPr bwMode="auto">
          <a:xfrm>
            <a:off x="1032285" y="4715852"/>
            <a:ext cx="515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</a:t>
            </a:r>
            <a:r>
              <a:rPr lang="en-US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r>
              <a:rPr lang="sk-SK" b="1" u="sng" dirty="0" smtClean="0"/>
              <a:t> </a:t>
            </a:r>
          </a:p>
        </p:txBody>
      </p:sp>
      <p:pic>
        <p:nvPicPr>
          <p:cNvPr id="159" name="relaxati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5918" y="0"/>
            <a:ext cx="5929354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Comic Sans MS" pitchFamily="66" charset="0"/>
              </a:rPr>
              <a:t>1.2 technical terms of MRI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3" y="1628800"/>
            <a:ext cx="2376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chemeClr val="tx2"/>
                </a:solidFill>
                <a:latin typeface="Comic Sans MS" pitchFamily="66" charset="0"/>
              </a:rPr>
              <a:t>Pulse sequences</a:t>
            </a:r>
            <a:r>
              <a:rPr lang="sk-SK" sz="2000" u="sng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  <a:endParaRPr lang="en-GB" sz="20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marta\Downloads\SpinEcho2_GW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74186"/>
            <a:ext cx="4740019" cy="35550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99037" y="2217638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chemeClr val="tx2"/>
                </a:solidFill>
                <a:latin typeface="Comic Sans MS" pitchFamily="66" charset="0"/>
              </a:rPr>
              <a:t>Spin</a:t>
            </a:r>
            <a:r>
              <a:rPr lang="sk-SK" dirty="0" smtClean="0">
                <a:solidFill>
                  <a:schemeClr val="tx2"/>
                </a:solidFill>
                <a:latin typeface="Comic Sans MS" pitchFamily="66" charset="0"/>
              </a:rPr>
              <a:t> Echo </a:t>
            </a:r>
          </a:p>
          <a:p>
            <a:endParaRPr lang="sk-SK" dirty="0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sk-SK" dirty="0" smtClean="0">
                <a:solidFill>
                  <a:schemeClr val="tx2"/>
                </a:solidFill>
                <a:latin typeface="Comic Sans MS" pitchFamily="66" charset="0"/>
              </a:rPr>
              <a:t>Gradient Echo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81350"/>
            <a:ext cx="23145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5711627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TR – repetition time</a:t>
            </a:r>
          </a:p>
          <a:p>
            <a:r>
              <a:rPr lang="en-GB" dirty="0" smtClean="0">
                <a:latin typeface="Comic Sans MS" pitchFamily="66" charset="0"/>
              </a:rPr>
              <a:t>TE – echo time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31640" y="643716"/>
            <a:ext cx="7056784" cy="1143000"/>
          </a:xfrm>
        </p:spPr>
        <p:txBody>
          <a:bodyPr/>
          <a:lstStyle/>
          <a:p>
            <a:pPr eaLnBrk="1" hangingPunct="1"/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Aplikácie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magnetickej kvapaliny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860032" y="2140443"/>
            <a:ext cx="4176464" cy="21431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sk-SK" sz="2400" b="1" i="1" dirty="0">
                <a:latin typeface="Times New Roman" pitchFamily="18" charset="0"/>
                <a:cs typeface="Times New Roman" pitchFamily="18" charset="0"/>
              </a:rPr>
              <a:t>diagnostika a liečba v medicíne:</a:t>
            </a:r>
          </a:p>
          <a:p>
            <a:pPr eaLnBrk="1" hangingPunct="1">
              <a:buNone/>
            </a:pPr>
            <a:r>
              <a:rPr lang="pl-PL" sz="24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zvýšenie kontrastu obrazu pri  magnetickej rezonancii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hypertermia</a:t>
            </a:r>
          </a:p>
          <a:p>
            <a:pPr eaLnBrk="1" hangingPunct="1">
              <a:buFontTx/>
              <a:buChar char="-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cielený transport liečiv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171777"/>
            <a:ext cx="321471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400" b="1" i="1" dirty="0">
                <a:latin typeface="Times New Roman" pitchFamily="18" charset="0"/>
                <a:cs typeface="Times New Roman" pitchFamily="18" charset="0"/>
              </a:rPr>
              <a:t>v strojárstve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na utesnenie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otáčajúcich sa hriadeľov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6198" y="4531799"/>
            <a:ext cx="371127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sk-SK" sz="2400" b="1" i="1" dirty="0">
                <a:latin typeface="Times New Roman" pitchFamily="18" charset="0"/>
                <a:cs typeface="Times New Roman" pitchFamily="18" charset="0"/>
              </a:rPr>
              <a:t>v ekológii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pre čistenie odpadových vôd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395024" y="1457397"/>
            <a:ext cx="4930016" cy="3000396"/>
            <a:chOff x="1713686" y="2000240"/>
            <a:chExt cx="4930016" cy="300039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14480" y="2000240"/>
              <a:ext cx="492922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5400000">
              <a:off x="6285718" y="2357430"/>
              <a:ext cx="71517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>
              <a:off x="1357687" y="2357033"/>
              <a:ext cx="71358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>
              <a:off x="2500695" y="3500041"/>
              <a:ext cx="300039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2.1 MNPs applications</a:t>
            </a:r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 in MRI</a:t>
            </a:r>
            <a:endParaRPr lang="sk-SK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34076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chemeClr val="tx2"/>
                </a:solidFill>
                <a:latin typeface="Comic Sans MS" pitchFamily="66" charset="0"/>
              </a:rPr>
              <a:t>… </a:t>
            </a:r>
            <a:r>
              <a:rPr lang="en-US" sz="2000" u="sng" dirty="0" smtClean="0">
                <a:solidFill>
                  <a:schemeClr val="tx2"/>
                </a:solidFill>
                <a:latin typeface="Comic Sans MS" pitchFamily="66" charset="0"/>
              </a:rPr>
              <a:t>as</a:t>
            </a:r>
            <a:r>
              <a:rPr lang="sk-SK" sz="2000" u="sng" dirty="0" smtClean="0">
                <a:solidFill>
                  <a:schemeClr val="tx2"/>
                </a:solidFill>
                <a:latin typeface="Comic Sans MS" pitchFamily="66" charset="0"/>
              </a:rPr>
              <a:t> MRI</a:t>
            </a:r>
            <a:r>
              <a:rPr lang="en-US" sz="2000" u="sng" dirty="0" smtClean="0">
                <a:solidFill>
                  <a:schemeClr val="tx2"/>
                </a:solidFill>
                <a:latin typeface="Comic Sans MS" pitchFamily="66" charset="0"/>
              </a:rPr>
              <a:t> contrast agents (CA)</a:t>
            </a:r>
            <a:r>
              <a:rPr lang="en-US" sz="2000" u="sng" baseline="30000" dirty="0" smtClean="0">
                <a:solidFill>
                  <a:schemeClr val="tx2"/>
                </a:solidFill>
                <a:latin typeface="Comic Sans MS" pitchFamily="66" charset="0"/>
              </a:rPr>
              <a:t>1</a:t>
            </a:r>
            <a:r>
              <a:rPr lang="sk-SK" u="sng" dirty="0" smtClean="0">
                <a:latin typeface="Comic Sans MS" pitchFamily="66" charset="0"/>
              </a:rPr>
              <a:t> </a:t>
            </a:r>
            <a:endParaRPr lang="en-GB" u="sng" dirty="0">
              <a:latin typeface="Comic Sans MS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547664" y="1988840"/>
            <a:ext cx="60486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T1 agents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shorten T1 – used as positive MRI 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Gd-</a:t>
            </a:r>
            <a:r>
              <a:rPr lang="en-US" baseline="30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Mn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-, </a:t>
            </a:r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Dy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- </a:t>
            </a:r>
            <a:endParaRPr lang="sk-SK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547664" y="3153742"/>
            <a:ext cx="604867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T2 agents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shorten T2 – used as negative MRI 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SPIO</a:t>
            </a:r>
            <a:r>
              <a:rPr lang="en-US" baseline="30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endParaRPr lang="sk-SK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47664" y="4377878"/>
            <a:ext cx="60486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Comic Sans MS" panose="030F0702030302020204" pitchFamily="66" charset="0"/>
              </a:rPr>
              <a:t>Derivates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of previous</a:t>
            </a:r>
            <a:r>
              <a:rPr lang="en-US" baseline="30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sk-SK" dirty="0">
                <a:solidFill>
                  <a:schemeClr val="tx2"/>
                </a:solidFill>
                <a:latin typeface="Comic Sans MS" panose="030F0702030302020204" pitchFamily="66" charset="0"/>
              </a:rPr>
              <a:t>polymer-based CA, metal particle-based CA, quantum dot-based CA, vesicle-based CA, polymeric micelles-based CA, </a:t>
            </a:r>
            <a:r>
              <a:rPr lang="en-US" altLang="sk-SK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…</a:t>
            </a:r>
            <a:endParaRPr lang="sk-SK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483900" y="6021288"/>
            <a:ext cx="596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k-SK" sz="1200" baseline="30000" dirty="0">
                <a:solidFill>
                  <a:schemeClr val="tx2"/>
                </a:solidFill>
              </a:rPr>
              <a:t>1 </a:t>
            </a:r>
            <a:r>
              <a:rPr lang="en-US" altLang="sk-SK" sz="1200" dirty="0">
                <a:solidFill>
                  <a:schemeClr val="tx2"/>
                </a:solidFill>
              </a:rPr>
              <a:t>H. </a:t>
            </a:r>
            <a:r>
              <a:rPr lang="en-US" altLang="sk-SK" sz="1200" dirty="0" err="1">
                <a:solidFill>
                  <a:schemeClr val="tx2"/>
                </a:solidFill>
              </a:rPr>
              <a:t>Shokrollahi</a:t>
            </a:r>
            <a:r>
              <a:rPr lang="en-US" altLang="sk-SK" sz="1200" dirty="0">
                <a:solidFill>
                  <a:schemeClr val="tx2"/>
                </a:solidFill>
              </a:rPr>
              <a:t>. Materials Science and Engineering C, 33, 4485–4497 (2013).</a:t>
            </a:r>
          </a:p>
          <a:p>
            <a:r>
              <a:rPr lang="en-US" altLang="sk-SK" sz="1200" baseline="30000" dirty="0">
                <a:solidFill>
                  <a:schemeClr val="tx2"/>
                </a:solidFill>
              </a:rPr>
              <a:t>2</a:t>
            </a:r>
            <a:r>
              <a:rPr lang="en-US" altLang="sk-SK" sz="1200" dirty="0">
                <a:solidFill>
                  <a:schemeClr val="tx2"/>
                </a:solidFill>
              </a:rPr>
              <a:t> K.M. Bennett et al. Advanced Drug Delivery Reviews, 74, 75–94 (2014)</a:t>
            </a:r>
            <a:r>
              <a:rPr lang="sk-SK" altLang="sk-SK" sz="1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106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19672" y="624110"/>
            <a:ext cx="7130752" cy="860674"/>
          </a:xfrm>
        </p:spPr>
        <p:txBody>
          <a:bodyPr>
            <a:normAutofit/>
          </a:bodyPr>
          <a:lstStyle/>
          <a:p>
            <a:pPr eaLnBrk="1" hangingPunct="1"/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Príprava magnetických </a:t>
            </a:r>
            <a:r>
              <a:rPr lang="sk-SK" b="1" i="1" dirty="0" err="1">
                <a:latin typeface="Times New Roman" pitchFamily="18" charset="0"/>
                <a:cs typeface="Times New Roman" pitchFamily="18" charset="0"/>
              </a:rPr>
              <a:t>nanočastíc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643174" y="1285860"/>
            <a:ext cx="6357982" cy="6143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2Fe</a:t>
            </a:r>
            <a:r>
              <a:rPr lang="sk-SK" sz="2800" b="1" baseline="30000" dirty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+ Fe</a:t>
            </a:r>
            <a:r>
              <a:rPr lang="sk-SK" sz="28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+ 8OH</a:t>
            </a:r>
            <a:r>
              <a:rPr lang="sk-SK" sz="2800" b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  →  Fe</a:t>
            </a:r>
            <a:r>
              <a:rPr lang="sk-SK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+ 4H</a:t>
            </a:r>
            <a:r>
              <a:rPr lang="sk-SK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Arial" charset="0"/>
              <a:buNone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58B22A-EC63-4338-8F21-8652377CC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6" r="15144"/>
          <a:stretch/>
        </p:blipFill>
        <p:spPr>
          <a:xfrm>
            <a:off x="1285852" y="1142984"/>
            <a:ext cx="6429420" cy="272595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14414" y="3932769"/>
            <a:ext cx="7546834" cy="996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Stabiliz</a:t>
            </a:r>
            <a:r>
              <a:rPr kumimoji="0" lang="sk-SK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ácia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k-SK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magnetických nanočastíc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03F64B-9B26-4C4D-BA0D-5046034EC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91" r="2052" b="3365"/>
          <a:stretch/>
        </p:blipFill>
        <p:spPr>
          <a:xfrm>
            <a:off x="1357290" y="4500570"/>
            <a:ext cx="7429552" cy="23295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276" y="609696"/>
            <a:ext cx="6589199" cy="6047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EM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79210" y="6000768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Snímky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a) magnetitu 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b)stabili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400" i="1" dirty="0" smtClean="0">
                <a:latin typeface="Times New Roman" pitchFamily="18" charset="0"/>
                <a:cs typeface="Times New Roman" pitchFamily="18" charset="0"/>
              </a:rPr>
              <a:t>ovaných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magnetických nanočastíc</a:t>
            </a:r>
          </a:p>
        </p:txBody>
      </p:sp>
      <p:pic>
        <p:nvPicPr>
          <p:cNvPr id="5" name="Рисунок 4" descr="Fig.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14422"/>
            <a:ext cx="6040450" cy="4868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788667"/>
          </a:xfrm>
        </p:spPr>
        <p:txBody>
          <a:bodyPr/>
          <a:lstStyle/>
          <a:p>
            <a:pPr algn="ctr"/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X-ray difrakcia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D2423B-34E0-4604-9346-09F6CDD9E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3" t="6530" r="11413"/>
          <a:stretch/>
        </p:blipFill>
        <p:spPr>
          <a:xfrm>
            <a:off x="944167" y="1749784"/>
            <a:ext cx="7621712" cy="36954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77" y="624110"/>
            <a:ext cx="7167224" cy="644650"/>
          </a:xfrm>
        </p:spPr>
        <p:txBody>
          <a:bodyPr/>
          <a:lstStyle/>
          <a:p>
            <a:pPr algn="ctr"/>
            <a:r>
              <a:rPr lang="sk-SK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Hysterézne</a:t>
            </a:r>
            <a:r>
              <a:rPr lang="sk-SK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slučky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98799" y="1780788"/>
            <a:ext cx="207167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600" b="1" baseline="-25000" dirty="0">
                <a:latin typeface="Times New Roman" pitchFamily="18" charset="0"/>
                <a:cs typeface="Times New Roman" pitchFamily="18" charset="0"/>
              </a:rPr>
              <a:t>MAG MNPs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≈12 nm</a:t>
            </a:r>
          </a:p>
          <a:p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1600" b="1" baseline="-25000" dirty="0">
                <a:latin typeface="Times New Roman" pitchFamily="18" charset="0"/>
                <a:cs typeface="Times New Roman" pitchFamily="18" charset="0"/>
              </a:rPr>
              <a:t>MAG Chit-MNPs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≈11 nm</a:t>
            </a:r>
          </a:p>
          <a:p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3072" y="5402893"/>
            <a:ext cx="2992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1600" b="1" baseline="-25000" dirty="0">
                <a:latin typeface="Times New Roman" pitchFamily="18" charset="0"/>
                <a:cs typeface="Times New Roman" pitchFamily="18" charset="0"/>
              </a:rPr>
              <a:t>s MNPs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.5 emu/g</a:t>
            </a:r>
            <a:r>
              <a:rPr lang="sk-SK" sz="1600" b="1" baseline="-25000" dirty="0" smtClean="0">
                <a:latin typeface="Times New Roman" pitchFamily="18" charset="0"/>
                <a:cs typeface="Times New Roman" pitchFamily="18" charset="0"/>
              </a:rPr>
              <a:t>Fe3O4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1600" b="1" baseline="-25000" dirty="0">
                <a:latin typeface="Times New Roman" pitchFamily="18" charset="0"/>
                <a:cs typeface="Times New Roman" pitchFamily="18" charset="0"/>
              </a:rPr>
              <a:t>s Chit-MNPs</a:t>
            </a:r>
            <a:r>
              <a:rPr lang="sk-SK" sz="1600" b="1" dirty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k-SK" sz="1600" b="1" dirty="0" smtClean="0">
                <a:latin typeface="Times New Roman" pitchFamily="18" charset="0"/>
                <a:cs typeface="Times New Roman" pitchFamily="18" charset="0"/>
              </a:rPr>
              <a:t> emu/g</a:t>
            </a:r>
            <a:r>
              <a:rPr lang="sk-SK" sz="1600" b="1" baseline="-25000" dirty="0" smtClean="0">
                <a:latin typeface="Times New Roman" pitchFamily="18" charset="0"/>
                <a:cs typeface="Times New Roman" pitchFamily="18" charset="0"/>
              </a:rPr>
              <a:t>Fe3O4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DACFA02-E751-41FD-8D01-DA28B29958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62" t="6075" r="11413" b="12787"/>
          <a:stretch/>
        </p:blipFill>
        <p:spPr>
          <a:xfrm>
            <a:off x="1187624" y="1402479"/>
            <a:ext cx="6589200" cy="51811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24110"/>
            <a:ext cx="7572427" cy="1280890"/>
          </a:xfrm>
        </p:spPr>
        <p:txBody>
          <a:bodyPr>
            <a:noAutofit/>
          </a:bodyPr>
          <a:lstStyle/>
          <a:p>
            <a:pPr algn="ctr"/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Fyzikálne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vlastnosti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magnetických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nanočastíc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magnetických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nanočastíc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obalených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err="1" smtClean="0">
                <a:latin typeface="Times New Roman" pitchFamily="18" charset="0"/>
                <a:cs typeface="Times New Roman" pitchFamily="18" charset="0"/>
              </a:rPr>
              <a:t>chitosanom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643182"/>
          <a:ext cx="835824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69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96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4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40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40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DLS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ζ-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potential (mV)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GB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SEM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(nm</a:t>
                      </a:r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GB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MAG 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(nm)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Ms (emu/gFe3O4)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GB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HYD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(nm)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PDI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MNPs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128.6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0.147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9.9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63.47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Chit-MNPs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136.1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0.230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10.34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62.35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136AB9-B512-47D3-99BA-9C99196B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644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Meranie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MRI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C42A18E-1ACC-4A9E-A9EC-048CD2EE65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359474"/>
            <a:ext cx="5497156" cy="444319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="" xmlns:a16="http://schemas.microsoft.com/office/drawing/2014/main" id="{3EEF9889-90B0-473E-9092-324C65CF61EB}"/>
              </a:ext>
            </a:extLst>
          </p:cNvPr>
          <p:cNvSpPr/>
          <p:nvPr/>
        </p:nvSpPr>
        <p:spPr>
          <a:xfrm>
            <a:off x="1115616" y="589337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Mapovanie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pozdĺžneho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relaxačného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Chit-MNPs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mapovaním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T1 RARE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sekvencie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3786190"/>
            <a:ext cx="2214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 smtClean="0">
                <a:latin typeface="Times New Roman" pitchFamily="18" charset="0"/>
                <a:cs typeface="Times New Roman" pitchFamily="18" charset="0"/>
              </a:rPr>
              <a:t>Zei-Tsan </a:t>
            </a:r>
            <a:r>
              <a:rPr lang="nl-NL" sz="1400" b="1" i="1" dirty="0" smtClean="0">
                <a:latin typeface="Times New Roman" pitchFamily="18" charset="0"/>
                <a:cs typeface="Times New Roman" pitchFamily="18" charset="0"/>
              </a:rPr>
              <a:t>et al. (22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nl-NL" sz="1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nl-NL" sz="1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nl-NL" sz="1000" b="1" i="1" dirty="0" smtClean="0">
                <a:latin typeface="Times New Roman" pitchFamily="18" charset="0"/>
                <a:cs typeface="Times New Roman" pitchFamily="18" charset="0"/>
              </a:rPr>
              <a:t>HYD</a:t>
            </a:r>
            <a:r>
              <a:rPr lang="nl-NL" sz="1400" b="1" i="1" dirty="0" smtClean="0">
                <a:latin typeface="Times New Roman" pitchFamily="18" charset="0"/>
                <a:cs typeface="Times New Roman" pitchFamily="18" charset="0"/>
              </a:rPr>
              <a:t>=87,2nm)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08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B3BCAAC-C892-4184-B3F1-0CFB075B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56083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Meranie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MRI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4462B74-CAA9-44DE-B533-EC26C3B86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5593683" cy="475252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BEFCE27-8D60-435C-8BE1-C60642BD603B}"/>
              </a:ext>
            </a:extLst>
          </p:cNvPr>
          <p:cNvSpPr/>
          <p:nvPr/>
        </p:nvSpPr>
        <p:spPr>
          <a:xfrm>
            <a:off x="759027" y="6000768"/>
            <a:ext cx="831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Transverzálne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mapovanie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relaxačného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Chit-MNPs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mapovacou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sekvenciou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pulznej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sekvencie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T2 (a, 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mapovacou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sekvenciou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impulzov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T2* (c, d).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0376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4162</TotalTime>
  <Words>1102</Words>
  <Application>Microsoft Office PowerPoint</Application>
  <PresentationFormat>Экран (4:3)</PresentationFormat>
  <Paragraphs>175</Paragraphs>
  <Slides>20</Slides>
  <Notes>5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Віхоть</vt:lpstr>
      <vt:lpstr>Rovnica</vt:lpstr>
      <vt:lpstr>Rovnice</vt:lpstr>
      <vt:lpstr>Magnetické nanočastice pre magnetickú rezonanciu a hypertermiu</vt:lpstr>
      <vt:lpstr>Aplikácie magnetickej kvapaliny</vt:lpstr>
      <vt:lpstr>Príprava magnetických nanočastíc</vt:lpstr>
      <vt:lpstr>SEM</vt:lpstr>
      <vt:lpstr>X-ray difrakcia</vt:lpstr>
      <vt:lpstr>Hysterézne slučky</vt:lpstr>
      <vt:lpstr>Fyzikálne vlastnosti magnetických nanočastíc a magnetických nanočastíc obalených chitosanom</vt:lpstr>
      <vt:lpstr>Meranie MRI</vt:lpstr>
      <vt:lpstr>Meranie MRI</vt:lpstr>
      <vt:lpstr>Meranie MRI</vt:lpstr>
      <vt:lpstr>Záver</vt:lpstr>
      <vt:lpstr>Publikácie 2017/2018</vt:lpstr>
      <vt:lpstr>Poďakovanie</vt:lpstr>
      <vt:lpstr>Ďakujem za pozornosť</vt:lpstr>
      <vt:lpstr>Слайд 15</vt:lpstr>
      <vt:lpstr>1.1 Physical background of MRI</vt:lpstr>
      <vt:lpstr>1.1 Physical background of MRI</vt:lpstr>
      <vt:lpstr>1.2 technical terms of MRI</vt:lpstr>
      <vt:lpstr>1.2 technical terms of MRI</vt:lpstr>
      <vt:lpstr>2.1 MNPs applications in MRI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nanočastice pre magnetickú rezonanciu a hypertemiu</dc:title>
  <dc:creator>PC</dc:creator>
  <cp:lastModifiedBy>PC</cp:lastModifiedBy>
  <cp:revision>319</cp:revision>
  <dcterms:created xsi:type="dcterms:W3CDTF">2015-12-16T09:35:30Z</dcterms:created>
  <dcterms:modified xsi:type="dcterms:W3CDTF">2018-06-27T05:58:39Z</dcterms:modified>
</cp:coreProperties>
</file>