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75" r:id="rId2"/>
    <p:sldId id="371" r:id="rId3"/>
    <p:sldId id="370" r:id="rId4"/>
    <p:sldId id="395" r:id="rId5"/>
    <p:sldId id="396" r:id="rId6"/>
    <p:sldId id="358" r:id="rId7"/>
    <p:sldId id="310" r:id="rId8"/>
    <p:sldId id="347" r:id="rId9"/>
    <p:sldId id="299" r:id="rId10"/>
    <p:sldId id="379" r:id="rId11"/>
    <p:sldId id="300" r:id="rId12"/>
    <p:sldId id="386" r:id="rId13"/>
    <p:sldId id="387" r:id="rId14"/>
    <p:sldId id="389" r:id="rId15"/>
    <p:sldId id="391" r:id="rId16"/>
    <p:sldId id="392" r:id="rId17"/>
    <p:sldId id="394" r:id="rId18"/>
    <p:sldId id="289" r:id="rId1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95" autoAdjust="0"/>
    <p:restoredTop sz="94729" autoAdjust="0"/>
  </p:normalViewPr>
  <p:slideViewPr>
    <p:cSldViewPr>
      <p:cViewPr>
        <p:scale>
          <a:sx n="100" d="100"/>
          <a:sy n="100" d="100"/>
        </p:scale>
        <p:origin x="6" y="4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1302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C6A0F9-DDE7-43F2-AACA-9874CED9475F}" type="datetimeFigureOut">
              <a:rPr lang="sk-SK" smtClean="0"/>
              <a:pPr/>
              <a:t>27.6.2018</a:t>
            </a:fld>
            <a:endParaRPr lang="sk-SK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31AE0A-8DC1-451B-8D66-012B5BE75200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1105803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31AE0A-8DC1-451B-8D66-012B5BE75200}" type="slidenum">
              <a:rPr lang="sk-SK" smtClean="0"/>
              <a:pPr/>
              <a:t>1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D67CE-C072-4373-894E-55AFAB7D9D08}" type="datetimeFigureOut">
              <a:rPr lang="sk-SK" smtClean="0"/>
              <a:pPr/>
              <a:t>27.6.2018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B2F0-2CF7-4A9D-8419-1BADF4ADCD2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D67CE-C072-4373-894E-55AFAB7D9D08}" type="datetimeFigureOut">
              <a:rPr lang="sk-SK" smtClean="0"/>
              <a:pPr/>
              <a:t>27.6.2018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B2F0-2CF7-4A9D-8419-1BADF4ADCD2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D67CE-C072-4373-894E-55AFAB7D9D08}" type="datetimeFigureOut">
              <a:rPr lang="sk-SK" smtClean="0"/>
              <a:pPr/>
              <a:t>27.6.2018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B2F0-2CF7-4A9D-8419-1BADF4ADCD2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D67CE-C072-4373-894E-55AFAB7D9D08}" type="datetimeFigureOut">
              <a:rPr lang="sk-SK" smtClean="0"/>
              <a:pPr/>
              <a:t>27.6.2018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B2F0-2CF7-4A9D-8419-1BADF4ADCD2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D67CE-C072-4373-894E-55AFAB7D9D08}" type="datetimeFigureOut">
              <a:rPr lang="sk-SK" smtClean="0"/>
              <a:pPr/>
              <a:t>27.6.2018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B2F0-2CF7-4A9D-8419-1BADF4ADCD2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D67CE-C072-4373-894E-55AFAB7D9D08}" type="datetimeFigureOut">
              <a:rPr lang="sk-SK" smtClean="0"/>
              <a:pPr/>
              <a:t>27.6.2018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B2F0-2CF7-4A9D-8419-1BADF4ADCD2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D67CE-C072-4373-894E-55AFAB7D9D08}" type="datetimeFigureOut">
              <a:rPr lang="sk-SK" smtClean="0"/>
              <a:pPr/>
              <a:t>27.6.2018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B2F0-2CF7-4A9D-8419-1BADF4ADCD2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D67CE-C072-4373-894E-55AFAB7D9D08}" type="datetimeFigureOut">
              <a:rPr lang="sk-SK" smtClean="0"/>
              <a:pPr/>
              <a:t>27.6.2018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B2F0-2CF7-4A9D-8419-1BADF4ADCD2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D67CE-C072-4373-894E-55AFAB7D9D08}" type="datetimeFigureOut">
              <a:rPr lang="sk-SK" smtClean="0"/>
              <a:pPr/>
              <a:t>27.6.2018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B2F0-2CF7-4A9D-8419-1BADF4ADCD2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D67CE-C072-4373-894E-55AFAB7D9D08}" type="datetimeFigureOut">
              <a:rPr lang="sk-SK" smtClean="0"/>
              <a:pPr/>
              <a:t>27.6.2018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B2F0-2CF7-4A9D-8419-1BADF4ADCD2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D67CE-C072-4373-894E-55AFAB7D9D08}" type="datetimeFigureOut">
              <a:rPr lang="sk-SK" smtClean="0"/>
              <a:pPr/>
              <a:t>27.6.2018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B2F0-2CF7-4A9D-8419-1BADF4ADCD2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D67CE-C072-4373-894E-55AFAB7D9D08}" type="datetimeFigureOut">
              <a:rPr lang="sk-SK" smtClean="0"/>
              <a:pPr/>
              <a:t>27.6.2018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8B2F0-2CF7-4A9D-8419-1BADF4ADCD2E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wmv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3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576" y="1268760"/>
            <a:ext cx="7990656" cy="2232248"/>
          </a:xfrm>
        </p:spPr>
        <p:txBody>
          <a:bodyPr>
            <a:normAutofit/>
          </a:bodyPr>
          <a:lstStyle/>
          <a:p>
            <a:r>
              <a:rPr lang="sk-SK" sz="4000" b="1" dirty="0" err="1" smtClean="0">
                <a:solidFill>
                  <a:srgbClr val="7030A0"/>
                </a:solidFill>
              </a:rPr>
              <a:t>Structural</a:t>
            </a:r>
            <a:r>
              <a:rPr lang="sk-SK" sz="4000" b="1" dirty="0" smtClean="0">
                <a:solidFill>
                  <a:srgbClr val="7030A0"/>
                </a:solidFill>
              </a:rPr>
              <a:t> </a:t>
            </a:r>
            <a:r>
              <a:rPr lang="sk-SK" sz="4000" b="1" dirty="0" err="1" smtClean="0">
                <a:solidFill>
                  <a:srgbClr val="7030A0"/>
                </a:solidFill>
              </a:rPr>
              <a:t>phenomena</a:t>
            </a:r>
            <a:r>
              <a:rPr lang="sk-SK" sz="4000" b="1" dirty="0" smtClean="0">
                <a:solidFill>
                  <a:srgbClr val="7030A0"/>
                </a:solidFill>
              </a:rPr>
              <a:t> in </a:t>
            </a:r>
            <a:r>
              <a:rPr lang="sk-SK" sz="4000" b="1" dirty="0" err="1" smtClean="0">
                <a:solidFill>
                  <a:srgbClr val="7030A0"/>
                </a:solidFill>
              </a:rPr>
              <a:t>complex</a:t>
            </a:r>
            <a:r>
              <a:rPr lang="sk-SK" sz="4000" b="1" dirty="0" smtClean="0">
                <a:solidFill>
                  <a:srgbClr val="7030A0"/>
                </a:solidFill>
              </a:rPr>
              <a:t> </a:t>
            </a:r>
            <a:r>
              <a:rPr lang="sk-SK" sz="4000" b="1" dirty="0" err="1" smtClean="0">
                <a:solidFill>
                  <a:srgbClr val="7030A0"/>
                </a:solidFill>
              </a:rPr>
              <a:t>systems</a:t>
            </a:r>
            <a:r>
              <a:rPr lang="sk-SK" sz="4000" b="1" dirty="0" smtClean="0">
                <a:solidFill>
                  <a:srgbClr val="7030A0"/>
                </a:solidFill>
              </a:rPr>
              <a:t> </a:t>
            </a:r>
            <a:r>
              <a:rPr lang="sk-SK" sz="4000" b="1" dirty="0" err="1" smtClean="0">
                <a:solidFill>
                  <a:srgbClr val="7030A0"/>
                </a:solidFill>
              </a:rPr>
              <a:t>containing</a:t>
            </a:r>
            <a:r>
              <a:rPr lang="sk-SK" sz="4000" b="1" dirty="0" smtClean="0">
                <a:solidFill>
                  <a:srgbClr val="7030A0"/>
                </a:solidFill>
              </a:rPr>
              <a:t> </a:t>
            </a:r>
            <a:r>
              <a:rPr lang="sk-SK" sz="4000" b="1" dirty="0" err="1" smtClean="0">
                <a:solidFill>
                  <a:srgbClr val="7030A0"/>
                </a:solidFill>
              </a:rPr>
              <a:t>nanoparticles</a:t>
            </a:r>
            <a:endParaRPr lang="sk-SK" sz="4000" b="1" dirty="0">
              <a:solidFill>
                <a:srgbClr val="7030A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067944" y="5057308"/>
            <a:ext cx="5076056" cy="531932"/>
          </a:xfrm>
        </p:spPr>
        <p:txBody>
          <a:bodyPr>
            <a:normAutofit/>
          </a:bodyPr>
          <a:lstStyle/>
          <a:p>
            <a:r>
              <a:rPr lang="sk-SK" sz="2800" b="1" dirty="0" smtClean="0">
                <a:solidFill>
                  <a:srgbClr val="7030A0"/>
                </a:solidFill>
              </a:rPr>
              <a:t> Jozefína </a:t>
            </a:r>
            <a:r>
              <a:rPr lang="sk-SK" sz="2800" b="1" dirty="0" err="1" smtClean="0">
                <a:solidFill>
                  <a:srgbClr val="7030A0"/>
                </a:solidFill>
              </a:rPr>
              <a:t>Majorošová</a:t>
            </a:r>
            <a:endParaRPr lang="sk-SK" sz="2800" b="1" dirty="0">
              <a:solidFill>
                <a:srgbClr val="7030A0"/>
              </a:solidFill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179512" y="4941168"/>
            <a:ext cx="3240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400" b="1" dirty="0" smtClean="0"/>
              <a:t>Doktorandský seminár</a:t>
            </a:r>
          </a:p>
          <a:p>
            <a:pPr algn="ctr"/>
            <a:r>
              <a:rPr lang="sk-SK" sz="2400" b="1" dirty="0" smtClean="0"/>
              <a:t>  2018</a:t>
            </a:r>
            <a:endParaRPr lang="sk-SK" sz="2400" b="1" dirty="0"/>
          </a:p>
        </p:txBody>
      </p:sp>
      <p:pic>
        <p:nvPicPr>
          <p:cNvPr id="22532" name="Picture 4" descr="logo.png (271×316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1099187" cy="1281709"/>
          </a:xfrm>
          <a:prstGeom prst="rect">
            <a:avLst/>
          </a:prstGeom>
          <a:noFill/>
        </p:spPr>
      </p:pic>
      <p:sp>
        <p:nvSpPr>
          <p:cNvPr id="8" name="BlokTextu 7"/>
          <p:cNvSpPr txBox="1"/>
          <p:nvPr/>
        </p:nvSpPr>
        <p:spPr>
          <a:xfrm>
            <a:off x="971600" y="3645024"/>
            <a:ext cx="69847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 err="1" smtClean="0">
                <a:latin typeface="Times New Roman"/>
                <a:ea typeface="SimSun"/>
              </a:rPr>
              <a:t>Institute</a:t>
            </a:r>
            <a:r>
              <a:rPr lang="sk-SK" sz="2400" b="1" dirty="0" smtClean="0">
                <a:latin typeface="Times New Roman"/>
                <a:ea typeface="SimSun"/>
              </a:rPr>
              <a:t> </a:t>
            </a:r>
            <a:r>
              <a:rPr lang="sk-SK" sz="2400" b="1" dirty="0" err="1" smtClean="0">
                <a:latin typeface="Times New Roman"/>
                <a:ea typeface="SimSun"/>
              </a:rPr>
              <a:t>of</a:t>
            </a:r>
            <a:r>
              <a:rPr lang="sk-SK" sz="2400" b="1" dirty="0" smtClean="0">
                <a:latin typeface="Times New Roman"/>
                <a:ea typeface="SimSun"/>
              </a:rPr>
              <a:t> </a:t>
            </a:r>
            <a:r>
              <a:rPr lang="sk-SK" sz="2400" b="1" dirty="0" err="1" smtClean="0">
                <a:latin typeface="Times New Roman"/>
                <a:ea typeface="SimSun"/>
              </a:rPr>
              <a:t>experimental</a:t>
            </a:r>
            <a:r>
              <a:rPr lang="sk-SK" sz="2400" b="1" dirty="0" smtClean="0">
                <a:latin typeface="Times New Roman"/>
                <a:ea typeface="SimSun"/>
              </a:rPr>
              <a:t> </a:t>
            </a:r>
            <a:r>
              <a:rPr lang="sk-SK" sz="2400" b="1" dirty="0" err="1" smtClean="0">
                <a:latin typeface="Times New Roman"/>
                <a:ea typeface="SimSun"/>
              </a:rPr>
              <a:t>Physics</a:t>
            </a:r>
            <a:r>
              <a:rPr lang="sk-SK" sz="2400" b="1" dirty="0" smtClean="0">
                <a:latin typeface="Times New Roman"/>
                <a:ea typeface="SimSun"/>
              </a:rPr>
              <a:t> SAS, Košice</a:t>
            </a:r>
          </a:p>
          <a:p>
            <a:pPr algn="ctr"/>
            <a:endParaRPr lang="sk-SK" dirty="0"/>
          </a:p>
        </p:txBody>
      </p:sp>
      <p:pic>
        <p:nvPicPr>
          <p:cNvPr id="9" name="Picture 2" descr="Výsledok vyhľadávania obrázkov pre dopyt amyloid fibril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05264"/>
            <a:ext cx="9144000" cy="1052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52736"/>
          </a:xfrm>
        </p:spPr>
        <p:txBody>
          <a:bodyPr>
            <a:normAutofit/>
          </a:bodyPr>
          <a:lstStyle/>
          <a:p>
            <a:r>
              <a:rPr lang="sk-SK" sz="3600" b="1" dirty="0" err="1" smtClean="0">
                <a:latin typeface="+mn-lt"/>
                <a:cs typeface="Times New Roman" pitchFamily="18" charset="0"/>
              </a:rPr>
              <a:t>Building</a:t>
            </a:r>
            <a:r>
              <a:rPr lang="sk-SK" sz="3600" b="1" dirty="0" smtClean="0">
                <a:latin typeface="+mn-lt"/>
                <a:cs typeface="Times New Roman" pitchFamily="18" charset="0"/>
              </a:rPr>
              <a:t> </a:t>
            </a:r>
            <a:r>
              <a:rPr lang="sk-SK" sz="3600" b="1" dirty="0" err="1" smtClean="0">
                <a:latin typeface="+mn-lt"/>
                <a:cs typeface="Times New Roman" pitchFamily="18" charset="0"/>
              </a:rPr>
              <a:t>blocks</a:t>
            </a:r>
            <a:endParaRPr lang="sk-SK" sz="3600" b="1" dirty="0">
              <a:latin typeface="+mn-lt"/>
              <a:cs typeface="Times New Roman" pitchFamily="18" charset="0"/>
            </a:endParaRPr>
          </a:p>
        </p:txBody>
      </p:sp>
      <p:pic>
        <p:nvPicPr>
          <p:cNvPr id="3" name="Picture 2" descr="B:\Clanky\Clanky Majorosova\Kvety\Figures Kvety\3D bildingblock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1084399"/>
            <a:ext cx="8750161" cy="55129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>
            <a:normAutofit/>
          </a:bodyPr>
          <a:lstStyle/>
          <a:p>
            <a:r>
              <a:rPr lang="sk-SK" sz="3200" b="1" dirty="0" err="1" smtClean="0"/>
              <a:t>Self-ssembly</a:t>
            </a:r>
            <a:r>
              <a:rPr lang="sk-SK" sz="3200" b="1" dirty="0" smtClean="0"/>
              <a:t> </a:t>
            </a:r>
            <a:r>
              <a:rPr lang="sk-SK" sz="3200" b="1" dirty="0" err="1" smtClean="0"/>
              <a:t>of</a:t>
            </a:r>
            <a:r>
              <a:rPr lang="sk-SK" sz="3200" b="1" dirty="0" smtClean="0"/>
              <a:t> </a:t>
            </a:r>
            <a:r>
              <a:rPr lang="sk-SK" sz="3200" b="1" dirty="0" err="1" smtClean="0"/>
              <a:t>the</a:t>
            </a:r>
            <a:r>
              <a:rPr lang="sk-SK" sz="3200" b="1" dirty="0" smtClean="0"/>
              <a:t> </a:t>
            </a:r>
            <a:r>
              <a:rPr lang="sk-SK" sz="3200" b="1" dirty="0" err="1" smtClean="0"/>
              <a:t>mixture</a:t>
            </a:r>
            <a:r>
              <a:rPr lang="sk-SK" sz="3200" b="1" dirty="0" smtClean="0"/>
              <a:t>: LAF </a:t>
            </a:r>
            <a:r>
              <a:rPr lang="sk-SK" sz="3200" b="1" dirty="0" err="1" smtClean="0"/>
              <a:t>with</a:t>
            </a:r>
            <a:r>
              <a:rPr lang="sk-SK" sz="3200" b="1" dirty="0" smtClean="0"/>
              <a:t> MF</a:t>
            </a:r>
            <a:endParaRPr lang="sk-SK" sz="3200" dirty="0"/>
          </a:p>
        </p:txBody>
      </p:sp>
      <p:graphicFrame>
        <p:nvGraphicFramePr>
          <p:cNvPr id="22555" name="Object 27"/>
          <p:cNvGraphicFramePr>
            <a:graphicFrameLocks noChangeAspect="1"/>
          </p:cNvGraphicFramePr>
          <p:nvPr/>
        </p:nvGraphicFramePr>
        <p:xfrm>
          <a:off x="585506" y="1931880"/>
          <a:ext cx="7658902" cy="4161416"/>
        </p:xfrm>
        <a:graphic>
          <a:graphicData uri="http://schemas.openxmlformats.org/presentationml/2006/ole">
            <p:oleObj spid="_x0000_s22604" name="CorelDRAW" r:id="rId3" imgW="6237360" imgH="3396600" progId="CorelDraw.Graphic.15">
              <p:embed/>
            </p:oleObj>
          </a:graphicData>
        </a:graphic>
      </p:graphicFrame>
      <p:sp>
        <p:nvSpPr>
          <p:cNvPr id="5" name="Obdĺžnik 4"/>
          <p:cNvSpPr/>
          <p:nvPr/>
        </p:nvSpPr>
        <p:spPr>
          <a:xfrm>
            <a:off x="2915816" y="1052736"/>
            <a:ext cx="3450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dirty="0" err="1" smtClean="0"/>
              <a:t>Scanning</a:t>
            </a:r>
            <a:r>
              <a:rPr lang="sk-SK" dirty="0" smtClean="0"/>
              <a:t> </a:t>
            </a:r>
            <a:r>
              <a:rPr lang="sk-SK" dirty="0" err="1" smtClean="0"/>
              <a:t>electron</a:t>
            </a:r>
            <a:r>
              <a:rPr lang="sk-SK" dirty="0" smtClean="0"/>
              <a:t> </a:t>
            </a:r>
            <a:r>
              <a:rPr lang="sk-SK" dirty="0" err="1" smtClean="0"/>
              <a:t>microscopy</a:t>
            </a:r>
            <a:r>
              <a:rPr lang="sk-SK" dirty="0" smtClean="0"/>
              <a:t> </a:t>
            </a:r>
            <a:r>
              <a:rPr lang="sk-SK" b="1" dirty="0" smtClean="0"/>
              <a:t>SEM</a:t>
            </a:r>
            <a:endParaRPr lang="sk-SK" b="1" dirty="0"/>
          </a:p>
        </p:txBody>
      </p:sp>
      <p:sp>
        <p:nvSpPr>
          <p:cNvPr id="8" name="BlokTextu 7"/>
          <p:cNvSpPr txBox="1"/>
          <p:nvPr/>
        </p:nvSpPr>
        <p:spPr>
          <a:xfrm>
            <a:off x="7452320" y="4716433"/>
            <a:ext cx="1403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dirty="0" err="1" smtClean="0"/>
              <a:t>Precipitated</a:t>
            </a:r>
            <a:r>
              <a:rPr lang="sk-SK" sz="1600" dirty="0" smtClean="0"/>
              <a:t> </a:t>
            </a:r>
            <a:r>
              <a:rPr lang="sk-SK" sz="1600" dirty="0" err="1" smtClean="0"/>
              <a:t>salt</a:t>
            </a:r>
            <a:endParaRPr lang="sk-SK" sz="1600" dirty="0"/>
          </a:p>
        </p:txBody>
      </p:sp>
      <p:sp>
        <p:nvSpPr>
          <p:cNvPr id="9" name="BlokTextu 8"/>
          <p:cNvSpPr txBox="1"/>
          <p:nvPr/>
        </p:nvSpPr>
        <p:spPr>
          <a:xfrm>
            <a:off x="107504" y="4716433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dirty="0" err="1" smtClean="0"/>
              <a:t>Dendritic</a:t>
            </a:r>
            <a:r>
              <a:rPr lang="sk-SK" sz="1600" dirty="0" smtClean="0"/>
              <a:t> centre</a:t>
            </a:r>
            <a:endParaRPr lang="sk-SK" sz="1600" dirty="0"/>
          </a:p>
        </p:txBody>
      </p:sp>
      <p:sp>
        <p:nvSpPr>
          <p:cNvPr id="12" name="BlokTextu 11"/>
          <p:cNvSpPr txBox="1"/>
          <p:nvPr/>
        </p:nvSpPr>
        <p:spPr>
          <a:xfrm>
            <a:off x="8100392" y="2329716"/>
            <a:ext cx="1043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dirty="0" err="1" smtClean="0"/>
              <a:t>Dendritic</a:t>
            </a:r>
            <a:r>
              <a:rPr lang="sk-SK" sz="1400" dirty="0" smtClean="0"/>
              <a:t> </a:t>
            </a:r>
            <a:r>
              <a:rPr lang="sk-SK" sz="1400" dirty="0" err="1" smtClean="0"/>
              <a:t>arm</a:t>
            </a:r>
            <a:endParaRPr lang="sk-SK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 cstate="print"/>
          <a:srcRect l="18116" t="18091" r="17723" b="39998"/>
          <a:stretch>
            <a:fillRect/>
          </a:stretch>
        </p:blipFill>
        <p:spPr bwMode="auto">
          <a:xfrm>
            <a:off x="683568" y="44624"/>
            <a:ext cx="777686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0200" y="2780928"/>
            <a:ext cx="5364088" cy="143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4581128"/>
            <a:ext cx="5328592" cy="142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/>
          <p:cNvSpPr txBox="1"/>
          <p:nvPr/>
        </p:nvSpPr>
        <p:spPr>
          <a:xfrm>
            <a:off x="1763688" y="4221088"/>
            <a:ext cx="6912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SEM images of LAF doped with spherical magnetic </a:t>
            </a:r>
            <a:r>
              <a:rPr lang="en-US" sz="1600" b="1" dirty="0" err="1" smtClean="0"/>
              <a:t>nanoparticles</a:t>
            </a:r>
            <a:r>
              <a:rPr lang="en-US" sz="1600" b="1" dirty="0" smtClean="0"/>
              <a:t> </a:t>
            </a:r>
            <a:endParaRPr lang="sk-SK" sz="1600" b="1" dirty="0"/>
          </a:p>
        </p:txBody>
      </p:sp>
      <p:sp>
        <p:nvSpPr>
          <p:cNvPr id="6" name="Obdĺžnik 5"/>
          <p:cNvSpPr/>
          <p:nvPr/>
        </p:nvSpPr>
        <p:spPr>
          <a:xfrm>
            <a:off x="1835696" y="6021288"/>
            <a:ext cx="56886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SEM images of LAF doped with spindle magnetic </a:t>
            </a:r>
            <a:r>
              <a:rPr lang="en-US" sz="1600" b="1" dirty="0" err="1" smtClean="0"/>
              <a:t>nanoparticles</a:t>
            </a:r>
            <a:endParaRPr lang="sk-SK" sz="1600" b="1" dirty="0"/>
          </a:p>
        </p:txBody>
      </p:sp>
      <p:sp>
        <p:nvSpPr>
          <p:cNvPr id="7" name="BlokTextu 6"/>
          <p:cNvSpPr txBox="1"/>
          <p:nvPr/>
        </p:nvSpPr>
        <p:spPr>
          <a:xfrm>
            <a:off x="0" y="6453336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Konferencia vedeckých a klinických aplikácií magnetických nosičov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9215" y="476672"/>
            <a:ext cx="5889089" cy="5175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ĺžnik 3"/>
          <p:cNvSpPr/>
          <p:nvPr/>
        </p:nvSpPr>
        <p:spPr>
          <a:xfrm>
            <a:off x="251520" y="5733256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/>
              <a:t>SEM images of (a) spherical and (b) spindle magnetic </a:t>
            </a:r>
            <a:r>
              <a:rPr lang="en-US" sz="1600" b="1" dirty="0" err="1" smtClean="0"/>
              <a:t>nanoparticles</a:t>
            </a:r>
            <a:r>
              <a:rPr lang="en-US" sz="1600" b="1" dirty="0" smtClean="0"/>
              <a:t>, (c) the hydrodynamic particle size distribution, (d) the size distribution of the length of </a:t>
            </a:r>
            <a:r>
              <a:rPr lang="en-US" sz="1600" b="1" dirty="0" smtClean="0"/>
              <a:t>spindle</a:t>
            </a:r>
            <a:r>
              <a:rPr lang="sk-SK" sz="1600" b="1" dirty="0" smtClean="0"/>
              <a:t> </a:t>
            </a:r>
            <a:r>
              <a:rPr lang="en-US" sz="1600" b="1" dirty="0" smtClean="0"/>
              <a:t>MNPs </a:t>
            </a:r>
            <a:r>
              <a:rPr lang="en-US" sz="1600" b="1" dirty="0" smtClean="0"/>
              <a:t>obtained from SEM micrographs are illustrated</a:t>
            </a:r>
            <a:endParaRPr lang="sk-SK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19846" y="560274"/>
            <a:ext cx="7665395" cy="57490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7423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-27384"/>
            <a:ext cx="8229600" cy="706090"/>
          </a:xfrm>
        </p:spPr>
        <p:txBody>
          <a:bodyPr>
            <a:normAutofit/>
          </a:bodyPr>
          <a:lstStyle/>
          <a:p>
            <a:r>
              <a:rPr lang="sk-SK" sz="3600" b="1" dirty="0" smtClean="0"/>
              <a:t>Publikácie  2017/2018</a:t>
            </a:r>
            <a:endParaRPr lang="sk-SK" sz="3600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688632"/>
          </a:xfrm>
        </p:spPr>
        <p:txBody>
          <a:bodyPr>
            <a:noAutofit/>
          </a:bodyPr>
          <a:lstStyle/>
          <a:p>
            <a:pPr algn="just"/>
            <a:r>
              <a:rPr lang="sk-SK" sz="1400" b="1" dirty="0" smtClean="0">
                <a:latin typeface="Times New Roman" pitchFamily="18" charset="0"/>
                <a:cs typeface="Times New Roman" pitchFamily="18" charset="0"/>
              </a:rPr>
              <a:t>MAJOROŠOVÁ, J.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 al. 2018.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Lysozyme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Amyloid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Fibrils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Doped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 by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Carbon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Nanotubes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. In </a:t>
            </a:r>
            <a:r>
              <a:rPr lang="sk-SK" sz="1400" i="1" dirty="0" smtClean="0">
                <a:latin typeface="Times New Roman" pitchFamily="18" charset="0"/>
                <a:cs typeface="Times New Roman" pitchFamily="18" charset="0"/>
              </a:rPr>
              <a:t>Acta </a:t>
            </a:r>
            <a:r>
              <a:rPr lang="sk-SK" sz="1400" i="1" dirty="0" err="1" smtClean="0">
                <a:latin typeface="Times New Roman" pitchFamily="18" charset="0"/>
                <a:cs typeface="Times New Roman" pitchFamily="18" charset="0"/>
              </a:rPr>
              <a:t>Physica</a:t>
            </a:r>
            <a:r>
              <a:rPr lang="sk-SK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400" i="1" dirty="0" err="1" smtClean="0">
                <a:latin typeface="Times New Roman" pitchFamily="18" charset="0"/>
                <a:cs typeface="Times New Roman" pitchFamily="18" charset="0"/>
              </a:rPr>
              <a:t>Polonica</a:t>
            </a:r>
            <a:r>
              <a:rPr lang="sk-SK" sz="1400" i="1" dirty="0" smtClean="0">
                <a:latin typeface="Times New Roman" pitchFamily="18" charset="0"/>
                <a:cs typeface="Times New Roman" pitchFamily="18" charset="0"/>
              </a:rPr>
              <a:t> A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vol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. 133, p. 588-590</a:t>
            </a:r>
          </a:p>
          <a:p>
            <a:endParaRPr lang="sk-SK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GB" sz="1400" b="1" dirty="0" smtClean="0">
                <a:latin typeface="Times New Roman" pitchFamily="18" charset="0"/>
                <a:cs typeface="Times New Roman" pitchFamily="18" charset="0"/>
              </a:rPr>
              <a:t>MAJOROŠOVÁ, J. 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et al. 2017. The Influence of Magnetic Particles on the 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Nematic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Droplets Formation in Liquid Crystal. In </a:t>
            </a:r>
            <a:r>
              <a:rPr lang="en-GB" sz="1400" i="1" dirty="0" err="1" smtClean="0">
                <a:latin typeface="Times New Roman" pitchFamily="18" charset="0"/>
                <a:cs typeface="Times New Roman" pitchFamily="18" charset="0"/>
              </a:rPr>
              <a:t>Acta</a:t>
            </a:r>
            <a:r>
              <a:rPr lang="en-GB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400" i="1" dirty="0" err="1" smtClean="0">
                <a:latin typeface="Times New Roman" pitchFamily="18" charset="0"/>
                <a:cs typeface="Times New Roman" pitchFamily="18" charset="0"/>
              </a:rPr>
              <a:t>Physica</a:t>
            </a:r>
            <a:r>
              <a:rPr lang="en-GB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400" i="1" dirty="0" err="1" smtClean="0">
                <a:latin typeface="Times New Roman" pitchFamily="18" charset="0"/>
                <a:cs typeface="Times New Roman" pitchFamily="18" charset="0"/>
              </a:rPr>
              <a:t>Polonica</a:t>
            </a:r>
            <a:r>
              <a:rPr lang="en-GB" sz="1400" i="1" dirty="0" smtClean="0">
                <a:latin typeface="Times New Roman" pitchFamily="18" charset="0"/>
                <a:cs typeface="Times New Roman" pitchFamily="18" charset="0"/>
              </a:rPr>
              <a:t> A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. vol.131, p.955-957</a:t>
            </a:r>
            <a:endParaRPr lang="sk-SK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sk-SK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sk-SK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MAJOROŠOVÁ, J</a:t>
            </a:r>
            <a:r>
              <a:rPr lang="sk-SK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sk-SK" sz="1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sk-SK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al. </a:t>
            </a:r>
            <a:r>
              <a:rPr lang="sk-SK" sz="1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Self-assembly</a:t>
            </a:r>
            <a:r>
              <a:rPr lang="sk-SK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sk-SK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hen </a:t>
            </a:r>
            <a:r>
              <a:rPr lang="sk-SK" sz="1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egg</a:t>
            </a:r>
            <a:r>
              <a:rPr lang="sk-SK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white</a:t>
            </a:r>
            <a:r>
              <a:rPr lang="sk-SK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lysozyme</a:t>
            </a:r>
            <a:r>
              <a:rPr lang="sk-SK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fibrils</a:t>
            </a:r>
            <a:r>
              <a:rPr lang="sk-SK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doped</a:t>
            </a:r>
            <a:r>
              <a:rPr lang="sk-SK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sk-SK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magnetic</a:t>
            </a:r>
            <a:r>
              <a:rPr lang="sk-SK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particles</a:t>
            </a:r>
            <a:r>
              <a:rPr lang="sk-SK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sk-SK" sz="14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submitted</a:t>
            </a:r>
            <a:r>
              <a:rPr lang="sk-SK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sk-SK" sz="1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JOURNAL OF MAGNETISM AND MAGNETIC MATERIALS.</a:t>
            </a:r>
          </a:p>
          <a:p>
            <a:pPr algn="just"/>
            <a:endParaRPr lang="sk-SK" sz="12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Kopcansky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, P.-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Gdovinova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, V.-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Burylov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, S.-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Burylova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, N.-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Voroshilov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, A.- </a:t>
            </a:r>
            <a:r>
              <a:rPr lang="sk-SK" sz="1400" b="1" dirty="0" err="1" smtClean="0">
                <a:latin typeface="Times New Roman" pitchFamily="18" charset="0"/>
                <a:cs typeface="Times New Roman" pitchFamily="18" charset="0"/>
              </a:rPr>
              <a:t>Majorosova</a:t>
            </a:r>
            <a:r>
              <a:rPr lang="sk-SK" sz="1400" b="1" dirty="0" smtClean="0">
                <a:latin typeface="Times New Roman" pitchFamily="18" charset="0"/>
                <a:cs typeface="Times New Roman" pitchFamily="18" charset="0"/>
              </a:rPr>
              <a:t>, J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.-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Agresti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, F.-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Zin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, V.-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Barison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, S.-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Jadzyn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, J.-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Tomasovicova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, N. 2018.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influence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goethite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nanorods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 on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structural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transitions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liquid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crystal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 6CHBT. In </a:t>
            </a:r>
            <a:r>
              <a:rPr lang="sk-SK" sz="1400" i="1" dirty="0" smtClean="0">
                <a:latin typeface="Times New Roman" pitchFamily="18" charset="0"/>
                <a:cs typeface="Times New Roman" pitchFamily="18" charset="0"/>
              </a:rPr>
              <a:t>JOURNAL OF MAGNETISM AND MAGNETIC MATERIALS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vol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. 26-32. </a:t>
            </a:r>
            <a:endParaRPr lang="sk-SK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sk-SK" sz="12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sk-SK" sz="1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Tomasovicova</a:t>
            </a:r>
            <a:r>
              <a:rPr lang="sk-SK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N.- Hu, PS.- </a:t>
            </a:r>
            <a:r>
              <a:rPr lang="sk-SK" sz="1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Zeng</a:t>
            </a:r>
            <a:r>
              <a:rPr lang="sk-SK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CL.- </a:t>
            </a:r>
            <a:r>
              <a:rPr lang="sk-SK" sz="1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Hurakova</a:t>
            </a:r>
            <a:r>
              <a:rPr lang="sk-SK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M.- </a:t>
            </a:r>
            <a:r>
              <a:rPr lang="sk-SK" sz="1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Csach</a:t>
            </a:r>
            <a:r>
              <a:rPr lang="sk-SK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K.- </a:t>
            </a:r>
            <a:r>
              <a:rPr lang="sk-SK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Majorosova</a:t>
            </a:r>
            <a:r>
              <a:rPr lang="sk-SK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J.-</a:t>
            </a:r>
            <a:r>
              <a:rPr lang="sk-SK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Kubovcikova</a:t>
            </a:r>
            <a:r>
              <a:rPr lang="sk-SK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M.- </a:t>
            </a:r>
            <a:r>
              <a:rPr lang="sk-SK" sz="1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Kopcansky</a:t>
            </a:r>
            <a:r>
              <a:rPr lang="sk-SK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P. 2018. </a:t>
            </a:r>
            <a:r>
              <a:rPr lang="sk-SK" sz="1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Dynamic</a:t>
            </a:r>
            <a:r>
              <a:rPr lang="sk-SK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morphogenesis</a:t>
            </a:r>
            <a:r>
              <a:rPr lang="sk-SK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sk-SK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dendritic</a:t>
            </a:r>
            <a:r>
              <a:rPr lang="sk-SK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structures</a:t>
            </a:r>
            <a:r>
              <a:rPr lang="sk-SK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formation</a:t>
            </a:r>
            <a:r>
              <a:rPr lang="sk-SK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in hen </a:t>
            </a:r>
            <a:r>
              <a:rPr lang="sk-SK" sz="1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egg</a:t>
            </a:r>
            <a:r>
              <a:rPr lang="sk-SK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white</a:t>
            </a:r>
            <a:r>
              <a:rPr lang="sk-SK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lysozyme</a:t>
            </a:r>
            <a:r>
              <a:rPr lang="sk-SK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fibrils</a:t>
            </a:r>
            <a:r>
              <a:rPr lang="sk-SK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doped</a:t>
            </a:r>
            <a:r>
              <a:rPr lang="sk-SK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sk-SK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magnetic</a:t>
            </a:r>
            <a:r>
              <a:rPr lang="sk-SK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nanoparticles</a:t>
            </a:r>
            <a:r>
              <a:rPr lang="sk-SK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In </a:t>
            </a:r>
            <a:r>
              <a:rPr lang="sk-SK" sz="1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COLLOIDS AND SURFACES B-BIOINTERFACES. </a:t>
            </a:r>
            <a:r>
              <a:rPr lang="sk-SK" sz="1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vol</a:t>
            </a:r>
            <a:r>
              <a:rPr lang="sk-SK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161, p. 457-463.</a:t>
            </a:r>
            <a:r>
              <a:rPr lang="sk-SK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 </a:t>
            </a:r>
          </a:p>
          <a:p>
            <a:pPr algn="just"/>
            <a:endParaRPr lang="sk-SK" sz="12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Gdovinova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, V.-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Schroer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, MA.-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Tomasovicova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, N.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Appel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, I.-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Behrens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, S.- </a:t>
            </a:r>
            <a:r>
              <a:rPr lang="sk-SK" sz="1400" b="1" dirty="0" err="1" smtClean="0">
                <a:latin typeface="Times New Roman" pitchFamily="18" charset="0"/>
                <a:cs typeface="Times New Roman" pitchFamily="18" charset="0"/>
              </a:rPr>
              <a:t>Majorosova</a:t>
            </a:r>
            <a:r>
              <a:rPr lang="sk-SK" sz="1400" b="1" dirty="0" smtClean="0">
                <a:latin typeface="Times New Roman" pitchFamily="18" charset="0"/>
                <a:cs typeface="Times New Roman" pitchFamily="18" charset="0"/>
              </a:rPr>
              <a:t>, J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.-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Kovac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, J.-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Svergun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, DI.-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Kopcansky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, P. 2017.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Structuralization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magnetic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nanoparticles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 in 5CB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liquid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crystals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.  In </a:t>
            </a:r>
            <a:r>
              <a:rPr lang="sk-SK" sz="1400" i="1" dirty="0" smtClean="0">
                <a:latin typeface="Times New Roman" pitchFamily="18" charset="0"/>
                <a:cs typeface="Times New Roman" pitchFamily="18" charset="0"/>
              </a:rPr>
              <a:t>SOFT MATTER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.  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vol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. 13, p. 7890-7896.</a:t>
            </a:r>
          </a:p>
          <a:p>
            <a:pPr algn="just"/>
            <a:endParaRPr lang="sk-SK" sz="12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Gdovinova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, V.,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Petrenko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, V.,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Tomasovicova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, N., </a:t>
            </a:r>
            <a:r>
              <a:rPr lang="sk-SK" sz="1400" b="1" dirty="0" err="1" smtClean="0">
                <a:latin typeface="Times New Roman" pitchFamily="18" charset="0"/>
                <a:cs typeface="Times New Roman" pitchFamily="18" charset="0"/>
              </a:rPr>
              <a:t>Majorosova</a:t>
            </a:r>
            <a:r>
              <a:rPr lang="sk-SK" sz="1400" b="1" dirty="0" smtClean="0">
                <a:latin typeface="Times New Roman" pitchFamily="18" charset="0"/>
                <a:cs typeface="Times New Roman" pitchFamily="18" charset="0"/>
              </a:rPr>
              <a:t>, J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., Ivankov, O.I.,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Avdeev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, M.V., HU, P.S., </a:t>
            </a:r>
            <a:r>
              <a:rPr lang="sk-SK" sz="1400" dirty="0" err="1" smtClean="0">
                <a:latin typeface="Times New Roman" pitchFamily="18" charset="0"/>
                <a:cs typeface="Times New Roman" pitchFamily="18" charset="0"/>
              </a:rPr>
              <a:t>Kopcansky</a:t>
            </a:r>
            <a:r>
              <a:rPr lang="sk-SK" sz="1400" dirty="0" smtClean="0">
                <a:latin typeface="Times New Roman" pitchFamily="18" charset="0"/>
                <a:cs typeface="Times New Roman" pitchFamily="18" charset="0"/>
              </a:rPr>
              <a:t>, P. 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Structure of 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amyloid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fibrils doped with magnetic 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nanoparticles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by SANS contrast variation technique. </a:t>
            </a:r>
            <a:r>
              <a:rPr lang="en-GB" sz="1400" i="1" dirty="0" smtClean="0">
                <a:latin typeface="Times New Roman" pitchFamily="18" charset="0"/>
                <a:cs typeface="Times New Roman" pitchFamily="18" charset="0"/>
              </a:rPr>
              <a:t>submitte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d in </a:t>
            </a:r>
            <a:r>
              <a:rPr lang="sk-SK" sz="1400" i="1" dirty="0" smtClean="0">
                <a:latin typeface="Times New Roman" pitchFamily="18" charset="0"/>
                <a:cs typeface="Times New Roman" pitchFamily="18" charset="0"/>
              </a:rPr>
              <a:t>JOURNAL OF MAGNETISM AND MAGNETIC MATERIALS.</a:t>
            </a:r>
            <a:endParaRPr lang="sk-SK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555776" y="0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Prezentácia výsledkov</a:t>
            </a:r>
            <a:endParaRPr lang="sk-SK" sz="3200" dirty="0"/>
          </a:p>
        </p:txBody>
      </p:sp>
      <p:sp>
        <p:nvSpPr>
          <p:cNvPr id="3" name="BlokTextu 2"/>
          <p:cNvSpPr txBox="1"/>
          <p:nvPr/>
        </p:nvSpPr>
        <p:spPr>
          <a:xfrm>
            <a:off x="179512" y="517803"/>
            <a:ext cx="871296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16.-20.4. 2018</a:t>
            </a:r>
          </a:p>
          <a:p>
            <a:pPr algn="just"/>
            <a:r>
              <a:rPr lang="sk-SK" sz="2000" dirty="0" smtClean="0"/>
              <a:t> </a:t>
            </a:r>
            <a:r>
              <a:rPr lang="sk-SK" sz="2000" dirty="0" err="1" smtClean="0"/>
              <a:t>Institute</a:t>
            </a:r>
            <a:r>
              <a:rPr lang="sk-SK" sz="2000" dirty="0" smtClean="0"/>
              <a:t> </a:t>
            </a:r>
            <a:r>
              <a:rPr lang="sk-SK" sz="2000" dirty="0" err="1" smtClean="0"/>
              <a:t>of</a:t>
            </a:r>
            <a:r>
              <a:rPr lang="sk-SK" sz="2000" dirty="0" smtClean="0"/>
              <a:t> </a:t>
            </a:r>
            <a:r>
              <a:rPr lang="sk-SK" sz="2000" dirty="0" err="1" smtClean="0"/>
              <a:t>Physics</a:t>
            </a:r>
            <a:r>
              <a:rPr lang="sk-SK" sz="2000" dirty="0" smtClean="0"/>
              <a:t>, </a:t>
            </a:r>
            <a:r>
              <a:rPr lang="sk-SK" sz="2000" dirty="0" err="1" smtClean="0"/>
              <a:t>Academia</a:t>
            </a:r>
            <a:r>
              <a:rPr lang="sk-SK" sz="2000" dirty="0" smtClean="0"/>
              <a:t> </a:t>
            </a:r>
            <a:r>
              <a:rPr lang="sk-SK" sz="2000" dirty="0" err="1" smtClean="0"/>
              <a:t>Sinica</a:t>
            </a:r>
            <a:r>
              <a:rPr lang="sk-SK" sz="2000" dirty="0" smtClean="0"/>
              <a:t>,  </a:t>
            </a:r>
            <a:r>
              <a:rPr lang="sk-SK" sz="2000" dirty="0" err="1" smtClean="0"/>
              <a:t>Nankang</a:t>
            </a:r>
            <a:r>
              <a:rPr lang="sk-SK" sz="2000" dirty="0" smtClean="0"/>
              <a:t>, </a:t>
            </a:r>
            <a:r>
              <a:rPr lang="sk-SK" sz="2000" dirty="0" err="1" smtClean="0"/>
              <a:t>Taipei</a:t>
            </a:r>
            <a:r>
              <a:rPr lang="sk-SK" sz="2000" dirty="0" smtClean="0"/>
              <a:t>, Taiwan (</a:t>
            </a:r>
            <a:r>
              <a:rPr lang="sk-SK" sz="2000" i="1" dirty="0" smtClean="0"/>
              <a:t>prednáška</a:t>
            </a:r>
            <a:r>
              <a:rPr lang="sk-SK" sz="2000" dirty="0" smtClean="0"/>
              <a:t>)</a:t>
            </a:r>
          </a:p>
          <a:p>
            <a:pPr algn="just"/>
            <a:endParaRPr lang="sk-SK" sz="1000" b="1" dirty="0" smtClean="0"/>
          </a:p>
          <a:p>
            <a:pPr algn="just"/>
            <a:r>
              <a:rPr lang="sk-SK" dirty="0" smtClean="0"/>
              <a:t>22.3. 2018</a:t>
            </a:r>
          </a:p>
          <a:p>
            <a:pPr algn="just"/>
            <a:r>
              <a:rPr lang="sk-SK" sz="2000" dirty="0" smtClean="0"/>
              <a:t>Vystúpenie na seminári z fyziky kondenzovaných látok. UPJŠ, Košice. (</a:t>
            </a:r>
            <a:r>
              <a:rPr lang="sk-SK" sz="2000" i="1" dirty="0" smtClean="0"/>
              <a:t>prednáška)</a:t>
            </a:r>
          </a:p>
          <a:p>
            <a:pPr algn="just"/>
            <a:endParaRPr lang="sk-SK" sz="1000" b="1" dirty="0" smtClean="0"/>
          </a:p>
          <a:p>
            <a:pPr algn="just"/>
            <a:r>
              <a:rPr lang="en-US" dirty="0" smtClean="0"/>
              <a:t>17.10.2017</a:t>
            </a:r>
            <a:endParaRPr lang="sk-SK" dirty="0" smtClean="0"/>
          </a:p>
          <a:p>
            <a:pPr algn="just"/>
            <a:r>
              <a:rPr lang="en-US" sz="2000" dirty="0" smtClean="0"/>
              <a:t>19</a:t>
            </a:r>
            <a:r>
              <a:rPr lang="sk-SK" sz="2000" dirty="0" err="1" smtClean="0"/>
              <a:t>th</a:t>
            </a:r>
            <a:r>
              <a:rPr lang="sk-SK" sz="2000" dirty="0" smtClean="0"/>
              <a:t> </a:t>
            </a:r>
            <a:r>
              <a:rPr lang="sk-SK" sz="2000" dirty="0" err="1" smtClean="0"/>
              <a:t>International</a:t>
            </a:r>
            <a:r>
              <a:rPr lang="sk-SK" sz="2000" dirty="0" smtClean="0"/>
              <a:t> </a:t>
            </a:r>
            <a:r>
              <a:rPr lang="sk-SK" sz="2000" dirty="0" err="1" smtClean="0"/>
              <a:t>workshop</a:t>
            </a:r>
            <a:r>
              <a:rPr lang="sk-SK" sz="2000" dirty="0" smtClean="0"/>
              <a:t> on </a:t>
            </a:r>
            <a:r>
              <a:rPr lang="sk-SK" sz="2000" dirty="0" err="1" smtClean="0"/>
              <a:t>theoretical</a:t>
            </a:r>
            <a:r>
              <a:rPr lang="sk-SK" sz="2000" dirty="0" smtClean="0"/>
              <a:t> </a:t>
            </a:r>
            <a:r>
              <a:rPr lang="sk-SK" sz="2000" dirty="0" err="1" smtClean="0"/>
              <a:t>physics</a:t>
            </a:r>
            <a:r>
              <a:rPr lang="sk-SK" sz="2000" dirty="0" smtClean="0"/>
              <a:t>, </a:t>
            </a:r>
            <a:r>
              <a:rPr lang="sk-SK" sz="2000" dirty="0" err="1" smtClean="0"/>
              <a:t>Small</a:t>
            </a:r>
            <a:r>
              <a:rPr lang="sk-SK" sz="2000" dirty="0" smtClean="0"/>
              <a:t> Triangle </a:t>
            </a:r>
            <a:r>
              <a:rPr lang="sk-SK" sz="2000" dirty="0" err="1" smtClean="0"/>
              <a:t>Meeting</a:t>
            </a:r>
            <a:r>
              <a:rPr lang="sk-SK" sz="2000" dirty="0" smtClean="0"/>
              <a:t> , Medzilaborce (</a:t>
            </a:r>
            <a:r>
              <a:rPr lang="sk-SK" sz="2000" i="1" dirty="0" smtClean="0"/>
              <a:t>prednáška</a:t>
            </a:r>
            <a:r>
              <a:rPr lang="sk-SK" sz="2000" dirty="0" smtClean="0"/>
              <a:t>)</a:t>
            </a:r>
          </a:p>
          <a:p>
            <a:pPr algn="just"/>
            <a:endParaRPr lang="sk-SK" sz="1000" b="1" dirty="0" smtClean="0"/>
          </a:p>
          <a:p>
            <a:pPr algn="just"/>
            <a:r>
              <a:rPr lang="sk-SK" dirty="0" smtClean="0"/>
              <a:t>22.-27.5.2018</a:t>
            </a:r>
          </a:p>
          <a:p>
            <a:pPr algn="just"/>
            <a:r>
              <a:rPr lang="sk-SK" sz="2000" dirty="0" smtClean="0"/>
              <a:t>12th </a:t>
            </a:r>
            <a:r>
              <a:rPr lang="sk-SK" sz="2000" dirty="0" err="1" smtClean="0"/>
              <a:t>International</a:t>
            </a:r>
            <a:r>
              <a:rPr lang="sk-SK" sz="2000" dirty="0" smtClean="0"/>
              <a:t> </a:t>
            </a:r>
            <a:r>
              <a:rPr lang="sk-SK" sz="2000" dirty="0" err="1" smtClean="0"/>
              <a:t>Conference</a:t>
            </a:r>
            <a:r>
              <a:rPr lang="sk-SK" sz="2000" dirty="0" smtClean="0"/>
              <a:t> on </a:t>
            </a:r>
            <a:r>
              <a:rPr lang="sk-SK" sz="2000" dirty="0" err="1" smtClean="0"/>
              <a:t>the</a:t>
            </a:r>
            <a:r>
              <a:rPr lang="sk-SK" sz="2000" dirty="0" smtClean="0"/>
              <a:t> </a:t>
            </a:r>
            <a:r>
              <a:rPr lang="sk-SK" sz="2000" dirty="0" err="1" smtClean="0"/>
              <a:t>Scientific</a:t>
            </a:r>
            <a:r>
              <a:rPr lang="sk-SK" sz="2000" dirty="0" smtClean="0"/>
              <a:t> and </a:t>
            </a:r>
            <a:r>
              <a:rPr lang="sk-SK" sz="2000" dirty="0" err="1" smtClean="0"/>
              <a:t>Clinical</a:t>
            </a:r>
            <a:r>
              <a:rPr lang="sk-SK" sz="2000" dirty="0" smtClean="0"/>
              <a:t> </a:t>
            </a:r>
            <a:r>
              <a:rPr lang="sk-SK" sz="2000" dirty="0" err="1" smtClean="0"/>
              <a:t>Applications</a:t>
            </a:r>
            <a:r>
              <a:rPr lang="sk-SK" sz="2000" dirty="0" smtClean="0"/>
              <a:t> </a:t>
            </a:r>
            <a:r>
              <a:rPr lang="sk-SK" sz="2000" dirty="0" err="1" smtClean="0"/>
              <a:t>of</a:t>
            </a:r>
            <a:r>
              <a:rPr lang="sk-SK" sz="2000" dirty="0" smtClean="0"/>
              <a:t> </a:t>
            </a:r>
            <a:r>
              <a:rPr lang="sk-SK" sz="2000" dirty="0" err="1" smtClean="0"/>
              <a:t>Magnetic</a:t>
            </a:r>
            <a:r>
              <a:rPr lang="sk-SK" sz="2000" dirty="0" smtClean="0"/>
              <a:t> </a:t>
            </a:r>
            <a:r>
              <a:rPr lang="sk-SK" sz="2000" dirty="0" err="1" smtClean="0"/>
              <a:t>Carriers</a:t>
            </a:r>
            <a:r>
              <a:rPr lang="sk-SK" sz="2000" dirty="0" smtClean="0"/>
              <a:t> (</a:t>
            </a:r>
            <a:r>
              <a:rPr lang="sk-SK" sz="2000" dirty="0" err="1" smtClean="0"/>
              <a:t>Magmeet</a:t>
            </a:r>
            <a:r>
              <a:rPr lang="sk-SK" sz="2000" dirty="0" smtClean="0"/>
              <a:t> 2018),  </a:t>
            </a:r>
            <a:r>
              <a:rPr lang="sk-SK" sz="2000" dirty="0" err="1" smtClean="0"/>
              <a:t>University</a:t>
            </a:r>
            <a:r>
              <a:rPr lang="sk-SK" sz="2000" dirty="0" smtClean="0"/>
              <a:t> </a:t>
            </a:r>
            <a:r>
              <a:rPr lang="sk-SK" sz="2000" dirty="0" err="1" smtClean="0"/>
              <a:t>of</a:t>
            </a:r>
            <a:r>
              <a:rPr lang="sk-SK" sz="2000" dirty="0" smtClean="0"/>
              <a:t> </a:t>
            </a:r>
            <a:r>
              <a:rPr lang="sk-SK" sz="2000" dirty="0" err="1" smtClean="0"/>
              <a:t>Copenhagen</a:t>
            </a:r>
            <a:r>
              <a:rPr lang="sk-SK" sz="2000" dirty="0" smtClean="0"/>
              <a:t> (UCPH), </a:t>
            </a:r>
            <a:r>
              <a:rPr lang="cs-CZ" sz="2000" dirty="0" smtClean="0"/>
              <a:t> </a:t>
            </a:r>
            <a:r>
              <a:rPr lang="cs-CZ" sz="2000" dirty="0" err="1" smtClean="0"/>
              <a:t>Copenhagen</a:t>
            </a:r>
            <a:r>
              <a:rPr lang="cs-CZ" sz="2000" dirty="0" smtClean="0"/>
              <a:t>, </a:t>
            </a:r>
            <a:r>
              <a:rPr lang="cs-CZ" sz="2000" dirty="0" err="1" smtClean="0"/>
              <a:t>Denmark</a:t>
            </a:r>
            <a:r>
              <a:rPr lang="cs-CZ" sz="2000" dirty="0" smtClean="0"/>
              <a:t>.</a:t>
            </a:r>
            <a:r>
              <a:rPr lang="sk-SK" sz="2000" dirty="0" smtClean="0"/>
              <a:t>- (</a:t>
            </a:r>
            <a:r>
              <a:rPr lang="sk-SK" sz="2000" i="1" dirty="0" err="1" smtClean="0"/>
              <a:t>poster</a:t>
            </a:r>
            <a:r>
              <a:rPr lang="sk-SK" sz="2000" i="1" dirty="0" smtClean="0"/>
              <a:t>)</a:t>
            </a:r>
          </a:p>
          <a:p>
            <a:pPr algn="just"/>
            <a:endParaRPr lang="sk-SK" sz="1000" i="1" dirty="0" smtClean="0"/>
          </a:p>
          <a:p>
            <a:pPr algn="ctr"/>
            <a:r>
              <a:rPr lang="sk-SK" sz="2800" b="1" dirty="0" smtClean="0"/>
              <a:t>Zahraničný pracovný pobyt</a:t>
            </a:r>
          </a:p>
          <a:p>
            <a:pPr algn="just"/>
            <a:endParaRPr lang="sk-SK" sz="1000" b="1" dirty="0" smtClean="0"/>
          </a:p>
          <a:p>
            <a:pPr algn="just"/>
            <a:r>
              <a:rPr lang="sk-SK" dirty="0" smtClean="0"/>
              <a:t>21.04-01.05.2018 </a:t>
            </a:r>
          </a:p>
          <a:p>
            <a:pPr algn="just"/>
            <a:r>
              <a:rPr lang="sk-SK" dirty="0" err="1" smtClean="0"/>
              <a:t>National</a:t>
            </a:r>
            <a:r>
              <a:rPr lang="sk-SK" dirty="0" smtClean="0"/>
              <a:t> </a:t>
            </a:r>
            <a:r>
              <a:rPr lang="sk-SK" dirty="0" err="1" smtClean="0"/>
              <a:t>Chiao</a:t>
            </a:r>
            <a:r>
              <a:rPr lang="sk-SK" dirty="0" smtClean="0"/>
              <a:t> </a:t>
            </a:r>
            <a:r>
              <a:rPr lang="sk-SK" dirty="0" err="1" smtClean="0"/>
              <a:t>Tung</a:t>
            </a:r>
            <a:r>
              <a:rPr lang="sk-SK" dirty="0" smtClean="0"/>
              <a:t> </a:t>
            </a:r>
            <a:r>
              <a:rPr lang="sk-SK" dirty="0" err="1" smtClean="0"/>
              <a:t>University</a:t>
            </a:r>
            <a:r>
              <a:rPr lang="sk-SK" dirty="0" smtClean="0"/>
              <a:t>, </a:t>
            </a:r>
            <a:r>
              <a:rPr lang="sk-SK" dirty="0" err="1" smtClean="0"/>
              <a:t>College</a:t>
            </a:r>
            <a:r>
              <a:rPr lang="sk-SK" dirty="0" smtClean="0"/>
              <a:t> </a:t>
            </a:r>
            <a:r>
              <a:rPr lang="sk-SK" dirty="0" err="1" smtClean="0"/>
              <a:t>of</a:t>
            </a:r>
            <a:r>
              <a:rPr lang="sk-SK" dirty="0" smtClean="0"/>
              <a:t> </a:t>
            </a:r>
            <a:r>
              <a:rPr lang="sk-SK" dirty="0" err="1" smtClean="0"/>
              <a:t>Photonics</a:t>
            </a:r>
            <a:r>
              <a:rPr lang="sk-SK" dirty="0" smtClean="0"/>
              <a:t>, </a:t>
            </a:r>
            <a:r>
              <a:rPr lang="sk-SK" dirty="0" err="1" smtClean="0"/>
              <a:t>Tainan</a:t>
            </a:r>
            <a:r>
              <a:rPr lang="sk-SK" dirty="0" smtClean="0"/>
              <a:t> City, Taiwan. (</a:t>
            </a:r>
            <a:r>
              <a:rPr lang="sk-SK" i="1" dirty="0" smtClean="0"/>
              <a:t>Realizácia experimentov</a:t>
            </a:r>
            <a:r>
              <a:rPr lang="sk-SK" dirty="0" smtClean="0"/>
              <a:t>)</a:t>
            </a:r>
          </a:p>
          <a:p>
            <a:pPr algn="just"/>
            <a:endParaRPr lang="sk-SK" sz="1000" i="1" dirty="0" smtClean="0"/>
          </a:p>
          <a:p>
            <a:pPr algn="ctr"/>
            <a:r>
              <a:rPr lang="sk-SK" sz="2800" b="1" dirty="0" smtClean="0"/>
              <a:t>Odovzdanie dizertačnej práce</a:t>
            </a:r>
          </a:p>
          <a:p>
            <a:r>
              <a:rPr lang="sk-SK" dirty="0" smtClean="0"/>
              <a:t>Jún 2018</a:t>
            </a:r>
            <a:endParaRPr lang="sk-SK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sk-SK" sz="3600" b="1" dirty="0" smtClean="0"/>
              <a:t/>
            </a:r>
            <a:br>
              <a:rPr lang="sk-SK" sz="3600" b="1" dirty="0" smtClean="0"/>
            </a:br>
            <a:r>
              <a:rPr lang="sk-SK" sz="4900" b="1" dirty="0" err="1" smtClean="0"/>
              <a:t>Acknowledgement</a:t>
            </a:r>
            <a:r>
              <a:rPr lang="sk-SK" sz="3600" dirty="0" smtClean="0"/>
              <a:t/>
            </a:r>
            <a:br>
              <a:rPr lang="sk-SK" sz="3600" dirty="0" smtClean="0"/>
            </a:br>
            <a:r>
              <a:rPr lang="sk-SK" sz="3600" dirty="0" smtClean="0"/>
              <a:t/>
            </a:r>
            <a:br>
              <a:rPr lang="sk-SK" sz="3600" dirty="0" smtClean="0"/>
            </a:br>
            <a:endParaRPr lang="sk-SK" sz="3600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39136" y="764704"/>
            <a:ext cx="8640960" cy="5286412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sk-SK" sz="1900" b="1" dirty="0" smtClean="0"/>
              <a:t>Peter </a:t>
            </a:r>
            <a:r>
              <a:rPr lang="sk-SK" sz="1900" b="1" dirty="0" err="1" smtClean="0"/>
              <a:t>Kopčanský</a:t>
            </a:r>
            <a:endParaRPr lang="sk-SK" sz="1900" b="1" dirty="0" smtClean="0"/>
          </a:p>
          <a:p>
            <a:pPr algn="ctr"/>
            <a:r>
              <a:rPr lang="sk-SK" sz="1900" b="1" dirty="0" smtClean="0"/>
              <a:t>Natália Tomašovičová</a:t>
            </a:r>
          </a:p>
          <a:p>
            <a:pPr algn="ctr"/>
            <a:r>
              <a:rPr lang="sk-SK" sz="1900" b="1" dirty="0" smtClean="0"/>
              <a:t>Lucia </a:t>
            </a:r>
            <a:r>
              <a:rPr lang="sk-SK" sz="1900" b="1" dirty="0" err="1" smtClean="0"/>
              <a:t>Balejčíková</a:t>
            </a:r>
            <a:r>
              <a:rPr lang="sk-SK" sz="1900" b="1" dirty="0" smtClean="0"/>
              <a:t> , Veronika </a:t>
            </a:r>
            <a:r>
              <a:rPr lang="sk-SK" sz="1900" b="1" dirty="0" err="1" smtClean="0"/>
              <a:t>Gdovinová</a:t>
            </a:r>
            <a:endParaRPr lang="sk-SK" sz="1900" b="1" dirty="0" smtClean="0"/>
          </a:p>
          <a:p>
            <a:pPr algn="ctr"/>
            <a:r>
              <a:rPr lang="sk-SK" sz="1900" b="1" dirty="0" smtClean="0"/>
              <a:t>Marianna </a:t>
            </a:r>
            <a:r>
              <a:rPr lang="sk-SK" sz="1900" b="1" dirty="0" err="1" smtClean="0"/>
              <a:t>Baťková</a:t>
            </a:r>
            <a:r>
              <a:rPr lang="sk-SK" sz="1900" b="1" dirty="0" smtClean="0"/>
              <a:t>, Ivan Baťko</a:t>
            </a:r>
          </a:p>
          <a:p>
            <a:pPr algn="ctr"/>
            <a:r>
              <a:rPr lang="sk-SK" sz="1900" b="1" dirty="0" smtClean="0"/>
              <a:t>Kornel </a:t>
            </a:r>
            <a:r>
              <a:rPr lang="sk-SK" sz="1900" b="1" dirty="0" err="1" smtClean="0"/>
              <a:t>Csach</a:t>
            </a:r>
            <a:r>
              <a:rPr lang="sk-SK" sz="1900" b="1" dirty="0" smtClean="0"/>
              <a:t>, Mária </a:t>
            </a:r>
            <a:r>
              <a:rPr lang="en-US" sz="1900" b="1" dirty="0" err="1" smtClean="0"/>
              <a:t>Hur</a:t>
            </a:r>
            <a:r>
              <a:rPr lang="sk-SK" sz="1900" b="1" dirty="0" smtClean="0"/>
              <a:t>á</a:t>
            </a:r>
            <a:r>
              <a:rPr lang="en-US" sz="1900" b="1" dirty="0" err="1" smtClean="0"/>
              <a:t>kov</a:t>
            </a:r>
            <a:r>
              <a:rPr lang="sk-SK" sz="1900" b="1" dirty="0" smtClean="0"/>
              <a:t>á</a:t>
            </a:r>
          </a:p>
          <a:p>
            <a:pPr algn="ctr">
              <a:buNone/>
            </a:pPr>
            <a:r>
              <a:rPr lang="sk-SK" sz="1900" b="1" dirty="0" smtClean="0"/>
              <a:t>	</a:t>
            </a:r>
            <a:r>
              <a:rPr lang="en-US" sz="1200" dirty="0" smtClean="0"/>
              <a:t>Institute of Experimental Physics, SAS, </a:t>
            </a:r>
            <a:r>
              <a:rPr lang="en-US" sz="1200" dirty="0" err="1" smtClean="0"/>
              <a:t>Watsonova</a:t>
            </a:r>
            <a:r>
              <a:rPr lang="en-US" sz="1200" dirty="0" smtClean="0"/>
              <a:t> 47, 040 01 Kosice, Slovakia</a:t>
            </a:r>
            <a:endParaRPr lang="sk-SK" sz="1200" dirty="0" smtClean="0"/>
          </a:p>
          <a:p>
            <a:pPr>
              <a:buNone/>
            </a:pPr>
            <a:endParaRPr lang="sk-SK" sz="800" dirty="0" smtClean="0"/>
          </a:p>
          <a:p>
            <a:pPr algn="ctr"/>
            <a:r>
              <a:rPr lang="sk-SK" sz="1900" b="1" dirty="0" smtClean="0"/>
              <a:t>Viktor </a:t>
            </a:r>
            <a:r>
              <a:rPr lang="sk-SK" sz="1900" b="1" dirty="0" err="1" smtClean="0"/>
              <a:t>Petrenko</a:t>
            </a:r>
            <a:endParaRPr lang="sk-SK" sz="1900" b="1" dirty="0"/>
          </a:p>
          <a:p>
            <a:pPr algn="ctr">
              <a:buNone/>
            </a:pPr>
            <a:r>
              <a:rPr lang="sk-SK" sz="1900" baseline="30000" dirty="0"/>
              <a:t>	</a:t>
            </a:r>
            <a:r>
              <a:rPr lang="en-US" sz="1200" dirty="0"/>
              <a:t>Joint Institute for Nuclear Research, Joliot-Curie 6, 141980 </a:t>
            </a:r>
            <a:r>
              <a:rPr lang="en-US" sz="1200" dirty="0" err="1"/>
              <a:t>Dubna</a:t>
            </a:r>
            <a:r>
              <a:rPr lang="en-US" sz="1200" dirty="0"/>
              <a:t>, Moscow region, </a:t>
            </a:r>
            <a:r>
              <a:rPr lang="en-US" sz="1200" dirty="0" smtClean="0"/>
              <a:t>Russia</a:t>
            </a:r>
            <a:endParaRPr lang="sk-SK" sz="1200" dirty="0" smtClean="0"/>
          </a:p>
          <a:p>
            <a:pPr algn="ctr">
              <a:buNone/>
            </a:pPr>
            <a:r>
              <a:rPr lang="sk-SK" sz="1200" dirty="0" err="1" smtClean="0"/>
              <a:t>Kyiv</a:t>
            </a:r>
            <a:r>
              <a:rPr lang="sk-SK" sz="1200" dirty="0" smtClean="0"/>
              <a:t> Taras </a:t>
            </a:r>
            <a:r>
              <a:rPr lang="sk-SK" sz="1200" dirty="0" err="1" smtClean="0"/>
              <a:t>Shevchenko</a:t>
            </a:r>
            <a:r>
              <a:rPr lang="sk-SK" sz="1200" dirty="0" smtClean="0"/>
              <a:t> </a:t>
            </a:r>
            <a:r>
              <a:rPr lang="sk-SK" sz="1200" dirty="0" err="1" smtClean="0"/>
              <a:t>National</a:t>
            </a:r>
            <a:r>
              <a:rPr lang="sk-SK" sz="1200" dirty="0" smtClean="0"/>
              <a:t> </a:t>
            </a:r>
            <a:r>
              <a:rPr lang="sk-SK" sz="1200" dirty="0" err="1" smtClean="0"/>
              <a:t>University</a:t>
            </a:r>
            <a:r>
              <a:rPr lang="sk-SK" sz="1200" dirty="0" smtClean="0"/>
              <a:t>, </a:t>
            </a:r>
            <a:r>
              <a:rPr lang="sk-SK" sz="1200" dirty="0" err="1" smtClean="0"/>
              <a:t>Volodymyrska</a:t>
            </a:r>
            <a:r>
              <a:rPr lang="sk-SK" sz="1200" dirty="0" smtClean="0"/>
              <a:t> </a:t>
            </a:r>
            <a:r>
              <a:rPr lang="sk-SK" sz="1200" dirty="0" err="1" smtClean="0"/>
              <a:t>Street</a:t>
            </a:r>
            <a:r>
              <a:rPr lang="sk-SK" sz="1200" dirty="0" smtClean="0"/>
              <a:t> 64, 01033 </a:t>
            </a:r>
            <a:r>
              <a:rPr lang="sk-SK" sz="1200" dirty="0" err="1" smtClean="0"/>
              <a:t>Kyiv</a:t>
            </a:r>
            <a:r>
              <a:rPr lang="sk-SK" sz="1200" dirty="0" smtClean="0"/>
              <a:t>, </a:t>
            </a:r>
            <a:r>
              <a:rPr lang="sk-SK" sz="1200" dirty="0" err="1" smtClean="0"/>
              <a:t>Ukraine</a:t>
            </a:r>
            <a:endParaRPr lang="sk-SK" sz="1200" dirty="0" smtClean="0"/>
          </a:p>
          <a:p>
            <a:pPr algn="ctr">
              <a:buNone/>
            </a:pPr>
            <a:endParaRPr lang="sk-SK" sz="800" dirty="0" smtClean="0"/>
          </a:p>
          <a:p>
            <a:pPr algn="ctr"/>
            <a:r>
              <a:rPr lang="en-US" sz="1900" b="1" dirty="0" err="1" smtClean="0"/>
              <a:t>Vasil</a:t>
            </a:r>
            <a:r>
              <a:rPr lang="en-US" sz="1900" b="1" dirty="0" smtClean="0"/>
              <a:t> M. </a:t>
            </a:r>
            <a:r>
              <a:rPr lang="en-US" sz="1900" b="1" dirty="0" err="1" smtClean="0"/>
              <a:t>Garamus</a:t>
            </a:r>
            <a:r>
              <a:rPr lang="sk-SK" sz="1900" b="1" dirty="0" smtClean="0"/>
              <a:t> , Martin </a:t>
            </a:r>
            <a:r>
              <a:rPr lang="sk-SK" sz="1900" b="1" dirty="0" err="1" smtClean="0"/>
              <a:t>Schroer</a:t>
            </a:r>
            <a:endParaRPr lang="sk-SK" sz="1900" b="1" dirty="0" smtClean="0"/>
          </a:p>
          <a:p>
            <a:pPr algn="ctr">
              <a:buNone/>
            </a:pPr>
            <a:r>
              <a:rPr lang="sk-SK" sz="1900" b="1" dirty="0" smtClean="0"/>
              <a:t>	</a:t>
            </a:r>
            <a:r>
              <a:rPr lang="en-US" sz="1200" dirty="0" smtClean="0"/>
              <a:t>Helmholtz-</a:t>
            </a:r>
            <a:r>
              <a:rPr lang="en-US" sz="1200" dirty="0" err="1" smtClean="0"/>
              <a:t>Zentrum</a:t>
            </a:r>
            <a:r>
              <a:rPr lang="en-US" sz="1200" dirty="0" smtClean="0"/>
              <a:t> </a:t>
            </a:r>
            <a:r>
              <a:rPr lang="en-US" sz="1200" dirty="0" err="1" smtClean="0"/>
              <a:t>Geesthacht</a:t>
            </a:r>
            <a:r>
              <a:rPr lang="en-US" sz="1200" dirty="0" smtClean="0"/>
              <a:t>: Centre for Materials and Coastal Research, Max-Planck-Street 1, 21502 </a:t>
            </a:r>
            <a:r>
              <a:rPr lang="en-US" sz="1200" dirty="0" err="1" smtClean="0"/>
              <a:t>Geesthacht</a:t>
            </a:r>
            <a:r>
              <a:rPr lang="en-US" sz="1200" dirty="0" smtClean="0"/>
              <a:t>, Germany</a:t>
            </a:r>
            <a:endParaRPr lang="sk-SK" sz="1200" dirty="0" smtClean="0"/>
          </a:p>
          <a:p>
            <a:pPr>
              <a:buNone/>
            </a:pPr>
            <a:endParaRPr lang="sk-SK" sz="800" dirty="0" smtClean="0"/>
          </a:p>
          <a:p>
            <a:pPr algn="ctr"/>
            <a:r>
              <a:rPr lang="sk-SK" sz="1900" b="1" dirty="0" err="1" smtClean="0"/>
              <a:t>Marceli</a:t>
            </a:r>
            <a:r>
              <a:rPr lang="sk-SK" sz="1900" b="1" dirty="0" smtClean="0"/>
              <a:t> </a:t>
            </a:r>
            <a:r>
              <a:rPr lang="sk-SK" sz="1900" b="1" dirty="0" err="1" smtClean="0"/>
              <a:t>Koralewski</a:t>
            </a:r>
            <a:endParaRPr lang="sk-SK" sz="1900" b="1" dirty="0" smtClean="0"/>
          </a:p>
          <a:p>
            <a:pPr algn="ctr"/>
            <a:r>
              <a:rPr lang="sk-SK" sz="1600" dirty="0" err="1" smtClean="0"/>
              <a:t>Faculty</a:t>
            </a:r>
            <a:r>
              <a:rPr lang="sk-SK" sz="1600" dirty="0" smtClean="0"/>
              <a:t> </a:t>
            </a:r>
            <a:r>
              <a:rPr lang="sk-SK" sz="1600" dirty="0" err="1" smtClean="0"/>
              <a:t>of</a:t>
            </a:r>
            <a:r>
              <a:rPr lang="sk-SK" sz="1600" dirty="0" smtClean="0"/>
              <a:t> </a:t>
            </a:r>
            <a:r>
              <a:rPr lang="sk-SK" sz="1600" dirty="0" err="1" smtClean="0"/>
              <a:t>Physics</a:t>
            </a:r>
            <a:r>
              <a:rPr lang="sk-SK" sz="1600" dirty="0" smtClean="0"/>
              <a:t>, Adam </a:t>
            </a:r>
            <a:r>
              <a:rPr lang="sk-SK" sz="1600" dirty="0" err="1" smtClean="0"/>
              <a:t>Mickiewicz</a:t>
            </a:r>
            <a:r>
              <a:rPr lang="sk-SK" sz="1600" dirty="0" smtClean="0"/>
              <a:t> </a:t>
            </a:r>
            <a:r>
              <a:rPr lang="sk-SK" sz="1600" dirty="0" err="1" smtClean="0"/>
              <a:t>University</a:t>
            </a:r>
            <a:r>
              <a:rPr lang="sk-SK" sz="1600" dirty="0" smtClean="0"/>
              <a:t>, </a:t>
            </a:r>
            <a:r>
              <a:rPr lang="sk-SK" sz="1600" dirty="0" err="1" smtClean="0"/>
              <a:t>Umultowska</a:t>
            </a:r>
            <a:r>
              <a:rPr lang="sk-SK" sz="1600" dirty="0" smtClean="0"/>
              <a:t> 85, 61-614 Poznaň, </a:t>
            </a:r>
            <a:r>
              <a:rPr lang="sk-SK" sz="1600" dirty="0" err="1" smtClean="0"/>
              <a:t>Poland</a:t>
            </a:r>
            <a:endParaRPr lang="sk-SK" sz="1600" dirty="0"/>
          </a:p>
        </p:txBody>
      </p:sp>
      <p:pic>
        <p:nvPicPr>
          <p:cNvPr id="49154" name="Picture 2" descr="B:\obrazky\do prezentacii\desy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2852937"/>
            <a:ext cx="1512168" cy="1512168"/>
          </a:xfrm>
          <a:prstGeom prst="rect">
            <a:avLst/>
          </a:prstGeom>
          <a:noFill/>
        </p:spPr>
      </p:pic>
      <p:pic>
        <p:nvPicPr>
          <p:cNvPr id="49156" name="Picture 4" descr="Výsledok vyhľadávania obrázkov pre dopyt Joint Institute for Nuclear Research, Joliot-Curi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24328" y="2382550"/>
            <a:ext cx="1368152" cy="1276762"/>
          </a:xfrm>
          <a:prstGeom prst="rect">
            <a:avLst/>
          </a:prstGeom>
          <a:noFill/>
        </p:spPr>
      </p:pic>
      <p:pic>
        <p:nvPicPr>
          <p:cNvPr id="83970" name="Picture 2" descr="Výsledok vyhľadávania obrázkov pre dopyt Faculty of Physics, Adam Mickiewicz University, Umultowska 85, 61-614 Poznaň, Poland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42910" y="5297176"/>
            <a:ext cx="1337202" cy="1560824"/>
          </a:xfrm>
          <a:prstGeom prst="rect">
            <a:avLst/>
          </a:prstGeom>
          <a:noFill/>
        </p:spPr>
      </p:pic>
      <p:pic>
        <p:nvPicPr>
          <p:cNvPr id="8" name="Picture 7" descr="C:\Users\Lucia\Desktop\iep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620688"/>
            <a:ext cx="1603137" cy="189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http://online.syts.sk/images/mailing/februar-18153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500" b="3801"/>
          <a:stretch>
            <a:fillRect/>
          </a:stretch>
        </p:blipFill>
        <p:spPr bwMode="auto">
          <a:xfrm>
            <a:off x="0" y="5517232"/>
            <a:ext cx="9144000" cy="1340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Snowflake Trail"/>
          <p:cNvPicPr>
            <a:picLocks noChangeAspect="1" noChangeArrowheads="1"/>
          </p:cNvPicPr>
          <p:nvPr/>
        </p:nvPicPr>
        <p:blipFill>
          <a:blip r:embed="rId3" cstate="print"/>
          <a:srcRect b="10790"/>
          <a:stretch>
            <a:fillRect/>
          </a:stretch>
        </p:blipFill>
        <p:spPr bwMode="auto">
          <a:xfrm>
            <a:off x="0" y="0"/>
            <a:ext cx="9144000" cy="1844824"/>
          </a:xfrm>
          <a:prstGeom prst="rect">
            <a:avLst/>
          </a:prstGeom>
          <a:noFill/>
        </p:spPr>
      </p:pic>
      <p:sp>
        <p:nvSpPr>
          <p:cNvPr id="9" name="Obdĺžnik 8"/>
          <p:cNvSpPr/>
          <p:nvPr/>
        </p:nvSpPr>
        <p:spPr>
          <a:xfrm>
            <a:off x="611560" y="2996952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4800" b="1" dirty="0" err="1" smtClean="0">
                <a:latin typeface="Times New Roman" pitchFamily="18" charset="0"/>
                <a:cs typeface="Times New Roman" pitchFamily="18" charset="0"/>
              </a:rPr>
              <a:t>Thank</a:t>
            </a:r>
            <a:r>
              <a:rPr lang="sk-SK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4800" b="1" dirty="0" err="1" smtClean="0">
                <a:latin typeface="Times New Roman" pitchFamily="18" charset="0"/>
                <a:cs typeface="Times New Roman" pitchFamily="18" charset="0"/>
              </a:rPr>
              <a:t>you</a:t>
            </a:r>
            <a:r>
              <a:rPr lang="sk-SK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4800" b="1" dirty="0" err="1" smtClean="0"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sk-SK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4800" b="1" dirty="0" err="1" smtClean="0">
                <a:latin typeface="Times New Roman" pitchFamily="18" charset="0"/>
                <a:cs typeface="Times New Roman" pitchFamily="18" charset="0"/>
              </a:rPr>
              <a:t>attention</a:t>
            </a:r>
            <a:r>
              <a:rPr lang="sk-SK" sz="4800" b="1" dirty="0" smtClean="0">
                <a:latin typeface="Times New Roman" pitchFamily="18" charset="0"/>
                <a:cs typeface="Times New Roman" pitchFamily="18" charset="0"/>
              </a:rPr>
              <a:t> !</a:t>
            </a:r>
            <a:endParaRPr lang="sk-SK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 descr="B:\obrazky\do prezentacii\is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588987"/>
            <a:ext cx="1039813" cy="1039813"/>
          </a:xfrm>
          <a:prstGeom prst="rect">
            <a:avLst/>
          </a:prstGeom>
          <a:noFill/>
        </p:spPr>
      </p:pic>
      <p:pic>
        <p:nvPicPr>
          <p:cNvPr id="11" name="Picture 7" descr="C:\Users\Lucia\Desktop\iep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0863" y="0"/>
            <a:ext cx="1603137" cy="189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D:\_JOZKA\SAV2\obrazky\abstract new2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501008"/>
            <a:ext cx="633670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ĺžnik 5"/>
          <p:cNvSpPr/>
          <p:nvPr/>
        </p:nvSpPr>
        <p:spPr>
          <a:xfrm>
            <a:off x="504056" y="5940569"/>
            <a:ext cx="76683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indent="-523875"/>
            <a:r>
              <a:rPr lang="sk-SK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Adsorption</a:t>
            </a:r>
            <a:r>
              <a:rPr lang="sk-SK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sk-SK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sk-SK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sk-SK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MNPs</a:t>
            </a:r>
            <a:r>
              <a:rPr lang="sk-SK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on  </a:t>
            </a:r>
            <a:r>
              <a:rPr lang="sk-SK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amyloid</a:t>
            </a:r>
            <a:r>
              <a:rPr lang="sk-SK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sk-SK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fibrils</a:t>
            </a:r>
            <a:r>
              <a:rPr lang="sk-SK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sk-SK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follows</a:t>
            </a:r>
            <a:r>
              <a:rPr lang="sk-SK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sk-SK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sk-SK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bulk</a:t>
            </a:r>
            <a:r>
              <a:rPr lang="sk-SK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sk-SK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particle</a:t>
            </a:r>
            <a:r>
              <a:rPr lang="sk-SK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concentration</a:t>
            </a:r>
            <a:r>
              <a:rPr lang="sk-SK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536575" indent="-523875" algn="ctr"/>
            <a:r>
              <a:rPr lang="sk-SK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  </a:t>
            </a:r>
            <a:r>
              <a:rPr lang="sk-SK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mixed</a:t>
            </a:r>
            <a:r>
              <a:rPr lang="sk-SK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sk-SK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solutions</a:t>
            </a:r>
            <a:r>
              <a:rPr lang="sk-SK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and  </a:t>
            </a:r>
            <a:r>
              <a:rPr lang="sk-SK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affects</a:t>
            </a:r>
            <a:r>
              <a:rPr lang="sk-SK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sk-SK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their</a:t>
            </a:r>
            <a:r>
              <a:rPr lang="sk-SK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magnetic</a:t>
            </a:r>
            <a:r>
              <a:rPr lang="sk-SK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properties</a:t>
            </a:r>
            <a:endParaRPr lang="sk-SK" sz="1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8305" name="Picture 1"/>
          <p:cNvPicPr>
            <a:picLocks noChangeAspect="1" noChangeArrowheads="1"/>
          </p:cNvPicPr>
          <p:nvPr/>
        </p:nvPicPr>
        <p:blipFill>
          <a:blip r:embed="rId3" cstate="print"/>
          <a:srcRect l="17286" t="16876" r="16942" b="33778"/>
          <a:stretch>
            <a:fillRect/>
          </a:stretch>
        </p:blipFill>
        <p:spPr bwMode="auto">
          <a:xfrm>
            <a:off x="1043607" y="332656"/>
            <a:ext cx="7210531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9825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634082"/>
          </a:xfrm>
        </p:spPr>
        <p:txBody>
          <a:bodyPr>
            <a:noAutofit/>
          </a:bodyPr>
          <a:lstStyle/>
          <a:p>
            <a:pPr algn="l"/>
            <a:r>
              <a:rPr lang="sk-SK" sz="3200" dirty="0" err="1" smtClean="0"/>
              <a:t>Results</a:t>
            </a:r>
            <a:r>
              <a:rPr lang="sk-SK" sz="3200" dirty="0" smtClean="0"/>
              <a:t>:                     </a:t>
            </a:r>
            <a:r>
              <a:rPr lang="sk-SK" sz="3200" b="1" dirty="0" smtClean="0"/>
              <a:t>SANS</a:t>
            </a:r>
            <a:endParaRPr lang="sk-SK" sz="3200" b="1" dirty="0"/>
          </a:p>
        </p:txBody>
      </p:sp>
      <p:pic>
        <p:nvPicPr>
          <p:cNvPr id="114691" name="Obrázok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56792"/>
            <a:ext cx="3204894" cy="3024336"/>
          </a:xfrm>
          <a:prstGeom prst="rect">
            <a:avLst/>
          </a:prstGeom>
          <a:noFill/>
        </p:spPr>
      </p:pic>
      <p:pic>
        <p:nvPicPr>
          <p:cNvPr id="114690" name="Obrázok 1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4008" y="1916832"/>
            <a:ext cx="2029954" cy="1912616"/>
          </a:xfrm>
          <a:prstGeom prst="rect">
            <a:avLst/>
          </a:prstGeom>
          <a:noFill/>
        </p:spPr>
      </p:pic>
      <p:pic>
        <p:nvPicPr>
          <p:cNvPr id="114692" name="Obrázok 19" descr="B:\Manualy\SANS proposal\Mnichov SANS\DATA MLZ\Analyza4\FM\8m\L2C2-2,2T.bmp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6256" y="1916832"/>
            <a:ext cx="2016224" cy="1890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dĺžnik 10"/>
          <p:cNvSpPr/>
          <p:nvPr/>
        </p:nvSpPr>
        <p:spPr>
          <a:xfrm>
            <a:off x="5292080" y="3861048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 smtClean="0"/>
              <a:t>2D </a:t>
            </a:r>
            <a:r>
              <a:rPr lang="de-DE" dirty="0" err="1" smtClean="0"/>
              <a:t>scattering</a:t>
            </a:r>
            <a:r>
              <a:rPr lang="de-DE" dirty="0" smtClean="0"/>
              <a:t> </a:t>
            </a:r>
            <a:r>
              <a:rPr lang="de-DE" dirty="0" err="1" smtClean="0"/>
              <a:t>patterns</a:t>
            </a:r>
            <a:endParaRPr lang="sk-SK" dirty="0"/>
          </a:p>
        </p:txBody>
      </p:sp>
      <p:sp>
        <p:nvSpPr>
          <p:cNvPr id="12" name="Obdĺžnik 11"/>
          <p:cNvSpPr/>
          <p:nvPr/>
        </p:nvSpPr>
        <p:spPr>
          <a:xfrm>
            <a:off x="539552" y="46531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de-DE" dirty="0" smtClean="0"/>
              <a:t>Experimental </a:t>
            </a:r>
            <a:r>
              <a:rPr lang="de-DE" dirty="0" err="1" smtClean="0"/>
              <a:t>scattering</a:t>
            </a:r>
            <a:r>
              <a:rPr lang="de-DE" dirty="0" smtClean="0"/>
              <a:t> </a:t>
            </a:r>
            <a:r>
              <a:rPr lang="de-DE" dirty="0" err="1" smtClean="0"/>
              <a:t>curves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lysozyme</a:t>
            </a:r>
            <a:r>
              <a:rPr lang="de-DE" dirty="0" smtClean="0"/>
              <a:t> </a:t>
            </a:r>
            <a:r>
              <a:rPr lang="de-DE" dirty="0" err="1" smtClean="0"/>
              <a:t>fibrils</a:t>
            </a:r>
            <a:r>
              <a:rPr lang="de-DE" dirty="0" smtClean="0"/>
              <a:t> </a:t>
            </a:r>
            <a:r>
              <a:rPr lang="de-DE" dirty="0" err="1" smtClean="0"/>
              <a:t>dopped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MNP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concentration</a:t>
            </a:r>
            <a:r>
              <a:rPr lang="de-DE" dirty="0" smtClean="0"/>
              <a:t> 10</a:t>
            </a:r>
            <a:r>
              <a:rPr lang="de-DE" baseline="30000" dirty="0" smtClean="0"/>
              <a:t>-3</a:t>
            </a:r>
            <a:r>
              <a:rPr lang="de-DE" dirty="0" smtClean="0"/>
              <a:t> </a:t>
            </a:r>
            <a:r>
              <a:rPr lang="de-DE" dirty="0" err="1" smtClean="0"/>
              <a:t>measured</a:t>
            </a:r>
            <a:r>
              <a:rPr lang="de-DE" dirty="0" smtClean="0"/>
              <a:t> in </a:t>
            </a:r>
            <a:r>
              <a:rPr lang="de-DE" dirty="0" err="1" smtClean="0"/>
              <a:t>external</a:t>
            </a:r>
            <a:r>
              <a:rPr lang="de-DE" dirty="0" smtClean="0"/>
              <a:t> </a:t>
            </a:r>
            <a:r>
              <a:rPr lang="de-DE" dirty="0" err="1" smtClean="0"/>
              <a:t>magnetic</a:t>
            </a:r>
            <a:r>
              <a:rPr lang="de-DE" dirty="0" smtClean="0"/>
              <a:t> </a:t>
            </a:r>
            <a:r>
              <a:rPr lang="de-DE" dirty="0" err="1" smtClean="0"/>
              <a:t>fields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2,2T</a:t>
            </a:r>
            <a:endParaRPr lang="sk-SK" dirty="0"/>
          </a:p>
        </p:txBody>
      </p:sp>
      <p:sp>
        <p:nvSpPr>
          <p:cNvPr id="13" name="BlokTextu 12"/>
          <p:cNvSpPr txBox="1"/>
          <p:nvPr/>
        </p:nvSpPr>
        <p:spPr>
          <a:xfrm>
            <a:off x="5436096" y="148478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0 T</a:t>
            </a:r>
            <a:endParaRPr lang="sk-SK" b="1" dirty="0"/>
          </a:p>
        </p:txBody>
      </p:sp>
      <p:sp>
        <p:nvSpPr>
          <p:cNvPr id="14" name="BlokTextu 13"/>
          <p:cNvSpPr txBox="1"/>
          <p:nvPr/>
        </p:nvSpPr>
        <p:spPr>
          <a:xfrm>
            <a:off x="7596336" y="148478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2,2 T</a:t>
            </a:r>
            <a:endParaRPr lang="sk-SK" b="1" dirty="0"/>
          </a:p>
        </p:txBody>
      </p:sp>
      <p:grpSp>
        <p:nvGrpSpPr>
          <p:cNvPr id="15" name="Skupina 14"/>
          <p:cNvGrpSpPr/>
          <p:nvPr/>
        </p:nvGrpSpPr>
        <p:grpSpPr>
          <a:xfrm>
            <a:off x="5796137" y="4581128"/>
            <a:ext cx="2304255" cy="1728192"/>
            <a:chOff x="3563888" y="2224678"/>
            <a:chExt cx="1694861" cy="1204322"/>
          </a:xfrm>
        </p:grpSpPr>
        <p:pic>
          <p:nvPicPr>
            <p:cNvPr id="16" name="Picture 2" descr="E:\_JOZKA\fotky\2018\13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6455" t="40234" r="62384" b="32202"/>
            <a:stretch/>
          </p:blipFill>
          <p:spPr bwMode="auto">
            <a:xfrm>
              <a:off x="4608543" y="2224678"/>
              <a:ext cx="650206" cy="120432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 descr="E:\_JOZKA\fotky\2018\129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4638" t="33239" r="65870" b="42651"/>
            <a:stretch/>
          </p:blipFill>
          <p:spPr bwMode="auto">
            <a:xfrm>
              <a:off x="3563888" y="2238451"/>
              <a:ext cx="624975" cy="119054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Šipka doprava 17"/>
            <p:cNvSpPr/>
            <p:nvPr/>
          </p:nvSpPr>
          <p:spPr>
            <a:xfrm flipV="1">
              <a:off x="4283968" y="2898845"/>
              <a:ext cx="220084" cy="4571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>
            <a:normAutofit/>
          </a:bodyPr>
          <a:lstStyle/>
          <a:p>
            <a:r>
              <a:rPr lang="de-DE" sz="3600" b="1" dirty="0" err="1" smtClean="0"/>
              <a:t>Comparison</a:t>
            </a:r>
            <a:r>
              <a:rPr lang="de-DE" sz="3600" b="1" dirty="0" smtClean="0"/>
              <a:t> LAF5 </a:t>
            </a:r>
            <a:r>
              <a:rPr lang="de-DE" sz="3600" b="1" dirty="0" err="1" smtClean="0"/>
              <a:t>and</a:t>
            </a:r>
            <a:r>
              <a:rPr lang="de-DE" sz="3600" b="1" dirty="0" smtClean="0"/>
              <a:t> LAF10</a:t>
            </a:r>
            <a:endParaRPr lang="sk-SK" sz="3600" b="1" dirty="0"/>
          </a:p>
        </p:txBody>
      </p:sp>
      <p:sp>
        <p:nvSpPr>
          <p:cNvPr id="10" name="Obdĺžnik 9"/>
          <p:cNvSpPr/>
          <p:nvPr/>
        </p:nvSpPr>
        <p:spPr>
          <a:xfrm>
            <a:off x="5220072" y="1231592"/>
            <a:ext cx="37444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/>
              <a:t>-LAF5 and LAF10 are </a:t>
            </a:r>
            <a:r>
              <a:rPr lang="sk-SK" dirty="0" err="1" smtClean="0"/>
              <a:t>fibril</a:t>
            </a:r>
            <a:r>
              <a:rPr lang="sk-SK" dirty="0" smtClean="0"/>
              <a:t> </a:t>
            </a:r>
            <a:r>
              <a:rPr lang="sk-SK" dirty="0" err="1" smtClean="0"/>
              <a:t>like</a:t>
            </a:r>
            <a:endParaRPr lang="sk-SK" dirty="0" smtClean="0"/>
          </a:p>
          <a:p>
            <a:r>
              <a:rPr lang="sk-SK" dirty="0" smtClean="0"/>
              <a:t>-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structure</a:t>
            </a:r>
            <a:r>
              <a:rPr lang="sk-SK" dirty="0" smtClean="0"/>
              <a:t> </a:t>
            </a:r>
            <a:r>
              <a:rPr lang="sk-SK" dirty="0" err="1" smtClean="0"/>
              <a:t>is</a:t>
            </a:r>
            <a:r>
              <a:rPr lang="sk-SK" dirty="0" smtClean="0"/>
              <a:t> </a:t>
            </a:r>
            <a:r>
              <a:rPr lang="sk-SK" dirty="0" err="1" smtClean="0"/>
              <a:t>different</a:t>
            </a:r>
            <a:r>
              <a:rPr lang="sk-SK" dirty="0" smtClean="0"/>
              <a:t>: </a:t>
            </a:r>
          </a:p>
          <a:p>
            <a:r>
              <a:rPr lang="sk-SK" dirty="0" smtClean="0"/>
              <a:t>LAF5 - more </a:t>
            </a:r>
            <a:r>
              <a:rPr lang="sk-SK" dirty="0" err="1" smtClean="0"/>
              <a:t>elongated</a:t>
            </a:r>
            <a:r>
              <a:rPr lang="sk-SK" dirty="0" smtClean="0"/>
              <a:t>,  </a:t>
            </a:r>
          </a:p>
          <a:p>
            <a:r>
              <a:rPr lang="sk-SK" dirty="0" smtClean="0"/>
              <a:t>LAF10 - </a:t>
            </a:r>
            <a:r>
              <a:rPr lang="sk-SK" dirty="0" err="1" smtClean="0"/>
              <a:t>two</a:t>
            </a:r>
            <a:r>
              <a:rPr lang="sk-SK" dirty="0" smtClean="0"/>
              <a:t> </a:t>
            </a:r>
            <a:r>
              <a:rPr lang="sk-SK" dirty="0" err="1" smtClean="0"/>
              <a:t>characteristic</a:t>
            </a:r>
            <a:r>
              <a:rPr lang="sk-SK" dirty="0" smtClean="0"/>
              <a:t> </a:t>
            </a:r>
            <a:r>
              <a:rPr lang="sk-SK" dirty="0" err="1" smtClean="0"/>
              <a:t>lengh</a:t>
            </a:r>
            <a:r>
              <a:rPr lang="sk-SK" dirty="0" smtClean="0"/>
              <a:t> </a:t>
            </a:r>
            <a:r>
              <a:rPr lang="sk-SK" dirty="0" err="1" smtClean="0"/>
              <a:t>scales</a:t>
            </a:r>
            <a:r>
              <a:rPr lang="sk-SK" dirty="0" smtClean="0"/>
              <a:t> </a:t>
            </a:r>
            <a:r>
              <a:rPr lang="sk-SK" dirty="0" err="1" smtClean="0"/>
              <a:t>inside</a:t>
            </a:r>
            <a:r>
              <a:rPr lang="sk-SK" dirty="0" smtClean="0"/>
              <a:t>. </a:t>
            </a:r>
            <a:endParaRPr lang="sk-SK" dirty="0"/>
          </a:p>
        </p:txBody>
      </p:sp>
      <p:grpSp>
        <p:nvGrpSpPr>
          <p:cNvPr id="3" name="Skupina 24"/>
          <p:cNvGrpSpPr/>
          <p:nvPr/>
        </p:nvGrpSpPr>
        <p:grpSpPr>
          <a:xfrm>
            <a:off x="945891" y="946565"/>
            <a:ext cx="3677645" cy="1962008"/>
            <a:chOff x="2051720" y="2492896"/>
            <a:chExt cx="3960440" cy="2178032"/>
          </a:xfrm>
        </p:grpSpPr>
        <p:pic>
          <p:nvPicPr>
            <p:cNvPr id="26" name="Obrázok 25"/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3429"/>
            <a:stretch>
              <a:fillRect/>
            </a:stretch>
          </p:blipFill>
          <p:spPr>
            <a:xfrm>
              <a:off x="2051720" y="2492896"/>
              <a:ext cx="3960440" cy="2178032"/>
            </a:xfrm>
            <a:prstGeom prst="rect">
              <a:avLst/>
            </a:prstGeom>
          </p:spPr>
        </p:pic>
        <p:sp>
          <p:nvSpPr>
            <p:cNvPr id="27" name="BlokTextu 26"/>
            <p:cNvSpPr txBox="1"/>
            <p:nvPr/>
          </p:nvSpPr>
          <p:spPr>
            <a:xfrm>
              <a:off x="2411760" y="2761183"/>
              <a:ext cx="7920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1400" b="1" dirty="0" smtClean="0">
                  <a:solidFill>
                    <a:srgbClr val="C00000"/>
                  </a:solidFill>
                </a:rPr>
                <a:t>LAF 10</a:t>
              </a:r>
              <a:endParaRPr lang="sk-SK" sz="1400" b="1" dirty="0">
                <a:solidFill>
                  <a:srgbClr val="C00000"/>
                </a:solidFill>
              </a:endParaRPr>
            </a:p>
          </p:txBody>
        </p:sp>
        <p:sp>
          <p:nvSpPr>
            <p:cNvPr id="28" name="BlokTextu 27"/>
            <p:cNvSpPr txBox="1"/>
            <p:nvPr/>
          </p:nvSpPr>
          <p:spPr>
            <a:xfrm>
              <a:off x="2843808" y="3645024"/>
              <a:ext cx="6480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1400" b="1" dirty="0" smtClean="0">
                  <a:solidFill>
                    <a:srgbClr val="002060"/>
                  </a:solidFill>
                </a:rPr>
                <a:t>LAF 5</a:t>
              </a:r>
              <a:endParaRPr lang="sk-SK" dirty="0">
                <a:solidFill>
                  <a:srgbClr val="002060"/>
                </a:solidFill>
              </a:endParaRPr>
            </a:p>
          </p:txBody>
        </p:sp>
        <p:sp>
          <p:nvSpPr>
            <p:cNvPr id="29" name="BlokTextu 28"/>
            <p:cNvSpPr txBox="1"/>
            <p:nvPr/>
          </p:nvSpPr>
          <p:spPr>
            <a:xfrm>
              <a:off x="5076056" y="2708920"/>
              <a:ext cx="7920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1400" b="1" dirty="0" smtClean="0">
                  <a:solidFill>
                    <a:srgbClr val="00B0F0"/>
                  </a:solidFill>
                </a:rPr>
                <a:t>LAF 10</a:t>
              </a:r>
              <a:endParaRPr lang="sk-SK" sz="1400" b="1" dirty="0">
                <a:solidFill>
                  <a:srgbClr val="00B0F0"/>
                </a:solidFill>
              </a:endParaRPr>
            </a:p>
          </p:txBody>
        </p:sp>
        <p:sp>
          <p:nvSpPr>
            <p:cNvPr id="30" name="BlokTextu 29"/>
            <p:cNvSpPr txBox="1"/>
            <p:nvPr/>
          </p:nvSpPr>
          <p:spPr>
            <a:xfrm>
              <a:off x="4499992" y="3284984"/>
              <a:ext cx="6480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1400" b="1" dirty="0" smtClean="0">
                  <a:solidFill>
                    <a:srgbClr val="92D050"/>
                  </a:solidFill>
                </a:rPr>
                <a:t>LAF 5</a:t>
              </a:r>
              <a:endParaRPr lang="sk-SK" dirty="0">
                <a:solidFill>
                  <a:srgbClr val="92D050"/>
                </a:solidFill>
              </a:endParaRPr>
            </a:p>
          </p:txBody>
        </p:sp>
        <p:sp>
          <p:nvSpPr>
            <p:cNvPr id="31" name="BlokTextu 30"/>
            <p:cNvSpPr txBox="1"/>
            <p:nvPr/>
          </p:nvSpPr>
          <p:spPr>
            <a:xfrm>
              <a:off x="4644008" y="4149080"/>
              <a:ext cx="9361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1400" dirty="0" smtClean="0"/>
                <a:t>p(r) </a:t>
              </a:r>
              <a:endParaRPr lang="sk-SK" sz="1400" dirty="0"/>
            </a:p>
          </p:txBody>
        </p:sp>
      </p:grpSp>
      <p:sp>
        <p:nvSpPr>
          <p:cNvPr id="34" name="Pravá zložená zátvorka 33"/>
          <p:cNvSpPr/>
          <p:nvPr/>
        </p:nvSpPr>
        <p:spPr>
          <a:xfrm>
            <a:off x="4788024" y="908720"/>
            <a:ext cx="216024" cy="208823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2" name="Obrázok 31" descr="B:\Merania\2016\AFM Batkova\5.10.2016\Nataly-Fibrily Sept 2016\L10_zriedene 1k1000\Spracovanie\###L10n_00016_profily-FINAL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788024" y="3356992"/>
            <a:ext cx="4248473" cy="3127702"/>
          </a:xfrm>
          <a:prstGeom prst="rect">
            <a:avLst/>
          </a:prstGeom>
        </p:spPr>
      </p:pic>
      <p:sp>
        <p:nvSpPr>
          <p:cNvPr id="43" name="BlokTextu 42"/>
          <p:cNvSpPr txBox="1"/>
          <p:nvPr/>
        </p:nvSpPr>
        <p:spPr>
          <a:xfrm>
            <a:off x="179512" y="299695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LAF5</a:t>
            </a:r>
            <a:endParaRPr lang="sk-SK" b="1" dirty="0"/>
          </a:p>
        </p:txBody>
      </p:sp>
      <p:sp>
        <p:nvSpPr>
          <p:cNvPr id="44" name="BlokTextu 43"/>
          <p:cNvSpPr txBox="1"/>
          <p:nvPr/>
        </p:nvSpPr>
        <p:spPr>
          <a:xfrm>
            <a:off x="8028384" y="292494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LAF10</a:t>
            </a:r>
            <a:endParaRPr lang="sk-SK" b="1" dirty="0"/>
          </a:p>
        </p:txBody>
      </p:sp>
      <p:grpSp>
        <p:nvGrpSpPr>
          <p:cNvPr id="20" name="Skupina 19"/>
          <p:cNvGrpSpPr/>
          <p:nvPr/>
        </p:nvGrpSpPr>
        <p:grpSpPr>
          <a:xfrm>
            <a:off x="251520" y="3501008"/>
            <a:ext cx="4032448" cy="3028310"/>
            <a:chOff x="107504" y="1340768"/>
            <a:chExt cx="7344816" cy="5188550"/>
          </a:xfrm>
        </p:grpSpPr>
        <p:grpSp>
          <p:nvGrpSpPr>
            <p:cNvPr id="21" name="Skupina 37"/>
            <p:cNvGrpSpPr/>
            <p:nvPr/>
          </p:nvGrpSpPr>
          <p:grpSpPr>
            <a:xfrm>
              <a:off x="107504" y="1340768"/>
              <a:ext cx="7344816" cy="5188550"/>
              <a:chOff x="2195736" y="692696"/>
              <a:chExt cx="5184576" cy="3456384"/>
            </a:xfrm>
          </p:grpSpPr>
          <p:pic>
            <p:nvPicPr>
              <p:cNvPr id="23" name="Obrázok 2" descr="B:\Merania\2017\MIKROSKOP 17\AFM Batkova\LAF5 Feb 2017\nove spracovanie\vyrez1ciarycezLAF5.jpeg"/>
              <p:cNvPicPr/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195736" y="692696"/>
                <a:ext cx="2515848" cy="1517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" name="Obrázok 23" descr="B:\Merania\2017\MIKROSKOP 17\AFM Batkova\LAF5 Feb 2017\najnovsie spracovanie\vyrezpozdlzneciaryLAF5_nova_1ku100_00025.jpeg"/>
              <p:cNvPicPr/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788024" y="692696"/>
                <a:ext cx="2527300" cy="15222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25" name="Object 1"/>
              <p:cNvGraphicFramePr>
                <a:graphicFrameLocks noChangeAspect="1"/>
              </p:cNvGraphicFramePr>
              <p:nvPr/>
            </p:nvGraphicFramePr>
            <p:xfrm>
              <a:off x="2195736" y="2276872"/>
              <a:ext cx="2676094" cy="1872208"/>
            </p:xfrm>
            <a:graphic>
              <a:graphicData uri="http://schemas.openxmlformats.org/presentationml/2006/ole">
                <p:oleObj spid="_x0000_s147460" name="Graph" r:id="rId7" imgW="4153814" imgH="2901696" progId="Origin50.Graph">
                  <p:embed/>
                </p:oleObj>
              </a:graphicData>
            </a:graphic>
          </p:graphicFrame>
          <p:graphicFrame>
            <p:nvGraphicFramePr>
              <p:cNvPr id="33" name="Object 3"/>
              <p:cNvGraphicFramePr>
                <a:graphicFrameLocks noChangeAspect="1"/>
              </p:cNvGraphicFramePr>
              <p:nvPr/>
            </p:nvGraphicFramePr>
            <p:xfrm>
              <a:off x="4704218" y="2276872"/>
              <a:ext cx="2676094" cy="1872208"/>
            </p:xfrm>
            <a:graphic>
              <a:graphicData uri="http://schemas.openxmlformats.org/presentationml/2006/ole">
                <p:oleObj spid="_x0000_s147461" name="Graph" r:id="rId8" imgW="4153814" imgH="2901696" progId="Origin50.Graph">
                  <p:embed/>
                </p:oleObj>
              </a:graphicData>
            </a:graphic>
          </p:graphicFrame>
        </p:grpSp>
        <p:sp>
          <p:nvSpPr>
            <p:cNvPr id="22" name="Obdĺžnik 21"/>
            <p:cNvSpPr/>
            <p:nvPr/>
          </p:nvSpPr>
          <p:spPr>
            <a:xfrm>
              <a:off x="2915816" y="4941168"/>
              <a:ext cx="360040" cy="216024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</p:spTree>
    <p:extLst>
      <p:ext uri="{BB962C8B-B14F-4D97-AF65-F5344CB8AC3E}">
        <p14:creationId xmlns:p14="http://schemas.microsoft.com/office/powerpoint/2010/main" xmlns="" val="101847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pic>
        <p:nvPicPr>
          <p:cNvPr id="10" name="Obrázok 9" descr="B:\Merania\2018\Spracovanie Topografia\L5+1MNP\Topografia L5+1MNP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8496944" cy="6146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BlokTextu 10"/>
          <p:cNvSpPr txBox="1"/>
          <p:nvPr/>
        </p:nvSpPr>
        <p:spPr>
          <a:xfrm>
            <a:off x="3028767" y="44624"/>
            <a:ext cx="3271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LAF5 + MNP</a:t>
            </a:r>
            <a:r>
              <a:rPr lang="sk-SK" sz="2400" dirty="0" smtClean="0"/>
              <a:t>-2,5 mg/ml</a:t>
            </a:r>
            <a:endParaRPr lang="sk-SK" sz="2400" dirty="0"/>
          </a:p>
        </p:txBody>
      </p:sp>
      <p:sp>
        <p:nvSpPr>
          <p:cNvPr id="6" name="BlokTextu 5"/>
          <p:cNvSpPr txBox="1"/>
          <p:nvPr/>
        </p:nvSpPr>
        <p:spPr>
          <a:xfrm>
            <a:off x="395536" y="188640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/>
              <a:t>AFM</a:t>
            </a:r>
            <a:endParaRPr lang="sk-SK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>
            <a:normAutofit/>
          </a:bodyPr>
          <a:lstStyle/>
          <a:p>
            <a:r>
              <a:rPr lang="sk-SK" sz="3200" b="1" dirty="0" err="1" smtClean="0"/>
              <a:t>MNPs</a:t>
            </a:r>
            <a:r>
              <a:rPr lang="sk-SK" sz="3200" b="1" dirty="0" smtClean="0"/>
              <a:t> </a:t>
            </a:r>
            <a:r>
              <a:rPr lang="sk-SK" sz="3200" b="1" dirty="0" err="1" smtClean="0"/>
              <a:t>addition</a:t>
            </a:r>
            <a:endParaRPr lang="sk-SK" sz="3200" dirty="0"/>
          </a:p>
        </p:txBody>
      </p:sp>
      <p:pic>
        <p:nvPicPr>
          <p:cNvPr id="3" name="Obrázok 2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36096" y="2636912"/>
            <a:ext cx="3384376" cy="2592288"/>
          </a:xfrm>
          <a:prstGeom prst="rect">
            <a:avLst/>
          </a:prstGeom>
        </p:spPr>
      </p:pic>
      <p:pic>
        <p:nvPicPr>
          <p:cNvPr id="4" name="Obrázok 3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2564904"/>
            <a:ext cx="3384376" cy="2664296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6948264" y="206084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LAF 10</a:t>
            </a:r>
            <a:endParaRPr lang="sk-SK" b="1" dirty="0"/>
          </a:p>
        </p:txBody>
      </p:sp>
      <p:sp>
        <p:nvSpPr>
          <p:cNvPr id="6" name="Obdĺžnik 5"/>
          <p:cNvSpPr/>
          <p:nvPr/>
        </p:nvSpPr>
        <p:spPr>
          <a:xfrm>
            <a:off x="1403648" y="2060848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 smtClean="0"/>
              <a:t>LAF 5</a:t>
            </a:r>
            <a:endParaRPr lang="sk-SK" b="1" dirty="0"/>
          </a:p>
        </p:txBody>
      </p:sp>
      <p:sp>
        <p:nvSpPr>
          <p:cNvPr id="7" name="Obdĺžnik 6"/>
          <p:cNvSpPr/>
          <p:nvPr/>
        </p:nvSpPr>
        <p:spPr>
          <a:xfrm>
            <a:off x="3275856" y="1785590"/>
            <a:ext cx="2520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 smtClean="0"/>
              <a:t>Addition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sk-SK" b="1" dirty="0" smtClean="0"/>
              <a:t>M</a:t>
            </a:r>
            <a:r>
              <a:rPr lang="de-DE" b="1" dirty="0" smtClean="0"/>
              <a:t>NPs </a:t>
            </a:r>
            <a:r>
              <a:rPr lang="de-DE" b="1" dirty="0" err="1" smtClean="0"/>
              <a:t>indicative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decoration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sk-SK" b="1" dirty="0" smtClean="0"/>
              <a:t>M</a:t>
            </a:r>
            <a:r>
              <a:rPr lang="de-DE" b="1" dirty="0" smtClean="0"/>
              <a:t>NPs on </a:t>
            </a:r>
            <a:r>
              <a:rPr lang="de-DE" b="1" dirty="0" err="1" smtClean="0"/>
              <a:t>fibrils</a:t>
            </a:r>
            <a:endParaRPr lang="sk-SK" b="1" dirty="0"/>
          </a:p>
        </p:txBody>
      </p:sp>
    </p:spTree>
    <p:extLst>
      <p:ext uri="{BB962C8B-B14F-4D97-AF65-F5344CB8AC3E}">
        <p14:creationId xmlns="" xmlns:p14="http://schemas.microsoft.com/office/powerpoint/2010/main" val="378968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sk-SK" sz="3600" b="1" dirty="0" err="1" smtClean="0"/>
              <a:t>Self-ssembly</a:t>
            </a:r>
            <a:r>
              <a:rPr lang="sk-SK" sz="3600" b="1" dirty="0" smtClean="0"/>
              <a:t> </a:t>
            </a:r>
            <a:r>
              <a:rPr lang="sk-SK" sz="3600" b="1" dirty="0" err="1" smtClean="0"/>
              <a:t>of</a:t>
            </a:r>
            <a:r>
              <a:rPr lang="sk-SK" sz="3600" b="1" dirty="0" smtClean="0"/>
              <a:t> </a:t>
            </a:r>
            <a:r>
              <a:rPr lang="sk-SK" sz="3600" b="1" dirty="0" err="1" smtClean="0"/>
              <a:t>the</a:t>
            </a:r>
            <a:r>
              <a:rPr lang="sk-SK" sz="3600" b="1" dirty="0" smtClean="0"/>
              <a:t> </a:t>
            </a:r>
            <a:r>
              <a:rPr lang="sk-SK" sz="3600" b="1" dirty="0" err="1" smtClean="0"/>
              <a:t>mixture</a:t>
            </a:r>
            <a:r>
              <a:rPr lang="sk-SK" sz="3600" b="1" dirty="0" smtClean="0"/>
              <a:t>: LAF </a:t>
            </a:r>
            <a:r>
              <a:rPr lang="sk-SK" sz="3600" b="1" dirty="0" err="1" smtClean="0"/>
              <a:t>with</a:t>
            </a:r>
            <a:r>
              <a:rPr lang="sk-SK" sz="3600" b="1" dirty="0" smtClean="0"/>
              <a:t> MF</a:t>
            </a:r>
            <a:endParaRPr lang="sk-SK" sz="3600" b="1" dirty="0"/>
          </a:p>
        </p:txBody>
      </p:sp>
      <p:pic>
        <p:nvPicPr>
          <p:cNvPr id="3" name="Obrázok 2" descr="schem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600" y="1105511"/>
            <a:ext cx="6768752" cy="4960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008112"/>
          </a:xfrm>
        </p:spPr>
        <p:txBody>
          <a:bodyPr>
            <a:normAutofit/>
          </a:bodyPr>
          <a:lstStyle/>
          <a:p>
            <a:r>
              <a:rPr lang="sk-SK" sz="3600" b="1" dirty="0" err="1" smtClean="0"/>
              <a:t>Self-ssembly</a:t>
            </a:r>
            <a:r>
              <a:rPr lang="sk-SK" sz="3600" b="1" dirty="0" smtClean="0"/>
              <a:t> </a:t>
            </a:r>
            <a:r>
              <a:rPr lang="sk-SK" sz="3600" b="1" dirty="0" err="1" smtClean="0"/>
              <a:t>of</a:t>
            </a:r>
            <a:r>
              <a:rPr lang="sk-SK" sz="3600" b="1" dirty="0" smtClean="0"/>
              <a:t> </a:t>
            </a:r>
            <a:r>
              <a:rPr lang="sk-SK" sz="3600" b="1" dirty="0" err="1" smtClean="0"/>
              <a:t>the</a:t>
            </a:r>
            <a:r>
              <a:rPr lang="sk-SK" sz="3600" b="1" dirty="0" smtClean="0"/>
              <a:t> </a:t>
            </a:r>
            <a:r>
              <a:rPr lang="sk-SK" sz="3600" b="1" dirty="0" err="1" smtClean="0"/>
              <a:t>mixture</a:t>
            </a:r>
            <a:r>
              <a:rPr lang="sk-SK" sz="3600" b="1" dirty="0" smtClean="0"/>
              <a:t>: LAF </a:t>
            </a:r>
            <a:r>
              <a:rPr lang="sk-SK" sz="3600" b="1" dirty="0" err="1" smtClean="0"/>
              <a:t>with</a:t>
            </a:r>
            <a:r>
              <a:rPr lang="sk-SK" sz="3600" b="1" dirty="0" smtClean="0"/>
              <a:t> MF</a:t>
            </a:r>
            <a:endParaRPr lang="sk-SK" sz="3600" dirty="0"/>
          </a:p>
        </p:txBody>
      </p:sp>
      <p:sp>
        <p:nvSpPr>
          <p:cNvPr id="5" name="Obdĺžnik 4"/>
          <p:cNvSpPr/>
          <p:nvPr/>
        </p:nvSpPr>
        <p:spPr>
          <a:xfrm>
            <a:off x="5796136" y="1268760"/>
            <a:ext cx="331236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dendritic</a:t>
            </a:r>
            <a:r>
              <a:rPr lang="en-GB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pattern represented as multi-branched nanostructures that are formed from the centre of the </a:t>
            </a:r>
            <a:r>
              <a:rPr lang="en-GB" sz="1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dendritic</a:t>
            </a:r>
            <a:r>
              <a:rPr lang="en-GB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structure</a:t>
            </a:r>
            <a:endParaRPr lang="sk-SK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ravá zložená zátvorka 5"/>
          <p:cNvSpPr/>
          <p:nvPr/>
        </p:nvSpPr>
        <p:spPr>
          <a:xfrm>
            <a:off x="6948264" y="4005064"/>
            <a:ext cx="432048" cy="201622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BlokTextu 6"/>
          <p:cNvSpPr txBox="1"/>
          <p:nvPr/>
        </p:nvSpPr>
        <p:spPr>
          <a:xfrm>
            <a:off x="7271792" y="4797152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 err="1" smtClean="0"/>
              <a:t>Birefringence</a:t>
            </a:r>
            <a:endParaRPr lang="sk-SK" b="1" dirty="0" smtClean="0"/>
          </a:p>
          <a:p>
            <a:pPr algn="ctr"/>
            <a:r>
              <a:rPr lang="sk-SK" b="1" dirty="0" smtClean="0"/>
              <a:t> 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2555776" y="6381328"/>
            <a:ext cx="4320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 smtClean="0"/>
              <a:t>     </a:t>
            </a:r>
            <a:r>
              <a:rPr lang="sk-SK" sz="1000" dirty="0" err="1" smtClean="0"/>
              <a:t>Parallel</a:t>
            </a:r>
            <a:r>
              <a:rPr lang="sk-SK" sz="1000" dirty="0" smtClean="0"/>
              <a:t> </a:t>
            </a:r>
            <a:r>
              <a:rPr lang="sk-SK" sz="1000" dirty="0" err="1" smtClean="0"/>
              <a:t>polarized</a:t>
            </a:r>
            <a:r>
              <a:rPr lang="sk-SK" sz="1000" dirty="0" smtClean="0"/>
              <a:t> </a:t>
            </a:r>
            <a:r>
              <a:rPr lang="sk-SK" sz="1000" dirty="0" err="1" smtClean="0"/>
              <a:t>images</a:t>
            </a:r>
            <a:r>
              <a:rPr lang="sk-SK" sz="1000" dirty="0" smtClean="0"/>
              <a:t>	                    </a:t>
            </a:r>
            <a:r>
              <a:rPr lang="sk-SK" sz="1000" dirty="0" err="1" smtClean="0"/>
              <a:t>cross</a:t>
            </a:r>
            <a:r>
              <a:rPr lang="sk-SK" sz="1000" dirty="0" smtClean="0"/>
              <a:t> </a:t>
            </a:r>
            <a:r>
              <a:rPr lang="sk-SK" sz="1000" dirty="0" err="1" smtClean="0"/>
              <a:t>polarized</a:t>
            </a:r>
            <a:r>
              <a:rPr lang="sk-SK" sz="1000" dirty="0" smtClean="0"/>
              <a:t> </a:t>
            </a:r>
            <a:r>
              <a:rPr lang="sk-SK" sz="1000" dirty="0" err="1" smtClean="0"/>
              <a:t>images</a:t>
            </a:r>
            <a:endParaRPr lang="sk-SK" sz="1000" dirty="0"/>
          </a:p>
        </p:txBody>
      </p:sp>
      <p:grpSp>
        <p:nvGrpSpPr>
          <p:cNvPr id="20" name="Skupina 19"/>
          <p:cNvGrpSpPr/>
          <p:nvPr/>
        </p:nvGrpSpPr>
        <p:grpSpPr>
          <a:xfrm>
            <a:off x="323528" y="3717032"/>
            <a:ext cx="1800200" cy="1512168"/>
            <a:chOff x="107504" y="3573016"/>
            <a:chExt cx="1800200" cy="1512168"/>
          </a:xfrm>
        </p:grpSpPr>
        <p:sp>
          <p:nvSpPr>
            <p:cNvPr id="18" name="Čiarová bublina 3 17"/>
            <p:cNvSpPr/>
            <p:nvPr/>
          </p:nvSpPr>
          <p:spPr>
            <a:xfrm rot="10800000">
              <a:off x="107504" y="3573016"/>
              <a:ext cx="1800200" cy="1512168"/>
            </a:xfrm>
            <a:prstGeom prst="borderCallout3">
              <a:avLst>
                <a:gd name="adj1" fmla="val 44537"/>
                <a:gd name="adj2" fmla="val -5489"/>
                <a:gd name="adj3" fmla="val 49227"/>
                <a:gd name="adj4" fmla="val -18293"/>
                <a:gd name="adj5" fmla="val 12738"/>
                <a:gd name="adj6" fmla="val -5801"/>
                <a:gd name="adj7" fmla="val 27004"/>
                <a:gd name="adj8" fmla="val -26168"/>
              </a:avLst>
            </a:prstGeom>
            <a:solidFill>
              <a:schemeClr val="bg2">
                <a:lumMod val="90000"/>
              </a:schemeClr>
            </a:solidFill>
            <a:ln w="635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9" name="BlokTextu 18"/>
            <p:cNvSpPr txBox="1"/>
            <p:nvPr/>
          </p:nvSpPr>
          <p:spPr>
            <a:xfrm>
              <a:off x="107504" y="3573016"/>
              <a:ext cx="1800200" cy="138499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txBody>
            <a:bodyPr wrap="square" rtlCol="0">
              <a:spAutoFit/>
            </a:bodyPr>
            <a:lstStyle/>
            <a:p>
              <a:r>
                <a:rPr lang="sk-SK" sz="1400" dirty="0" smtClean="0"/>
                <a:t>A </a:t>
              </a:r>
              <a:r>
                <a:rPr lang="sk-SK" sz="1400" dirty="0" err="1" smtClean="0"/>
                <a:t>large</a:t>
              </a:r>
              <a:r>
                <a:rPr lang="sk-SK" sz="1400" dirty="0" smtClean="0"/>
                <a:t> </a:t>
              </a:r>
              <a:r>
                <a:rPr lang="sk-SK" sz="1400" dirty="0" err="1" smtClean="0"/>
                <a:t>number</a:t>
              </a:r>
              <a:r>
                <a:rPr lang="sk-SK" sz="1400" dirty="0" smtClean="0"/>
                <a:t> </a:t>
              </a:r>
              <a:r>
                <a:rPr lang="sk-SK" sz="1400" dirty="0" err="1" smtClean="0"/>
                <a:t>of</a:t>
              </a:r>
              <a:r>
                <a:rPr lang="sk-SK" sz="1400" dirty="0" smtClean="0"/>
                <a:t> </a:t>
              </a:r>
              <a:r>
                <a:rPr lang="sk-SK" sz="1400" dirty="0" err="1" smtClean="0"/>
                <a:t>microdomains</a:t>
              </a:r>
              <a:r>
                <a:rPr lang="sk-SK" sz="1400" dirty="0" smtClean="0"/>
                <a:t>  </a:t>
              </a:r>
              <a:r>
                <a:rPr lang="sk-SK" sz="1400" dirty="0" err="1" smtClean="0"/>
                <a:t>changing</a:t>
              </a:r>
              <a:r>
                <a:rPr lang="sk-SK" sz="1400" dirty="0" smtClean="0"/>
                <a:t> </a:t>
              </a:r>
              <a:r>
                <a:rPr lang="sk-SK" sz="1400" dirty="0" err="1" smtClean="0"/>
                <a:t>the</a:t>
              </a:r>
              <a:r>
                <a:rPr lang="sk-SK" sz="1400" dirty="0" smtClean="0"/>
                <a:t> </a:t>
              </a:r>
              <a:r>
                <a:rPr lang="sk-SK" sz="1400" dirty="0" err="1" smtClean="0"/>
                <a:t>colour</a:t>
              </a:r>
              <a:r>
                <a:rPr lang="sk-SK" sz="1400" dirty="0" smtClean="0"/>
                <a:t> by </a:t>
              </a:r>
              <a:r>
                <a:rPr lang="sk-SK" sz="1400" dirty="0" err="1" smtClean="0"/>
                <a:t>changing</a:t>
              </a:r>
              <a:r>
                <a:rPr lang="sk-SK" sz="1400" dirty="0" smtClean="0"/>
                <a:t> </a:t>
              </a:r>
              <a:r>
                <a:rPr lang="sk-SK" sz="1400" dirty="0" err="1" smtClean="0"/>
                <a:t>the</a:t>
              </a:r>
              <a:r>
                <a:rPr lang="sk-SK" sz="1400" dirty="0" smtClean="0"/>
                <a:t> </a:t>
              </a:r>
              <a:r>
                <a:rPr lang="sk-SK" sz="1400" dirty="0" err="1" smtClean="0"/>
                <a:t>angle</a:t>
              </a:r>
              <a:r>
                <a:rPr lang="sk-SK" sz="1400" dirty="0" smtClean="0"/>
                <a:t> </a:t>
              </a:r>
              <a:r>
                <a:rPr lang="sk-SK" sz="1400" dirty="0" err="1" smtClean="0"/>
                <a:t>between</a:t>
              </a:r>
              <a:r>
                <a:rPr lang="sk-SK" sz="1400" dirty="0" smtClean="0"/>
                <a:t> </a:t>
              </a:r>
              <a:r>
                <a:rPr lang="sk-SK" sz="1400" dirty="0" err="1" smtClean="0"/>
                <a:t>the</a:t>
              </a:r>
              <a:r>
                <a:rPr lang="sk-SK" sz="1400" dirty="0" smtClean="0"/>
                <a:t> </a:t>
              </a:r>
              <a:r>
                <a:rPr lang="sk-SK" sz="1400" dirty="0" err="1" smtClean="0"/>
                <a:t>polarizer</a:t>
              </a:r>
              <a:r>
                <a:rPr lang="sk-SK" sz="1400" dirty="0" smtClean="0"/>
                <a:t> and </a:t>
              </a:r>
              <a:r>
                <a:rPr lang="sk-SK" sz="1400" dirty="0" err="1" smtClean="0"/>
                <a:t>analyzer</a:t>
              </a:r>
              <a:endParaRPr lang="sk-SK" sz="1400" dirty="0"/>
            </a:p>
          </p:txBody>
        </p:sp>
      </p:grpSp>
      <p:pic>
        <p:nvPicPr>
          <p:cNvPr id="68645" name="Picture 37" descr="B:\Clanky\Clanky Majorosova\Kvety\Figures Kvety\BIREFRINGENCIA NOVsi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672" y="3283297"/>
            <a:ext cx="6141079" cy="3098031"/>
          </a:xfrm>
          <a:prstGeom prst="rect">
            <a:avLst/>
          </a:prstGeom>
          <a:noFill/>
        </p:spPr>
      </p:pic>
      <p:graphicFrame>
        <p:nvGraphicFramePr>
          <p:cNvPr id="124929" name="Object 1"/>
          <p:cNvGraphicFramePr>
            <a:graphicFrameLocks noChangeAspect="1"/>
          </p:cNvGraphicFramePr>
          <p:nvPr/>
        </p:nvGraphicFramePr>
        <p:xfrm>
          <a:off x="180182" y="980728"/>
          <a:ext cx="5543946" cy="2062832"/>
        </p:xfrm>
        <a:graphic>
          <a:graphicData uri="http://schemas.openxmlformats.org/presentationml/2006/ole">
            <p:oleObj spid="_x0000_s124932" name="CorelDRAW" r:id="rId4" imgW="4591306" imgH="1718245" progId="CorelDraw.Graphic.15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080120"/>
          </a:xfrm>
        </p:spPr>
        <p:txBody>
          <a:bodyPr>
            <a:normAutofit/>
          </a:bodyPr>
          <a:lstStyle/>
          <a:p>
            <a:r>
              <a:rPr lang="sk-SK" sz="3600" b="1" dirty="0" err="1" smtClean="0"/>
              <a:t>Self-ssembly</a:t>
            </a:r>
            <a:r>
              <a:rPr lang="sk-SK" sz="3600" b="1" dirty="0" smtClean="0"/>
              <a:t> </a:t>
            </a:r>
            <a:r>
              <a:rPr lang="sk-SK" sz="3600" b="1" dirty="0" err="1" smtClean="0"/>
              <a:t>of</a:t>
            </a:r>
            <a:r>
              <a:rPr lang="sk-SK" sz="3600" b="1" dirty="0" smtClean="0"/>
              <a:t> </a:t>
            </a:r>
            <a:r>
              <a:rPr lang="sk-SK" sz="3600" b="1" dirty="0" err="1" smtClean="0"/>
              <a:t>the</a:t>
            </a:r>
            <a:r>
              <a:rPr lang="sk-SK" sz="3600" b="1" dirty="0" smtClean="0"/>
              <a:t> </a:t>
            </a:r>
            <a:r>
              <a:rPr lang="sk-SK" sz="3600" b="1" dirty="0" err="1" smtClean="0"/>
              <a:t>mixture</a:t>
            </a:r>
            <a:r>
              <a:rPr lang="sk-SK" sz="3600" b="1" dirty="0" smtClean="0"/>
              <a:t>: LAF </a:t>
            </a:r>
            <a:r>
              <a:rPr lang="sk-SK" sz="3600" b="1" dirty="0" err="1" smtClean="0"/>
              <a:t>with</a:t>
            </a:r>
            <a:r>
              <a:rPr lang="sk-SK" sz="3600" b="1" dirty="0" smtClean="0"/>
              <a:t> MF</a:t>
            </a:r>
            <a:endParaRPr lang="sk-SK" sz="3600" dirty="0"/>
          </a:p>
        </p:txBody>
      </p:sp>
      <p:pic>
        <p:nvPicPr>
          <p:cNvPr id="4" name="Picture 3" descr="afm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974" y="2420888"/>
            <a:ext cx="2823842" cy="252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2564904"/>
            <a:ext cx="29781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32" name="Picture 2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3807" y="2564904"/>
            <a:ext cx="2970205" cy="2323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BlokTextu 6"/>
          <p:cNvSpPr txBox="1"/>
          <p:nvPr/>
        </p:nvSpPr>
        <p:spPr>
          <a:xfrm>
            <a:off x="6084168" y="162880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 smtClean="0"/>
              <a:t>SEM</a:t>
            </a:r>
            <a:endParaRPr lang="sk-SK" b="1" dirty="0"/>
          </a:p>
        </p:txBody>
      </p:sp>
      <p:sp>
        <p:nvSpPr>
          <p:cNvPr id="8" name="BlokTextu 7"/>
          <p:cNvSpPr txBox="1"/>
          <p:nvPr/>
        </p:nvSpPr>
        <p:spPr>
          <a:xfrm>
            <a:off x="2566119" y="1628800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b="1" dirty="0" smtClean="0"/>
              <a:t>AFM</a:t>
            </a:r>
            <a:endParaRPr lang="sk-SK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Luxusný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uxusný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15523</TotalTime>
  <Words>540</Words>
  <Application>Microsoft Office PowerPoint</Application>
  <PresentationFormat>Prezentácia na obrazovke (4:3)</PresentationFormat>
  <Paragraphs>103</Paragraphs>
  <Slides>18</Slides>
  <Notes>1</Notes>
  <HiddenSlides>0</HiddenSlides>
  <MMClips>1</MMClips>
  <ScaleCrop>false</ScaleCrop>
  <HeadingPairs>
    <vt:vector size="6" baseType="variant">
      <vt:variant>
        <vt:lpstr>Motív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snímok</vt:lpstr>
      </vt:variant>
      <vt:variant>
        <vt:i4>18</vt:i4>
      </vt:variant>
    </vt:vector>
  </HeadingPairs>
  <TitlesOfParts>
    <vt:vector size="21" baseType="lpstr">
      <vt:lpstr>Motív Office</vt:lpstr>
      <vt:lpstr>Graph</vt:lpstr>
      <vt:lpstr>CorelDRAW</vt:lpstr>
      <vt:lpstr>Structural phenomena in complex systems containing nanoparticles</vt:lpstr>
      <vt:lpstr>Snímka 2</vt:lpstr>
      <vt:lpstr>Results:                     SANS</vt:lpstr>
      <vt:lpstr>Comparison LAF5 and LAF10</vt:lpstr>
      <vt:lpstr>Snímka 5</vt:lpstr>
      <vt:lpstr>MNPs addition</vt:lpstr>
      <vt:lpstr>Self-ssembly of the mixture: LAF with MF</vt:lpstr>
      <vt:lpstr>Self-ssembly of the mixture: LAF with MF</vt:lpstr>
      <vt:lpstr>Self-ssembly of the mixture: LAF with MF</vt:lpstr>
      <vt:lpstr>Building blocks</vt:lpstr>
      <vt:lpstr>Self-ssembly of the mixture: LAF with MF</vt:lpstr>
      <vt:lpstr>Snímka 12</vt:lpstr>
      <vt:lpstr>Snímka 13</vt:lpstr>
      <vt:lpstr>Snímka 14</vt:lpstr>
      <vt:lpstr>Publikácie  2017/2018</vt:lpstr>
      <vt:lpstr>Snímka 16</vt:lpstr>
      <vt:lpstr> Acknowledgement  </vt:lpstr>
      <vt:lpstr>Snímka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Štrukturalizačné javy v komplexných systémoch obsahujúcich nanočastice</dc:title>
  <dc:creator>pc1</dc:creator>
  <cp:lastModifiedBy>pc1</cp:lastModifiedBy>
  <cp:revision>803</cp:revision>
  <dcterms:created xsi:type="dcterms:W3CDTF">2016-06-27T10:46:55Z</dcterms:created>
  <dcterms:modified xsi:type="dcterms:W3CDTF">2018-06-27T06:08:11Z</dcterms:modified>
</cp:coreProperties>
</file>